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media/image17.jpg" ContentType="image/jpg"/>
  <Override PartName="/ppt/media/image22.jpg" ContentType="image/jpg"/>
  <Override PartName="/ppt/media/image26.jpg" ContentType="image/jpg"/>
  <Override PartName="/ppt/media/image85.jpg" ContentType="image/jpg"/>
  <Override PartName="/ppt/media/image93.jpg" ContentType="image/jpg"/>
  <Override PartName="/ppt/media/image121.jpg" ContentType="image/jpg"/>
  <Override PartName="/ppt/media/image155.jpg" ContentType="image/jpg"/>
  <Override PartName="/ppt/media/image174.jpg" ContentType="image/jpg"/>
  <Override PartName="/ppt/media/image194.jpg" ContentType="image/jpg"/>
  <Override PartName="/ppt/media/image198.jpg" ContentType="image/jpg"/>
  <Override PartName="/ppt/media/image199.jpg" ContentType="image/jpg"/>
  <Override PartName="/ppt/media/image202.jpg" ContentType="image/jpg"/>
  <Override PartName="/ppt/media/image211.jpg" ContentType="image/jpg"/>
  <Override PartName="/ppt/media/image213.jpg" ContentType="image/jpg"/>
  <Override PartName="/ppt/media/image242.jpg" ContentType="image/jpg"/>
  <Override PartName="/ppt/media/image243.jpg" ContentType="image/jpg"/>
  <Override PartName="/ppt/media/image297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4"/>
  </p:notesMasterIdLst>
  <p:sldIdLst>
    <p:sldId id="96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1189" r:id="rId134"/>
    <p:sldId id="1190" r:id="rId135"/>
    <p:sldId id="1191" r:id="rId136"/>
    <p:sldId id="956" r:id="rId137"/>
    <p:sldId id="964" r:id="rId138"/>
    <p:sldId id="1164" r:id="rId139"/>
    <p:sldId id="1165" r:id="rId140"/>
    <p:sldId id="1166" r:id="rId141"/>
    <p:sldId id="1167" r:id="rId142"/>
    <p:sldId id="1168" r:id="rId143"/>
    <p:sldId id="1169" r:id="rId144"/>
    <p:sldId id="1170" r:id="rId145"/>
    <p:sldId id="1171" r:id="rId146"/>
    <p:sldId id="1172" r:id="rId147"/>
    <p:sldId id="1173" r:id="rId148"/>
    <p:sldId id="1174" r:id="rId149"/>
    <p:sldId id="1175" r:id="rId150"/>
    <p:sldId id="1176" r:id="rId151"/>
    <p:sldId id="1177" r:id="rId152"/>
    <p:sldId id="1178" r:id="rId153"/>
    <p:sldId id="1179" r:id="rId154"/>
    <p:sldId id="1180" r:id="rId155"/>
    <p:sldId id="1181" r:id="rId156"/>
    <p:sldId id="1182" r:id="rId157"/>
    <p:sldId id="1183" r:id="rId158"/>
    <p:sldId id="1184" r:id="rId159"/>
    <p:sldId id="1185" r:id="rId160"/>
    <p:sldId id="1186" r:id="rId161"/>
    <p:sldId id="1187" r:id="rId162"/>
    <p:sldId id="1188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48" userDrawn="1">
          <p15:clr>
            <a:srgbClr val="A4A3A4"/>
          </p15:clr>
        </p15:guide>
        <p15:guide id="3" orient="horz" pos="12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A0"/>
    <a:srgbClr val="9AE0FF"/>
    <a:srgbClr val="66ACD3"/>
    <a:srgbClr val="6EBFF0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86797" autoAdjust="0"/>
  </p:normalViewPr>
  <p:slideViewPr>
    <p:cSldViewPr snapToGrid="0" snapToObjects="1">
      <p:cViewPr varScale="1">
        <p:scale>
          <a:sx n="71" d="100"/>
          <a:sy n="71" d="100"/>
        </p:scale>
        <p:origin x="845" y="62"/>
      </p:cViewPr>
      <p:guideLst>
        <p:guide pos="648"/>
        <p:guide orient="horz" pos="1224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wireless security completely redone (updated WiFi and added 4G/5G)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SSL material replaces by TLS 1.3 (up-to-date)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V8.2 (Feb 2022)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Minor corrections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e.g., </a:t>
            </a:r>
            <a:r>
              <a:rPr lang="en-US" sz="1200" dirty="0"/>
              <a:t>in monoalphabetic cipher, Trudy determines pairings for </a:t>
            </a:r>
            <a:r>
              <a:rPr lang="en-US" sz="1200" dirty="0" err="1"/>
              <a:t>a,l,i,c,e,b,o</a:t>
            </a:r>
            <a:r>
              <a:rPr lang="en-US" sz="1200" dirty="0"/>
              <a:t>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4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71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7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8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62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0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59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5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8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82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48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7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77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6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26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65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4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1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7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8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5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0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C01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39"/>
              </a:lnSpc>
            </a:pPr>
            <a:r>
              <a:rPr sz="1800" spc="-25" dirty="0"/>
              <a:t>8.</a:t>
            </a:r>
            <a:fld id="{81D60167-4931-47E6-BA6A-407CBD079E47}" type="slidenum">
              <a:rPr sz="1800" spc="-25" dirty="0"/>
              <a:t>‹#›</a:t>
            </a:fld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5314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6AA3A-52F1-4D65-2338-48BD17D384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3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e.wustl.edu/~jain/cse473-22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200.png"/><Relationship Id="rId4" Type="http://schemas.openxmlformats.org/officeDocument/2006/relationships/image" Target="../media/image1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e.wustl.edu/~jain/cse473-22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rusion_detection_system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hyperlink" Target="https://en.wikipedia.org/wiki/Snort_(software)" TargetMode="External"/><Relationship Id="rId4" Type="http://schemas.openxmlformats.org/officeDocument/2006/relationships/hyperlink" Target="http://en.wikipedia.org/wiki/Intrusion_detection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oneypot_(computing)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e.wustl.edu/~jain/cse473-22/" TargetMode="Externa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103.png"/><Relationship Id="rId5" Type="http://schemas.openxmlformats.org/officeDocument/2006/relationships/image" Target="../media/image221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225.png"/><Relationship Id="rId7" Type="http://schemas.openxmlformats.org/officeDocument/2006/relationships/image" Target="../media/image138.png"/><Relationship Id="rId12" Type="http://schemas.openxmlformats.org/officeDocument/2006/relationships/image" Target="../media/image23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229.png"/><Relationship Id="rId4" Type="http://schemas.openxmlformats.org/officeDocument/2006/relationships/image" Target="../media/image226.png"/><Relationship Id="rId9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bradconte.com/rc4_c" TargetMode="Externa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3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236.png"/><Relationship Id="rId7" Type="http://schemas.openxmlformats.org/officeDocument/2006/relationships/hyperlink" Target="http://en.wikipedia.org/wiki/Extensible_Authentication_Protocol" TargetMode="Externa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apol" TargetMode="External"/><Relationship Id="rId7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5" Type="http://schemas.openxmlformats.org/officeDocument/2006/relationships/image" Target="../media/image242.jpg"/><Relationship Id="rId4" Type="http://schemas.openxmlformats.org/officeDocument/2006/relationships/image" Target="../media/image24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ADIUS" TargetMode="Externa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249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249.png"/><Relationship Id="rId4" Type="http://schemas.openxmlformats.org/officeDocument/2006/relationships/image" Target="../media/image2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reless_security" TargetMode="Externa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hyperlink" Target="http://en.wikipedia.org/wiki/Cracking_of_wireless_networks" TargetMode="External"/><Relationship Id="rId4" Type="http://schemas.openxmlformats.org/officeDocument/2006/relationships/hyperlink" Target="http://en.wikipedia.org/wiki/Wireless_LAN_security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EEE_802.11i-2004" TargetMode="External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hyperlink" Target="http://en.wikipedia.org/wiki/CCMP" TargetMode="External"/><Relationship Id="rId4" Type="http://schemas.openxmlformats.org/officeDocument/2006/relationships/hyperlink" Target="http://en.wikipedia.org/wiki/Temporal_Key_Integrity_Protocol" TargetMode="Externa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hyperlink" Target="http://www.cse.wustl.edu/~jain/cse473-22/" TargetMode="Externa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EEE_802.11i-2004" TargetMode="External"/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hyperlink" Target="https://www.netspotapp.com/blog/wifi-security/what-is-wpa3.html#What_is_WPA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76.png"/><Relationship Id="rId9" Type="http://schemas.openxmlformats.org/officeDocument/2006/relationships/hyperlink" Target="http://www.cse.wustl.edu/~jain/cse473-22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103.png"/><Relationship Id="rId5" Type="http://schemas.openxmlformats.org/officeDocument/2006/relationships/image" Target="../media/image221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10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7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hyperlink" Target="http://www.cse.wustl.edu/~jain/cse473-23/i_8sec.htm" TargetMode="External"/><Relationship Id="rId4" Type="http://schemas.openxmlformats.org/officeDocument/2006/relationships/hyperlink" Target="http://rajjain.com/" TargetMode="Externa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hyperlink" Target="https://www.youtube.com/channel/UCN4-5wzNP9-ruOzQMs-8NUw" TargetMode="External"/><Relationship Id="rId7" Type="http://schemas.openxmlformats.org/officeDocument/2006/relationships/hyperlink" Target="https://www.youtube.com/playlist?list=PLjGG94etKypJEKjNAa1n_1X0bWWNyZcof" TargetMode="External"/><Relationship Id="rId12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jGG94etKypLHyBN8mOgwJLHD2FFIMGq5" TargetMode="External"/><Relationship Id="rId11" Type="http://schemas.openxmlformats.org/officeDocument/2006/relationships/image" Target="../media/image303.png"/><Relationship Id="rId5" Type="http://schemas.openxmlformats.org/officeDocument/2006/relationships/hyperlink" Target="https://www.youtube.com/playlist?list=PLjGG94etKypJWOSPMh8Azcgy5e_10TiDw" TargetMode="External"/><Relationship Id="rId10" Type="http://schemas.openxmlformats.org/officeDocument/2006/relationships/image" Target="../media/image302.png"/><Relationship Id="rId4" Type="http://schemas.openxmlformats.org/officeDocument/2006/relationships/image" Target="../media/image300.png"/><Relationship Id="rId9" Type="http://schemas.openxmlformats.org/officeDocument/2006/relationships/hyperlink" Target="https://www.youtube.com/playlist?list=PLjGG94etKypKvzfVtutHcPFJXumyyg93u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9.wmf"/><Relationship Id="rId5" Type="http://schemas.openxmlformats.org/officeDocument/2006/relationships/image" Target="../media/image307.png"/><Relationship Id="rId4" Type="http://schemas.openxmlformats.org/officeDocument/2006/relationships/image" Target="../media/image308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9.wmf"/><Relationship Id="rId4" Type="http://schemas.openxmlformats.org/officeDocument/2006/relationships/image" Target="../media/image30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e.wustl.edu/~jain/cse473-22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9.wmf"/><Relationship Id="rId4" Type="http://schemas.openxmlformats.org/officeDocument/2006/relationships/image" Target="../media/image30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Moore%27s_la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4/" TargetMode="External"/><Relationship Id="rId5" Type="http://schemas.openxmlformats.org/officeDocument/2006/relationships/hyperlink" Target="mailto:Jain@wustl.edu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Semantic_secu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hyperlink" Target="http://www.cse.wustl.edu/~jain/cse473-22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hyperlink" Target="http://www.cse.wustl.edu/~jain/cse473-22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8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hyperlink" Target="https://superuser.com/questions/992167/where-are-digital-certificates-physically-stored-on-a-mac-os-x-machine" TargetMode="External"/><Relationship Id="rId4" Type="http://schemas.openxmlformats.org/officeDocument/2006/relationships/hyperlink" Target="http://smallbusiness.chron.com/see-security-certificates-stored-computer-54732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Relationship Id="rId9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Relationship Id="rId9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76.png"/><Relationship Id="rId9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IME" TargetMode="External"/><Relationship Id="rId4" Type="http://schemas.openxmlformats.org/officeDocument/2006/relationships/hyperlink" Target="http://en.wikipedia.org/wiki/Pretty_Good_Privacy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4880.txt" TargetMode="External"/><Relationship Id="rId2" Type="http://schemas.openxmlformats.org/officeDocument/2006/relationships/hyperlink" Target="http://www.cse.wustl.edu/~jain/cse473-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ME" TargetMode="External"/><Relationship Id="rId5" Type="http://schemas.openxmlformats.org/officeDocument/2006/relationships/hyperlink" Target="http://en.wikipedia.org/wiki/Pretty_Good_Privacy" TargetMode="External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121.jpg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guide/mail/use-personal-certificates-mlhlp1179/mac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assl.actalis.it/portal/uapub/freemail?lang=e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slstore.com/knowledgebase/email-signing-support/install-e-mail-signing-certificates-outlook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tigo.com/resource-library/install-certificates-os-x-apple-mail-outlook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-password.com/blog/view-installed-certificates-in-windows-10-8-7/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hyperlink" Target="https://www.digicert.com/kb/code-signing/mac-verifying-code-signing-certificate.htm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1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hyperlink" Target="http://www.cse.wustl.edu/~jain/cse473-22/" TargetMode="External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61.png"/><Relationship Id="rId9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ansport_Layer_Security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://www.cse.wustl.edu/~jain/talks/qb_tt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/3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/3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36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Psec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se.wustl.edu/~jain/cse473-22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curity_association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e.wustl.edu/~jain/cse473-22/" TargetMode="External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e.wustl.edu/~jain/cse473-22/" TargetMode="Externa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Key_Exchange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hyperlink" Target="http://www.cse.wustl.edu/~jain/cse473-22/" TargetMode="External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12" Type="http://schemas.openxmlformats.org/officeDocument/2006/relationships/image" Target="../media/image19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36.png"/><Relationship Id="rId10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e.wustl.edu/~jain/cse473-22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hyperlink" Target="http://www.cse.wustl.edu/~jain/cse473-22/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g"/><Relationship Id="rId5" Type="http://schemas.openxmlformats.org/officeDocument/2006/relationships/image" Target="../media/image198.jpg"/><Relationship Id="rId4" Type="http://schemas.openxmlformats.org/officeDocument/2006/relationships/image" Target="../media/image1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12A0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8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Security</a:t>
            </a: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C0B390AC-6947-3AA9-393C-A1EF85A3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19100" marR="107950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permutation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way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iteration?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also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change?</a:t>
            </a:r>
            <a:endParaRPr sz="1200">
              <a:latin typeface="Times New Roman"/>
              <a:cs typeface="Times New Roman"/>
            </a:endParaRPr>
          </a:p>
          <a:p>
            <a:pPr marL="76200" marR="314960">
              <a:lnSpc>
                <a:spcPts val="1300"/>
              </a:lnSpc>
              <a:spcBef>
                <a:spcPts val="275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Both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substitution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permutations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for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each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round</a:t>
            </a:r>
            <a:r>
              <a:rPr sz="1200" i="1" spc="-4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are</a:t>
            </a:r>
            <a:r>
              <a:rPr sz="1200" i="1" spc="-4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specified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by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the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encryption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scheme.</a:t>
            </a:r>
            <a:endParaRPr sz="1200">
              <a:latin typeface="Times New Roman"/>
              <a:cs typeface="Times New Roman"/>
            </a:endParaRPr>
          </a:p>
          <a:p>
            <a:pPr marL="419100" marR="170815" indent="-342900">
              <a:lnSpc>
                <a:spcPts val="1440"/>
              </a:lnSpc>
              <a:spcBef>
                <a:spcPts val="25"/>
              </a:spcBef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5" dirty="0">
                <a:latin typeface="Times New Roman"/>
                <a:cs typeface="Times New Roman"/>
              </a:rPr>
              <a:t> use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diagram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reverse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(bottom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repeat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0" dirty="0">
                <a:latin typeface="Times New Roman"/>
                <a:cs typeface="Times New Roman"/>
              </a:rPr>
              <a:t>rounds)?</a:t>
            </a:r>
            <a:endParaRPr sz="1200">
              <a:latin typeface="Times New Roman"/>
              <a:cs typeface="Times New Roman"/>
            </a:endParaRPr>
          </a:p>
          <a:p>
            <a:pPr marL="76200" marR="305435">
              <a:lnSpc>
                <a:spcPts val="144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always.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steps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reversible,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algorithm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specified.</a:t>
            </a:r>
            <a:endParaRPr sz="1200">
              <a:latin typeface="Times New Roman"/>
              <a:cs typeface="Times New Roman"/>
            </a:endParaRPr>
          </a:p>
          <a:p>
            <a:pPr marL="419100" marR="64769" indent="-342900">
              <a:lnSpc>
                <a:spcPts val="1440"/>
              </a:lnSpc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permutation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FC0128"/>
                </a:solidFill>
                <a:latin typeface="Times New Roman"/>
                <a:cs typeface="Times New Roman"/>
              </a:rPr>
              <a:t>blocks</a:t>
            </a:r>
            <a:r>
              <a:rPr sz="1200" spc="-10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bit?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ts val="139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entire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64-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permuted.</a:t>
            </a:r>
            <a:endParaRPr sz="1200">
              <a:latin typeface="Times New Roman"/>
              <a:cs typeface="Times New Roman"/>
            </a:endParaRPr>
          </a:p>
          <a:p>
            <a:pPr marL="419100" marR="160655" indent="-342900">
              <a:lnSpc>
                <a:spcPct val="100000"/>
              </a:lnSpc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permutation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randomly,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type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permutation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pre-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specified.</a:t>
            </a:r>
            <a:endParaRPr sz="1200">
              <a:latin typeface="Times New Roman"/>
              <a:cs typeface="Times New Roman"/>
            </a:endParaRPr>
          </a:p>
          <a:p>
            <a:pPr marL="419100" marR="78740" indent="-342900">
              <a:lnSpc>
                <a:spcPct val="100000"/>
              </a:lnSpc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Encryption?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permutation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secret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76200" marR="11430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Permutation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fixed 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778" y="328422"/>
            <a:ext cx="40401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0775">
              <a:lnSpc>
                <a:spcPct val="100000"/>
              </a:lnSpc>
              <a:spcBef>
                <a:spcPts val="100"/>
              </a:spcBef>
            </a:pPr>
            <a:r>
              <a:rPr dirty="0"/>
              <a:t>Block</a:t>
            </a:r>
            <a:r>
              <a:rPr spc="-75" dirty="0"/>
              <a:t> </a:t>
            </a:r>
            <a:r>
              <a:rPr spc="-10" dirty="0"/>
              <a:t>Encryption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900" y="1939168"/>
            <a:ext cx="6400799" cy="42216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6387" y="1147572"/>
            <a:ext cx="6144260" cy="10947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43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385435">
              <a:lnSpc>
                <a:spcPct val="100000"/>
              </a:lnSpc>
              <a:spcBef>
                <a:spcPts val="133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38" y="2765552"/>
            <a:ext cx="161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38" y="4960111"/>
            <a:ext cx="243014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Permutation</a:t>
            </a:r>
            <a:endParaRPr sz="2400">
              <a:latin typeface="Times New Roman"/>
              <a:cs typeface="Times New Roman"/>
            </a:endParaRPr>
          </a:p>
          <a:p>
            <a:pPr marL="1536700">
              <a:lnSpc>
                <a:spcPct val="100000"/>
              </a:lnSpc>
              <a:spcBef>
                <a:spcPts val="132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Round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6240" y="4005198"/>
            <a:ext cx="9645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1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39581" y="6172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8.7a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8745" marR="223520" indent="179070">
              <a:lnSpc>
                <a:spcPct val="100000"/>
              </a:lnSpc>
              <a:spcBef>
                <a:spcPts val="160"/>
              </a:spcBef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</a:t>
            </a:r>
            <a:r>
              <a:rPr sz="1200" spc="-10" dirty="0">
                <a:latin typeface="Times New Roman"/>
                <a:cs typeface="Times New Roman"/>
              </a:rPr>
              <a:t> filter,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external</a:t>
            </a:r>
            <a:r>
              <a:rPr sz="1200" spc="-10" dirty="0">
                <a:latin typeface="Times New Roman"/>
                <a:cs typeface="Times New Roman"/>
              </a:rPr>
              <a:t> address-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policy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protect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datagrams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source </a:t>
            </a:r>
            <a:r>
              <a:rPr sz="1200" dirty="0">
                <a:latin typeface="Times New Roman"/>
                <a:cs typeface="Times New Roman"/>
              </a:rPr>
              <a:t>addresses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spoofed?</a:t>
            </a:r>
            <a:endParaRPr sz="1200">
              <a:latin typeface="Times New Roman"/>
              <a:cs typeface="Times New Roman"/>
            </a:endParaRPr>
          </a:p>
          <a:p>
            <a:pPr marL="118745" marR="266700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concerned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about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source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addresses,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something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origin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source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addresses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cannot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spoofed.</a:t>
            </a:r>
            <a:endParaRPr sz="1200">
              <a:latin typeface="Times New Roman"/>
              <a:cs typeface="Times New Roman"/>
            </a:endParaRPr>
          </a:p>
          <a:p>
            <a:pPr marL="118745" marR="330835" indent="179070">
              <a:lnSpc>
                <a:spcPct val="100000"/>
              </a:lnSpc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Windows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"inspecting </a:t>
            </a:r>
            <a:r>
              <a:rPr sz="1200" dirty="0">
                <a:latin typeface="Times New Roman"/>
                <a:cs typeface="Times New Roman"/>
              </a:rPr>
              <a:t>limited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data"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technically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give </a:t>
            </a:r>
            <a:r>
              <a:rPr sz="1200" dirty="0">
                <a:latin typeface="Times New Roman"/>
                <a:cs typeface="Times New Roman"/>
              </a:rPr>
              <a:t>Microsoft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snoop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Windows</a:t>
            </a:r>
            <a:r>
              <a:rPr sz="1200" spc="-10" dirty="0">
                <a:latin typeface="Times New Roman"/>
                <a:cs typeface="Times New Roman"/>
              </a:rPr>
              <a:t> users' </a:t>
            </a:r>
            <a:r>
              <a:rPr sz="1200" dirty="0">
                <a:latin typeface="Times New Roman"/>
                <a:cs typeface="Times New Roman"/>
              </a:rPr>
              <a:t>data?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118745" marR="402590" indent="179070">
              <a:lnSpc>
                <a:spcPct val="100000"/>
              </a:lnSpc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examine?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address?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tabLst>
                <a:tab pos="3077210" algn="l"/>
              </a:tabLst>
            </a:pP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Every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field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</a:t>
            </a:r>
            <a:r>
              <a:rPr sz="1200" i="1" u="heavy" spc="-2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1200" i="1" u="heavy" spc="-2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specify.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9250" y="227838"/>
            <a:ext cx="5562600" cy="1009015"/>
            <a:chOff x="1619250" y="227838"/>
            <a:chExt cx="5562600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0" y="227838"/>
              <a:ext cx="2515361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204" y="227838"/>
              <a:ext cx="8260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104" y="227838"/>
              <a:ext cx="3301745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9315" y="344678"/>
            <a:ext cx="4990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</a:t>
            </a:r>
            <a:r>
              <a:rPr spc="-5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dirty="0"/>
              <a:t>Packet</a:t>
            </a:r>
            <a:r>
              <a:rPr spc="-55" dirty="0"/>
              <a:t> </a:t>
            </a:r>
            <a:r>
              <a:rPr spc="-10" dirty="0"/>
              <a:t>Filters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117" y="1848287"/>
            <a:ext cx="7985515" cy="425547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01295" indent="-34290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spc="-25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said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rules</a:t>
            </a:r>
            <a:r>
              <a:rPr sz="1200" spc="-20" dirty="0">
                <a:latin typeface="Times New Roman"/>
                <a:cs typeface="Times New Roman"/>
              </a:rPr>
              <a:t> every </a:t>
            </a:r>
            <a:r>
              <a:rPr sz="1200" dirty="0">
                <a:latin typeface="Times New Roman"/>
                <a:cs typeface="Times New Roman"/>
              </a:rPr>
              <a:t>day?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doing?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much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changed 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day-</a:t>
            </a:r>
            <a:r>
              <a:rPr sz="1200" spc="-25" dirty="0">
                <a:latin typeface="Times New Roman"/>
                <a:cs typeface="Times New Roman"/>
              </a:rPr>
              <a:t>to- </a:t>
            </a:r>
            <a:r>
              <a:rPr sz="1200" dirty="0">
                <a:latin typeface="Times New Roman"/>
                <a:cs typeface="Times New Roman"/>
              </a:rPr>
              <a:t>day</a:t>
            </a:r>
            <a:r>
              <a:rPr sz="1200" spc="-10" dirty="0">
                <a:latin typeface="Times New Roman"/>
                <a:cs typeface="Times New Roman"/>
              </a:rPr>
              <a:t> basis?</a:t>
            </a:r>
            <a:endParaRPr sz="1200">
              <a:latin typeface="Times New Roman"/>
              <a:cs typeface="Times New Roman"/>
            </a:endParaRPr>
          </a:p>
          <a:p>
            <a:pPr marL="118745" marR="48069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day.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certain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remote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operations,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firewall.</a:t>
            </a:r>
            <a:endParaRPr sz="1200">
              <a:latin typeface="Times New Roman"/>
              <a:cs typeface="Times New Roman"/>
            </a:endParaRPr>
          </a:p>
          <a:p>
            <a:pPr marL="461645" marR="59499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rules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implemented 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hardware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software?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Software.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69" y="405384"/>
            <a:ext cx="7821929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Packet</a:t>
            </a:r>
            <a:r>
              <a:rPr sz="3200" spc="-80" dirty="0"/>
              <a:t> </a:t>
            </a:r>
            <a:r>
              <a:rPr sz="3200" dirty="0"/>
              <a:t>Filter</a:t>
            </a:r>
            <a:r>
              <a:rPr sz="3200" spc="-70" dirty="0"/>
              <a:t> </a:t>
            </a:r>
            <a:r>
              <a:rPr sz="3200" dirty="0"/>
              <a:t>Example:</a:t>
            </a:r>
            <a:r>
              <a:rPr sz="3200" spc="-75" dirty="0"/>
              <a:t> </a:t>
            </a:r>
            <a:r>
              <a:rPr sz="3200" dirty="0"/>
              <a:t>Windows</a:t>
            </a:r>
            <a:r>
              <a:rPr sz="3200" spc="-70" dirty="0"/>
              <a:t> </a:t>
            </a:r>
            <a:r>
              <a:rPr sz="3200" spc="-10" dirty="0"/>
              <a:t>Firewall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06387" y="1316482"/>
            <a:ext cx="7237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Windows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Defender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Firewall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Advanced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→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Inbound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187390"/>
            <a:ext cx="7543799" cy="390403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39581" y="4027551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3718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terms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efficiency,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overhead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turning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letting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examine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packet?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overhead.</a:t>
            </a:r>
            <a:endParaRPr sz="1200">
              <a:latin typeface="Times New Roman"/>
              <a:cs typeface="Times New Roman"/>
            </a:endParaRPr>
          </a:p>
          <a:p>
            <a:pPr marL="461645" marR="40005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stateful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secure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regular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filters?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32829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exceeds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limitation?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inspected.</a:t>
            </a:r>
            <a:endParaRPr sz="1200">
              <a:latin typeface="Times New Roman"/>
              <a:cs typeface="Times New Roman"/>
            </a:endParaRPr>
          </a:p>
          <a:p>
            <a:pPr marL="461645" marR="243204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maintain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state,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remember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rules?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router?</a:t>
            </a:r>
            <a:endParaRPr sz="1200">
              <a:latin typeface="Times New Roman"/>
              <a:cs typeface="Times New Roman"/>
            </a:endParaRPr>
          </a:p>
          <a:p>
            <a:pPr marL="118745" marR="15557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computer.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company/home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has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boundary routers.</a:t>
            </a:r>
            <a:endParaRPr sz="1200">
              <a:latin typeface="Times New Roman"/>
              <a:cs typeface="Times New Roman"/>
            </a:endParaRPr>
          </a:p>
          <a:p>
            <a:pPr marL="461645" marR="52260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hijacked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(i.e.,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rules </a:t>
            </a:r>
            <a:r>
              <a:rPr sz="1200" dirty="0">
                <a:latin typeface="Times New Roman"/>
                <a:cs typeface="Times New Roman"/>
              </a:rPr>
              <a:t>manipulated 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hacker)?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hacked.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00150" y="275082"/>
            <a:ext cx="6398895" cy="897890"/>
            <a:chOff x="1200150" y="275082"/>
            <a:chExt cx="6398895" cy="897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150" y="275082"/>
              <a:ext cx="2237231" cy="897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505" y="275082"/>
              <a:ext cx="735329" cy="897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0306" y="275082"/>
              <a:ext cx="4388357" cy="89763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8211" y="377444"/>
            <a:ext cx="58940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Firewalls</a:t>
            </a:r>
            <a:r>
              <a:rPr sz="3200" spc="-50" dirty="0"/>
              <a:t> </a:t>
            </a:r>
            <a:r>
              <a:rPr sz="3200" dirty="0"/>
              <a:t>–</a:t>
            </a:r>
            <a:r>
              <a:rPr sz="3200" spc="-50" dirty="0"/>
              <a:t> </a:t>
            </a:r>
            <a:r>
              <a:rPr sz="3200" dirty="0"/>
              <a:t>Stateful</a:t>
            </a:r>
            <a:r>
              <a:rPr sz="3200" spc="-55" dirty="0"/>
              <a:t> </a:t>
            </a:r>
            <a:r>
              <a:rPr sz="3200" dirty="0"/>
              <a:t>Packet</a:t>
            </a:r>
            <a:r>
              <a:rPr sz="3200" spc="-55" dirty="0"/>
              <a:t> </a:t>
            </a:r>
            <a:r>
              <a:rPr sz="3200" spc="-10" dirty="0"/>
              <a:t>Filters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308927" y="1244600"/>
            <a:ext cx="5463540" cy="12325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Examine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context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client-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sessions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inspect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limited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9581" y="5562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2433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75"/>
              </a:lnSpc>
            </a:pPr>
            <a:r>
              <a:rPr sz="1800" spc="-20" dirty="0"/>
              <a:t>8.83</a:t>
            </a:r>
            <a:endParaRPr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63525" indent="-34290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proxy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function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just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purely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firewall?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either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both.</a:t>
            </a:r>
            <a:endParaRPr sz="1200">
              <a:latin typeface="Times New Roman"/>
              <a:cs typeface="Times New Roman"/>
            </a:endParaRPr>
          </a:p>
          <a:p>
            <a:pPr marL="461645" marR="60071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proxy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benefit </a:t>
            </a:r>
            <a:r>
              <a:rPr sz="1200" dirty="0">
                <a:latin typeface="Times New Roman"/>
                <a:cs typeface="Times New Roman"/>
              </a:rPr>
              <a:t>organizations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terms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security, </a:t>
            </a:r>
            <a:r>
              <a:rPr sz="1200" dirty="0">
                <a:latin typeface="Times New Roman"/>
                <a:cs typeface="Times New Roman"/>
              </a:rPr>
              <a:t>performance,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experience?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Improves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performance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security.</a:t>
            </a:r>
            <a:endParaRPr sz="1200">
              <a:latin typeface="Times New Roman"/>
              <a:cs typeface="Times New Roman"/>
            </a:endParaRPr>
          </a:p>
          <a:p>
            <a:pPr marL="461645" marR="32956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proxy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firewall?</a:t>
            </a:r>
            <a:endParaRPr sz="1200">
              <a:latin typeface="Times New Roman"/>
              <a:cs typeface="Times New Roman"/>
            </a:endParaRPr>
          </a:p>
          <a:p>
            <a:pPr marL="118745" marR="3048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Proxy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often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performance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firewalling.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911" y="328422"/>
            <a:ext cx="335127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0655">
              <a:lnSpc>
                <a:spcPct val="100000"/>
              </a:lnSpc>
              <a:spcBef>
                <a:spcPts val="100"/>
              </a:spcBef>
            </a:pPr>
            <a:r>
              <a:rPr dirty="0"/>
              <a:t>Proxy</a:t>
            </a:r>
            <a:r>
              <a:rPr spc="-45" dirty="0"/>
              <a:t> </a:t>
            </a:r>
            <a:r>
              <a:rPr spc="-10" dirty="0"/>
              <a:t>Servers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976" y="1243330"/>
            <a:ext cx="8068309" cy="27686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Specialized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programs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user's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forward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servers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server's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responses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forward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users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Enforce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policy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Refuse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requests.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 as</a:t>
            </a:r>
            <a:r>
              <a:rPr sz="2400" spc="-10" dirty="0">
                <a:latin typeface="Times New Roman"/>
                <a:cs typeface="Times New Roman"/>
              </a:rPr>
              <a:t> application-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gateways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"Proxy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client"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proxy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almost transparent.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06059" y="5007483"/>
            <a:ext cx="1206500" cy="889635"/>
          </a:xfrm>
          <a:custGeom>
            <a:avLst/>
            <a:gdLst/>
            <a:ahLst/>
            <a:cxnLst/>
            <a:rect l="l" t="t" r="r" b="b"/>
            <a:pathLst>
              <a:path w="1206500" h="889635">
                <a:moveTo>
                  <a:pt x="1206246" y="444627"/>
                </a:moveTo>
                <a:lnTo>
                  <a:pt x="1203781" y="404157"/>
                </a:lnTo>
                <a:lnTo>
                  <a:pt x="1196528" y="364706"/>
                </a:lnTo>
                <a:lnTo>
                  <a:pt x="1184701" y="326429"/>
                </a:lnTo>
                <a:lnTo>
                  <a:pt x="1168513" y="289484"/>
                </a:lnTo>
                <a:lnTo>
                  <a:pt x="1148175" y="254028"/>
                </a:lnTo>
                <a:lnTo>
                  <a:pt x="1123902" y="220218"/>
                </a:lnTo>
                <a:lnTo>
                  <a:pt x="1095905" y="188210"/>
                </a:lnTo>
                <a:lnTo>
                  <a:pt x="1064399" y="158162"/>
                </a:lnTo>
                <a:lnTo>
                  <a:pt x="1029595" y="130230"/>
                </a:lnTo>
                <a:lnTo>
                  <a:pt x="991707" y="104572"/>
                </a:lnTo>
                <a:lnTo>
                  <a:pt x="950948" y="81345"/>
                </a:lnTo>
                <a:lnTo>
                  <a:pt x="907530" y="60706"/>
                </a:lnTo>
                <a:lnTo>
                  <a:pt x="861667" y="42811"/>
                </a:lnTo>
                <a:lnTo>
                  <a:pt x="813572" y="27817"/>
                </a:lnTo>
                <a:lnTo>
                  <a:pt x="763456" y="15882"/>
                </a:lnTo>
                <a:lnTo>
                  <a:pt x="711535" y="7163"/>
                </a:lnTo>
                <a:lnTo>
                  <a:pt x="658019" y="1817"/>
                </a:lnTo>
                <a:lnTo>
                  <a:pt x="603123" y="0"/>
                </a:lnTo>
                <a:lnTo>
                  <a:pt x="548226" y="1817"/>
                </a:lnTo>
                <a:lnTo>
                  <a:pt x="494710" y="7163"/>
                </a:lnTo>
                <a:lnTo>
                  <a:pt x="442789" y="15882"/>
                </a:lnTo>
                <a:lnTo>
                  <a:pt x="392673" y="27817"/>
                </a:lnTo>
                <a:lnTo>
                  <a:pt x="344578" y="42811"/>
                </a:lnTo>
                <a:lnTo>
                  <a:pt x="298715" y="60706"/>
                </a:lnTo>
                <a:lnTo>
                  <a:pt x="255297" y="81345"/>
                </a:lnTo>
                <a:lnTo>
                  <a:pt x="214538" y="104572"/>
                </a:lnTo>
                <a:lnTo>
                  <a:pt x="176650" y="130230"/>
                </a:lnTo>
                <a:lnTo>
                  <a:pt x="141846" y="158162"/>
                </a:lnTo>
                <a:lnTo>
                  <a:pt x="110340" y="188210"/>
                </a:lnTo>
                <a:lnTo>
                  <a:pt x="82343" y="220218"/>
                </a:lnTo>
                <a:lnTo>
                  <a:pt x="58070" y="254028"/>
                </a:lnTo>
                <a:lnTo>
                  <a:pt x="37732" y="289484"/>
                </a:lnTo>
                <a:lnTo>
                  <a:pt x="21544" y="326429"/>
                </a:lnTo>
                <a:lnTo>
                  <a:pt x="9717" y="364706"/>
                </a:lnTo>
                <a:lnTo>
                  <a:pt x="2464" y="404157"/>
                </a:lnTo>
                <a:lnTo>
                  <a:pt x="0" y="444627"/>
                </a:lnTo>
                <a:lnTo>
                  <a:pt x="2464" y="485096"/>
                </a:lnTo>
                <a:lnTo>
                  <a:pt x="9717" y="524547"/>
                </a:lnTo>
                <a:lnTo>
                  <a:pt x="21544" y="562824"/>
                </a:lnTo>
                <a:lnTo>
                  <a:pt x="37732" y="599769"/>
                </a:lnTo>
                <a:lnTo>
                  <a:pt x="58070" y="635225"/>
                </a:lnTo>
                <a:lnTo>
                  <a:pt x="82343" y="669036"/>
                </a:lnTo>
                <a:lnTo>
                  <a:pt x="110340" y="701043"/>
                </a:lnTo>
                <a:lnTo>
                  <a:pt x="141846" y="731091"/>
                </a:lnTo>
                <a:lnTo>
                  <a:pt x="176650" y="759023"/>
                </a:lnTo>
                <a:lnTo>
                  <a:pt x="214538" y="784681"/>
                </a:lnTo>
                <a:lnTo>
                  <a:pt x="255297" y="807908"/>
                </a:lnTo>
                <a:lnTo>
                  <a:pt x="298715" y="828548"/>
                </a:lnTo>
                <a:lnTo>
                  <a:pt x="344578" y="846442"/>
                </a:lnTo>
                <a:lnTo>
                  <a:pt x="392673" y="861436"/>
                </a:lnTo>
                <a:lnTo>
                  <a:pt x="442789" y="873371"/>
                </a:lnTo>
                <a:lnTo>
                  <a:pt x="494710" y="882090"/>
                </a:lnTo>
                <a:lnTo>
                  <a:pt x="548226" y="887436"/>
                </a:lnTo>
                <a:lnTo>
                  <a:pt x="603123" y="889254"/>
                </a:lnTo>
                <a:lnTo>
                  <a:pt x="658019" y="887436"/>
                </a:lnTo>
                <a:lnTo>
                  <a:pt x="711535" y="882090"/>
                </a:lnTo>
                <a:lnTo>
                  <a:pt x="763456" y="873371"/>
                </a:lnTo>
                <a:lnTo>
                  <a:pt x="813572" y="861436"/>
                </a:lnTo>
                <a:lnTo>
                  <a:pt x="861667" y="846442"/>
                </a:lnTo>
                <a:lnTo>
                  <a:pt x="907530" y="828548"/>
                </a:lnTo>
                <a:lnTo>
                  <a:pt x="950948" y="807908"/>
                </a:lnTo>
                <a:lnTo>
                  <a:pt x="991707" y="784681"/>
                </a:lnTo>
                <a:lnTo>
                  <a:pt x="1029595" y="759023"/>
                </a:lnTo>
                <a:lnTo>
                  <a:pt x="1064399" y="731091"/>
                </a:lnTo>
                <a:lnTo>
                  <a:pt x="1095905" y="701043"/>
                </a:lnTo>
                <a:lnTo>
                  <a:pt x="1123902" y="669036"/>
                </a:lnTo>
                <a:lnTo>
                  <a:pt x="1148175" y="635225"/>
                </a:lnTo>
                <a:lnTo>
                  <a:pt x="1168513" y="599769"/>
                </a:lnTo>
                <a:lnTo>
                  <a:pt x="1184701" y="562824"/>
                </a:lnTo>
                <a:lnTo>
                  <a:pt x="1196528" y="524547"/>
                </a:lnTo>
                <a:lnTo>
                  <a:pt x="1203781" y="485096"/>
                </a:lnTo>
                <a:lnTo>
                  <a:pt x="1206246" y="44462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42317" y="5213222"/>
            <a:ext cx="1133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Internet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57700" y="4460747"/>
            <a:ext cx="344805" cy="1600200"/>
            <a:chOff x="4457700" y="4460747"/>
            <a:chExt cx="344805" cy="1600200"/>
          </a:xfrm>
        </p:grpSpPr>
        <p:sp>
          <p:nvSpPr>
            <p:cNvPr id="9" name="object 9"/>
            <p:cNvSpPr/>
            <p:nvPr/>
          </p:nvSpPr>
          <p:spPr>
            <a:xfrm>
              <a:off x="4510659" y="5451728"/>
              <a:ext cx="279400" cy="1905"/>
            </a:xfrm>
            <a:custGeom>
              <a:avLst/>
              <a:gdLst/>
              <a:ahLst/>
              <a:cxnLst/>
              <a:rect l="l" t="t" r="r" b="b"/>
              <a:pathLst>
                <a:path w="279400" h="1904">
                  <a:moveTo>
                    <a:pt x="278891" y="0"/>
                  </a:moveTo>
                  <a:lnTo>
                    <a:pt x="0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5800" y="4498847"/>
              <a:ext cx="1905" cy="1524000"/>
            </a:xfrm>
            <a:custGeom>
              <a:avLst/>
              <a:gdLst/>
              <a:ahLst/>
              <a:cxnLst/>
              <a:rect l="l" t="t" r="r" b="b"/>
              <a:pathLst>
                <a:path w="1904" h="1524000">
                  <a:moveTo>
                    <a:pt x="1524" y="0"/>
                  </a:moveTo>
                  <a:lnTo>
                    <a:pt x="0" y="152400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15459" y="5159883"/>
            <a:ext cx="660400" cy="66103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819"/>
              </a:spcBef>
            </a:pPr>
            <a:r>
              <a:rPr sz="2800" spc="-25" dirty="0">
                <a:latin typeface="Times New Roman"/>
                <a:cs typeface="Times New Roman"/>
              </a:rPr>
              <a:t>R1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725" y="4461159"/>
            <a:ext cx="2112933" cy="156206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87809" y="5200522"/>
            <a:ext cx="440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Times New Roman"/>
                <a:cs typeface="Times New Roman"/>
              </a:rPr>
              <a:t>R2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3451" y="4537836"/>
            <a:ext cx="1296035" cy="1143000"/>
            <a:chOff x="2973451" y="4537836"/>
            <a:chExt cx="1296035" cy="1143000"/>
          </a:xfrm>
        </p:grpSpPr>
        <p:sp>
          <p:nvSpPr>
            <p:cNvPr id="15" name="object 15"/>
            <p:cNvSpPr/>
            <p:nvPr/>
          </p:nvSpPr>
          <p:spPr>
            <a:xfrm>
              <a:off x="3049638" y="4614049"/>
              <a:ext cx="1219835" cy="1066800"/>
            </a:xfrm>
            <a:custGeom>
              <a:avLst/>
              <a:gdLst/>
              <a:ahLst/>
              <a:cxnLst/>
              <a:rect l="l" t="t" r="r" b="b"/>
              <a:pathLst>
                <a:path w="1219835" h="1066800">
                  <a:moveTo>
                    <a:pt x="1219708" y="0"/>
                  </a:moveTo>
                  <a:lnTo>
                    <a:pt x="1118108" y="0"/>
                  </a:lnTo>
                  <a:lnTo>
                    <a:pt x="1118108" y="25387"/>
                  </a:lnTo>
                  <a:lnTo>
                    <a:pt x="1118108" y="50800"/>
                  </a:lnTo>
                  <a:lnTo>
                    <a:pt x="1118108" y="965187"/>
                  </a:lnTo>
                  <a:lnTo>
                    <a:pt x="25400" y="965187"/>
                  </a:lnTo>
                  <a:lnTo>
                    <a:pt x="0" y="965200"/>
                  </a:lnTo>
                  <a:lnTo>
                    <a:pt x="0" y="1016000"/>
                  </a:lnTo>
                  <a:lnTo>
                    <a:pt x="0" y="1066800"/>
                  </a:lnTo>
                  <a:lnTo>
                    <a:pt x="1219708" y="1066800"/>
                  </a:lnTo>
                  <a:lnTo>
                    <a:pt x="1219708" y="1016000"/>
                  </a:lnTo>
                  <a:lnTo>
                    <a:pt x="1219708" y="965200"/>
                  </a:lnTo>
                  <a:lnTo>
                    <a:pt x="1219708" y="50800"/>
                  </a:lnTo>
                  <a:lnTo>
                    <a:pt x="121970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98851" y="4563236"/>
              <a:ext cx="1169035" cy="1016000"/>
            </a:xfrm>
            <a:custGeom>
              <a:avLst/>
              <a:gdLst/>
              <a:ahLst/>
              <a:cxnLst/>
              <a:rect l="l" t="t" r="r" b="b"/>
              <a:pathLst>
                <a:path w="1169035" h="1016000">
                  <a:moveTo>
                    <a:pt x="1168908" y="0"/>
                  </a:moveTo>
                  <a:lnTo>
                    <a:pt x="0" y="0"/>
                  </a:lnTo>
                  <a:lnTo>
                    <a:pt x="0" y="1015746"/>
                  </a:lnTo>
                  <a:lnTo>
                    <a:pt x="1168908" y="1015746"/>
                  </a:lnTo>
                  <a:lnTo>
                    <a:pt x="1168908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44424" y="4618863"/>
            <a:ext cx="8775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Proxy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5636" y="5045531"/>
            <a:ext cx="9550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Server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75604" y="5439028"/>
            <a:ext cx="1930400" cy="27305"/>
            <a:chOff x="5475604" y="5439028"/>
            <a:chExt cx="1930400" cy="27305"/>
          </a:xfrm>
        </p:grpSpPr>
        <p:sp>
          <p:nvSpPr>
            <p:cNvPr id="20" name="object 20"/>
            <p:cNvSpPr/>
            <p:nvPr/>
          </p:nvSpPr>
          <p:spPr>
            <a:xfrm>
              <a:off x="5488304" y="5451728"/>
              <a:ext cx="292100" cy="1905"/>
            </a:xfrm>
            <a:custGeom>
              <a:avLst/>
              <a:gdLst/>
              <a:ahLst/>
              <a:cxnLst/>
              <a:rect l="l" t="t" r="r" b="b"/>
              <a:pathLst>
                <a:path w="292100" h="1904">
                  <a:moveTo>
                    <a:pt x="291846" y="0"/>
                  </a:moveTo>
                  <a:lnTo>
                    <a:pt x="0" y="15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12304" y="5451728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364104" y="4399828"/>
            <a:ext cx="2133600" cy="1737360"/>
            <a:chOff x="2364104" y="4399828"/>
            <a:chExt cx="2133600" cy="1737360"/>
          </a:xfrm>
        </p:grpSpPr>
        <p:sp>
          <p:nvSpPr>
            <p:cNvPr id="23" name="object 23"/>
            <p:cNvSpPr/>
            <p:nvPr/>
          </p:nvSpPr>
          <p:spPr>
            <a:xfrm>
              <a:off x="4210964" y="4995291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20">
                  <a:moveTo>
                    <a:pt x="0" y="0"/>
                  </a:moveTo>
                  <a:lnTo>
                    <a:pt x="286486" y="0"/>
                  </a:lnTo>
                </a:path>
              </a:pathLst>
            </a:custGeom>
            <a:ln w="26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68523" y="4575048"/>
              <a:ext cx="1905" cy="1524000"/>
            </a:xfrm>
            <a:custGeom>
              <a:avLst/>
              <a:gdLst/>
              <a:ahLst/>
              <a:cxnLst/>
              <a:rect l="l" t="t" r="r" b="b"/>
              <a:pathLst>
                <a:path w="1905" h="1524000">
                  <a:moveTo>
                    <a:pt x="1524" y="0"/>
                  </a:moveTo>
                  <a:lnTo>
                    <a:pt x="0" y="152400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64104" y="5413629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0" y="0"/>
                  </a:moveTo>
                  <a:lnTo>
                    <a:pt x="3048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8904" y="5032629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3048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95796" y="4423097"/>
              <a:ext cx="680720" cy="1414145"/>
            </a:xfrm>
            <a:custGeom>
              <a:avLst/>
              <a:gdLst/>
              <a:ahLst/>
              <a:cxnLst/>
              <a:rect l="l" t="t" r="r" b="b"/>
              <a:pathLst>
                <a:path w="680720" h="1414145">
                  <a:moveTo>
                    <a:pt x="680621" y="1413851"/>
                  </a:moveTo>
                  <a:lnTo>
                    <a:pt x="51367" y="1346448"/>
                  </a:lnTo>
                  <a:lnTo>
                    <a:pt x="0" y="1341633"/>
                  </a:lnTo>
                  <a:lnTo>
                    <a:pt x="0" y="56168"/>
                  </a:lnTo>
                  <a:lnTo>
                    <a:pt x="680621" y="0"/>
                  </a:lnTo>
                  <a:lnTo>
                    <a:pt x="680621" y="1413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95796" y="4423098"/>
              <a:ext cx="680720" cy="1414145"/>
            </a:xfrm>
            <a:custGeom>
              <a:avLst/>
              <a:gdLst/>
              <a:ahLst/>
              <a:cxnLst/>
              <a:rect l="l" t="t" r="r" b="b"/>
              <a:pathLst>
                <a:path w="680720" h="1414145">
                  <a:moveTo>
                    <a:pt x="680623" y="0"/>
                  </a:moveTo>
                  <a:lnTo>
                    <a:pt x="0" y="56168"/>
                  </a:lnTo>
                  <a:lnTo>
                    <a:pt x="0" y="1341633"/>
                  </a:lnTo>
                  <a:lnTo>
                    <a:pt x="51367" y="1346448"/>
                  </a:lnTo>
                  <a:lnTo>
                    <a:pt x="680623" y="1413851"/>
                  </a:lnTo>
                  <a:lnTo>
                    <a:pt x="680623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76418" y="4423098"/>
              <a:ext cx="32384" cy="1414145"/>
            </a:xfrm>
            <a:custGeom>
              <a:avLst/>
              <a:gdLst/>
              <a:ahLst/>
              <a:cxnLst/>
              <a:rect l="l" t="t" r="r" b="b"/>
              <a:pathLst>
                <a:path w="32385" h="1414145">
                  <a:moveTo>
                    <a:pt x="0" y="1413851"/>
                  </a:moveTo>
                  <a:lnTo>
                    <a:pt x="0" y="0"/>
                  </a:lnTo>
                  <a:lnTo>
                    <a:pt x="32106" y="11233"/>
                  </a:lnTo>
                  <a:lnTo>
                    <a:pt x="32106" y="1402617"/>
                  </a:lnTo>
                  <a:lnTo>
                    <a:pt x="22473" y="1405828"/>
                  </a:lnTo>
                  <a:lnTo>
                    <a:pt x="0" y="1413851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76419" y="4423098"/>
              <a:ext cx="32384" cy="1414145"/>
            </a:xfrm>
            <a:custGeom>
              <a:avLst/>
              <a:gdLst/>
              <a:ahLst/>
              <a:cxnLst/>
              <a:rect l="l" t="t" r="r" b="b"/>
              <a:pathLst>
                <a:path w="32385" h="1414145">
                  <a:moveTo>
                    <a:pt x="22473" y="1405827"/>
                  </a:moveTo>
                  <a:lnTo>
                    <a:pt x="32104" y="1402617"/>
                  </a:lnTo>
                  <a:lnTo>
                    <a:pt x="32104" y="11233"/>
                  </a:lnTo>
                  <a:lnTo>
                    <a:pt x="0" y="0"/>
                  </a:lnTo>
                  <a:lnTo>
                    <a:pt x="0" y="1413851"/>
                  </a:lnTo>
                  <a:lnTo>
                    <a:pt x="22473" y="14058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08524" y="4487291"/>
              <a:ext cx="512445" cy="1338580"/>
            </a:xfrm>
            <a:custGeom>
              <a:avLst/>
              <a:gdLst/>
              <a:ahLst/>
              <a:cxnLst/>
              <a:rect l="l" t="t" r="r" b="b"/>
              <a:pathLst>
                <a:path w="512445" h="1338579">
                  <a:moveTo>
                    <a:pt x="0" y="1338422"/>
                  </a:moveTo>
                  <a:lnTo>
                    <a:pt x="0" y="0"/>
                  </a:lnTo>
                  <a:lnTo>
                    <a:pt x="512072" y="146039"/>
                  </a:lnTo>
                  <a:lnTo>
                    <a:pt x="512072" y="1165101"/>
                  </a:lnTo>
                  <a:lnTo>
                    <a:pt x="483178" y="1174732"/>
                  </a:lnTo>
                  <a:lnTo>
                    <a:pt x="462310" y="1181149"/>
                  </a:lnTo>
                  <a:lnTo>
                    <a:pt x="0" y="1338422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8524" y="4487291"/>
              <a:ext cx="512445" cy="1338580"/>
            </a:xfrm>
            <a:custGeom>
              <a:avLst/>
              <a:gdLst/>
              <a:ahLst/>
              <a:cxnLst/>
              <a:rect l="l" t="t" r="r" b="b"/>
              <a:pathLst>
                <a:path w="512445" h="1338579">
                  <a:moveTo>
                    <a:pt x="462310" y="1181151"/>
                  </a:moveTo>
                  <a:lnTo>
                    <a:pt x="483178" y="1174732"/>
                  </a:lnTo>
                  <a:lnTo>
                    <a:pt x="512072" y="1165103"/>
                  </a:lnTo>
                  <a:lnTo>
                    <a:pt x="512072" y="146039"/>
                  </a:lnTo>
                  <a:lnTo>
                    <a:pt x="0" y="0"/>
                  </a:lnTo>
                  <a:lnTo>
                    <a:pt x="0" y="1338424"/>
                  </a:lnTo>
                  <a:lnTo>
                    <a:pt x="462310" y="1181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15239" y="4503339"/>
              <a:ext cx="31115" cy="1179830"/>
            </a:xfrm>
            <a:custGeom>
              <a:avLst/>
              <a:gdLst/>
              <a:ahLst/>
              <a:cxnLst/>
              <a:rect l="l" t="t" r="r" b="b"/>
              <a:pathLst>
                <a:path w="31114" h="1179829">
                  <a:moveTo>
                    <a:pt x="0" y="1179545"/>
                  </a:moveTo>
                  <a:lnTo>
                    <a:pt x="0" y="0"/>
                  </a:lnTo>
                  <a:lnTo>
                    <a:pt x="30499" y="12838"/>
                  </a:lnTo>
                  <a:lnTo>
                    <a:pt x="30499" y="425278"/>
                  </a:lnTo>
                  <a:lnTo>
                    <a:pt x="14447" y="499100"/>
                  </a:lnTo>
                  <a:lnTo>
                    <a:pt x="28894" y="499100"/>
                  </a:lnTo>
                  <a:lnTo>
                    <a:pt x="28894" y="558477"/>
                  </a:lnTo>
                  <a:lnTo>
                    <a:pt x="14447" y="637115"/>
                  </a:lnTo>
                  <a:lnTo>
                    <a:pt x="22473" y="637115"/>
                  </a:lnTo>
                  <a:lnTo>
                    <a:pt x="22473" y="1094490"/>
                  </a:lnTo>
                  <a:lnTo>
                    <a:pt x="0" y="11795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15239" y="4503339"/>
              <a:ext cx="31115" cy="1179830"/>
            </a:xfrm>
            <a:custGeom>
              <a:avLst/>
              <a:gdLst/>
              <a:ahLst/>
              <a:cxnLst/>
              <a:rect l="l" t="t" r="r" b="b"/>
              <a:pathLst>
                <a:path w="31114" h="1179829">
                  <a:moveTo>
                    <a:pt x="0" y="1179546"/>
                  </a:moveTo>
                  <a:lnTo>
                    <a:pt x="22473" y="1094490"/>
                  </a:lnTo>
                  <a:lnTo>
                    <a:pt x="22473" y="637115"/>
                  </a:lnTo>
                  <a:lnTo>
                    <a:pt x="14447" y="637115"/>
                  </a:lnTo>
                  <a:lnTo>
                    <a:pt x="28894" y="558479"/>
                  </a:lnTo>
                  <a:lnTo>
                    <a:pt x="28894" y="499100"/>
                  </a:lnTo>
                  <a:lnTo>
                    <a:pt x="14447" y="499100"/>
                  </a:lnTo>
                  <a:lnTo>
                    <a:pt x="30499" y="425278"/>
                  </a:lnTo>
                  <a:lnTo>
                    <a:pt x="30499" y="12838"/>
                  </a:lnTo>
                  <a:lnTo>
                    <a:pt x="0" y="0"/>
                  </a:lnTo>
                  <a:lnTo>
                    <a:pt x="0" y="1179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20597" y="4586791"/>
              <a:ext cx="19685" cy="1066165"/>
            </a:xfrm>
            <a:custGeom>
              <a:avLst/>
              <a:gdLst/>
              <a:ahLst/>
              <a:cxnLst/>
              <a:rect l="l" t="t" r="r" b="b"/>
              <a:pathLst>
                <a:path w="19685" h="1066164">
                  <a:moveTo>
                    <a:pt x="0" y="1065602"/>
                  </a:moveTo>
                  <a:lnTo>
                    <a:pt x="0" y="0"/>
                  </a:lnTo>
                  <a:lnTo>
                    <a:pt x="19262" y="4814"/>
                  </a:lnTo>
                  <a:lnTo>
                    <a:pt x="19262" y="1060789"/>
                  </a:lnTo>
                  <a:lnTo>
                    <a:pt x="0" y="1065602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20597" y="4586790"/>
              <a:ext cx="19685" cy="1066165"/>
            </a:xfrm>
            <a:custGeom>
              <a:avLst/>
              <a:gdLst/>
              <a:ahLst/>
              <a:cxnLst/>
              <a:rect l="l" t="t" r="r" b="b"/>
              <a:pathLst>
                <a:path w="19685" h="1066164">
                  <a:moveTo>
                    <a:pt x="0" y="0"/>
                  </a:moveTo>
                  <a:lnTo>
                    <a:pt x="0" y="1065604"/>
                  </a:lnTo>
                  <a:lnTo>
                    <a:pt x="19262" y="1060789"/>
                  </a:lnTo>
                  <a:lnTo>
                    <a:pt x="19262" y="481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83675" y="4700732"/>
              <a:ext cx="27305" cy="900430"/>
            </a:xfrm>
            <a:custGeom>
              <a:avLst/>
              <a:gdLst/>
              <a:ahLst/>
              <a:cxnLst/>
              <a:rect l="l" t="t" r="r" b="b"/>
              <a:pathLst>
                <a:path w="27304" h="900429">
                  <a:moveTo>
                    <a:pt x="0" y="900308"/>
                  </a:moveTo>
                  <a:lnTo>
                    <a:pt x="0" y="0"/>
                  </a:lnTo>
                  <a:lnTo>
                    <a:pt x="27289" y="6419"/>
                  </a:lnTo>
                  <a:lnTo>
                    <a:pt x="27289" y="893887"/>
                  </a:lnTo>
                  <a:lnTo>
                    <a:pt x="0" y="900308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83676" y="4700733"/>
              <a:ext cx="27305" cy="900430"/>
            </a:xfrm>
            <a:custGeom>
              <a:avLst/>
              <a:gdLst/>
              <a:ahLst/>
              <a:cxnLst/>
              <a:rect l="l" t="t" r="r" b="b"/>
              <a:pathLst>
                <a:path w="27304" h="900429">
                  <a:moveTo>
                    <a:pt x="0" y="0"/>
                  </a:moveTo>
                  <a:lnTo>
                    <a:pt x="0" y="900307"/>
                  </a:lnTo>
                  <a:lnTo>
                    <a:pt x="27289" y="893887"/>
                  </a:lnTo>
                  <a:lnTo>
                    <a:pt x="27289" y="64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7164" y="5769545"/>
              <a:ext cx="652145" cy="99695"/>
            </a:xfrm>
            <a:custGeom>
              <a:avLst/>
              <a:gdLst/>
              <a:ahLst/>
              <a:cxnLst/>
              <a:rect l="l" t="t" r="r" b="b"/>
              <a:pathLst>
                <a:path w="652145" h="99695">
                  <a:moveTo>
                    <a:pt x="630858" y="99499"/>
                  </a:moveTo>
                  <a:lnTo>
                    <a:pt x="0" y="30493"/>
                  </a:lnTo>
                  <a:lnTo>
                    <a:pt x="0" y="0"/>
                  </a:lnTo>
                  <a:lnTo>
                    <a:pt x="629253" y="67402"/>
                  </a:lnTo>
                  <a:lnTo>
                    <a:pt x="651728" y="59380"/>
                  </a:lnTo>
                  <a:lnTo>
                    <a:pt x="651728" y="91476"/>
                  </a:lnTo>
                  <a:lnTo>
                    <a:pt x="630858" y="99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7164" y="5769546"/>
              <a:ext cx="652145" cy="99695"/>
            </a:xfrm>
            <a:custGeom>
              <a:avLst/>
              <a:gdLst/>
              <a:ahLst/>
              <a:cxnLst/>
              <a:rect l="l" t="t" r="r" b="b"/>
              <a:pathLst>
                <a:path w="652145" h="99695">
                  <a:moveTo>
                    <a:pt x="651728" y="59378"/>
                  </a:moveTo>
                  <a:lnTo>
                    <a:pt x="629255" y="67402"/>
                  </a:lnTo>
                  <a:lnTo>
                    <a:pt x="0" y="0"/>
                  </a:lnTo>
                  <a:lnTo>
                    <a:pt x="0" y="30491"/>
                  </a:lnTo>
                  <a:lnTo>
                    <a:pt x="630860" y="99499"/>
                  </a:lnTo>
                  <a:lnTo>
                    <a:pt x="651728" y="91475"/>
                  </a:lnTo>
                  <a:lnTo>
                    <a:pt x="651728" y="59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08524" y="4434332"/>
              <a:ext cx="512445" cy="199390"/>
            </a:xfrm>
            <a:custGeom>
              <a:avLst/>
              <a:gdLst/>
              <a:ahLst/>
              <a:cxnLst/>
              <a:rect l="l" t="t" r="r" b="b"/>
              <a:pathLst>
                <a:path w="512445" h="199389">
                  <a:moveTo>
                    <a:pt x="512072" y="198998"/>
                  </a:moveTo>
                  <a:lnTo>
                    <a:pt x="0" y="52959"/>
                  </a:lnTo>
                  <a:lnTo>
                    <a:pt x="0" y="0"/>
                  </a:lnTo>
                  <a:lnTo>
                    <a:pt x="512072" y="152458"/>
                  </a:lnTo>
                  <a:lnTo>
                    <a:pt x="512072" y="198998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08524" y="4434332"/>
              <a:ext cx="512445" cy="199390"/>
            </a:xfrm>
            <a:custGeom>
              <a:avLst/>
              <a:gdLst/>
              <a:ahLst/>
              <a:cxnLst/>
              <a:rect l="l" t="t" r="r" b="b"/>
              <a:pathLst>
                <a:path w="512445" h="199389">
                  <a:moveTo>
                    <a:pt x="512072" y="152458"/>
                  </a:moveTo>
                  <a:lnTo>
                    <a:pt x="0" y="0"/>
                  </a:lnTo>
                  <a:lnTo>
                    <a:pt x="0" y="52959"/>
                  </a:lnTo>
                  <a:lnTo>
                    <a:pt x="512072" y="198998"/>
                  </a:lnTo>
                  <a:lnTo>
                    <a:pt x="512072" y="152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98893" y="5668441"/>
              <a:ext cx="472440" cy="193040"/>
            </a:xfrm>
            <a:custGeom>
              <a:avLst/>
              <a:gdLst/>
              <a:ahLst/>
              <a:cxnLst/>
              <a:rect l="l" t="t" r="r" b="b"/>
              <a:pathLst>
                <a:path w="472439" h="193039">
                  <a:moveTo>
                    <a:pt x="0" y="192580"/>
                  </a:moveTo>
                  <a:lnTo>
                    <a:pt x="0" y="160484"/>
                  </a:lnTo>
                  <a:lnTo>
                    <a:pt x="9631" y="157272"/>
                  </a:lnTo>
                  <a:lnTo>
                    <a:pt x="471941" y="0"/>
                  </a:lnTo>
                  <a:lnTo>
                    <a:pt x="471941" y="9628"/>
                  </a:lnTo>
                  <a:lnTo>
                    <a:pt x="470336" y="17654"/>
                  </a:lnTo>
                  <a:lnTo>
                    <a:pt x="465520" y="25677"/>
                  </a:lnTo>
                  <a:lnTo>
                    <a:pt x="459099" y="32098"/>
                  </a:lnTo>
                  <a:lnTo>
                    <a:pt x="449468" y="36912"/>
                  </a:lnTo>
                  <a:lnTo>
                    <a:pt x="0" y="19258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8893" y="5668442"/>
              <a:ext cx="472440" cy="193040"/>
            </a:xfrm>
            <a:custGeom>
              <a:avLst/>
              <a:gdLst/>
              <a:ahLst/>
              <a:cxnLst/>
              <a:rect l="l" t="t" r="r" b="b"/>
              <a:pathLst>
                <a:path w="472439" h="193039">
                  <a:moveTo>
                    <a:pt x="0" y="160482"/>
                  </a:moveTo>
                  <a:lnTo>
                    <a:pt x="0" y="192579"/>
                  </a:lnTo>
                  <a:lnTo>
                    <a:pt x="449468" y="36910"/>
                  </a:lnTo>
                  <a:lnTo>
                    <a:pt x="459099" y="32096"/>
                  </a:lnTo>
                  <a:lnTo>
                    <a:pt x="465520" y="25677"/>
                  </a:lnTo>
                  <a:lnTo>
                    <a:pt x="470336" y="17653"/>
                  </a:lnTo>
                  <a:lnTo>
                    <a:pt x="471941" y="9628"/>
                  </a:lnTo>
                  <a:lnTo>
                    <a:pt x="471941" y="0"/>
                  </a:lnTo>
                  <a:lnTo>
                    <a:pt x="9631" y="157272"/>
                  </a:lnTo>
                  <a:lnTo>
                    <a:pt x="0" y="160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37713" y="5198229"/>
              <a:ext cx="295910" cy="421005"/>
            </a:xfrm>
            <a:custGeom>
              <a:avLst/>
              <a:gdLst/>
              <a:ahLst/>
              <a:cxnLst/>
              <a:rect l="l" t="t" r="r" b="b"/>
              <a:pathLst>
                <a:path w="295910" h="421004">
                  <a:moveTo>
                    <a:pt x="295364" y="420464"/>
                  </a:moveTo>
                  <a:lnTo>
                    <a:pt x="0" y="399601"/>
                  </a:lnTo>
                  <a:lnTo>
                    <a:pt x="0" y="0"/>
                  </a:lnTo>
                  <a:lnTo>
                    <a:pt x="295364" y="4812"/>
                  </a:lnTo>
                  <a:lnTo>
                    <a:pt x="295364" y="4204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37713" y="5198229"/>
              <a:ext cx="295910" cy="421005"/>
            </a:xfrm>
            <a:custGeom>
              <a:avLst/>
              <a:gdLst/>
              <a:ahLst/>
              <a:cxnLst/>
              <a:rect l="l" t="t" r="r" b="b"/>
              <a:pathLst>
                <a:path w="295910" h="421004">
                  <a:moveTo>
                    <a:pt x="0" y="399601"/>
                  </a:moveTo>
                  <a:lnTo>
                    <a:pt x="295364" y="420464"/>
                  </a:lnTo>
                  <a:lnTo>
                    <a:pt x="295364" y="4814"/>
                  </a:lnTo>
                  <a:lnTo>
                    <a:pt x="0" y="0"/>
                  </a:lnTo>
                  <a:lnTo>
                    <a:pt x="0" y="3996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75944" y="5532032"/>
              <a:ext cx="364490" cy="183515"/>
            </a:xfrm>
            <a:custGeom>
              <a:avLst/>
              <a:gdLst/>
              <a:ahLst/>
              <a:cxnLst/>
              <a:rect l="l" t="t" r="r" b="b"/>
              <a:pathLst>
                <a:path w="364489" h="183514">
                  <a:moveTo>
                    <a:pt x="0" y="182950"/>
                  </a:moveTo>
                  <a:lnTo>
                    <a:pt x="0" y="89870"/>
                  </a:lnTo>
                  <a:lnTo>
                    <a:pt x="364390" y="0"/>
                  </a:lnTo>
                  <a:lnTo>
                    <a:pt x="364390" y="80242"/>
                  </a:lnTo>
                  <a:lnTo>
                    <a:pt x="0" y="18295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75944" y="5532032"/>
              <a:ext cx="364490" cy="183515"/>
            </a:xfrm>
            <a:custGeom>
              <a:avLst/>
              <a:gdLst/>
              <a:ahLst/>
              <a:cxnLst/>
              <a:rect l="l" t="t" r="r" b="b"/>
              <a:pathLst>
                <a:path w="364489" h="183514">
                  <a:moveTo>
                    <a:pt x="0" y="182950"/>
                  </a:moveTo>
                  <a:lnTo>
                    <a:pt x="364390" y="80241"/>
                  </a:lnTo>
                  <a:lnTo>
                    <a:pt x="364390" y="0"/>
                  </a:lnTo>
                  <a:lnTo>
                    <a:pt x="0" y="89870"/>
                  </a:lnTo>
                  <a:lnTo>
                    <a:pt x="0" y="18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15239" y="5597831"/>
              <a:ext cx="318135" cy="111125"/>
            </a:xfrm>
            <a:custGeom>
              <a:avLst/>
              <a:gdLst/>
              <a:ahLst/>
              <a:cxnLst/>
              <a:rect l="l" t="t" r="r" b="b"/>
              <a:pathLst>
                <a:path w="318135" h="111125">
                  <a:moveTo>
                    <a:pt x="317838" y="110731"/>
                  </a:moveTo>
                  <a:lnTo>
                    <a:pt x="0" y="85054"/>
                  </a:lnTo>
                  <a:lnTo>
                    <a:pt x="22473" y="0"/>
                  </a:lnTo>
                  <a:lnTo>
                    <a:pt x="317838" y="20861"/>
                  </a:lnTo>
                  <a:lnTo>
                    <a:pt x="317838" y="110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5239" y="5597830"/>
              <a:ext cx="318135" cy="111125"/>
            </a:xfrm>
            <a:custGeom>
              <a:avLst/>
              <a:gdLst/>
              <a:ahLst/>
              <a:cxnLst/>
              <a:rect l="l" t="t" r="r" b="b"/>
              <a:pathLst>
                <a:path w="318135" h="111125">
                  <a:moveTo>
                    <a:pt x="0" y="85055"/>
                  </a:moveTo>
                  <a:lnTo>
                    <a:pt x="317838" y="110732"/>
                  </a:lnTo>
                  <a:lnTo>
                    <a:pt x="317838" y="20862"/>
                  </a:lnTo>
                  <a:lnTo>
                    <a:pt x="22473" y="0"/>
                  </a:lnTo>
                  <a:lnTo>
                    <a:pt x="0" y="85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15239" y="4479267"/>
              <a:ext cx="318135" cy="37465"/>
            </a:xfrm>
            <a:custGeom>
              <a:avLst/>
              <a:gdLst/>
              <a:ahLst/>
              <a:cxnLst/>
              <a:rect l="l" t="t" r="r" b="b"/>
              <a:pathLst>
                <a:path w="318135" h="37464">
                  <a:moveTo>
                    <a:pt x="30499" y="36910"/>
                  </a:moveTo>
                  <a:lnTo>
                    <a:pt x="0" y="24072"/>
                  </a:lnTo>
                  <a:lnTo>
                    <a:pt x="317838" y="0"/>
                  </a:lnTo>
                  <a:lnTo>
                    <a:pt x="317838" y="16048"/>
                  </a:lnTo>
                  <a:lnTo>
                    <a:pt x="30499" y="36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315239" y="4479267"/>
              <a:ext cx="318135" cy="37465"/>
            </a:xfrm>
            <a:custGeom>
              <a:avLst/>
              <a:gdLst/>
              <a:ahLst/>
              <a:cxnLst/>
              <a:rect l="l" t="t" r="r" b="b"/>
              <a:pathLst>
                <a:path w="318135" h="37464">
                  <a:moveTo>
                    <a:pt x="0" y="24072"/>
                  </a:moveTo>
                  <a:lnTo>
                    <a:pt x="30499" y="36910"/>
                  </a:lnTo>
                  <a:lnTo>
                    <a:pt x="317838" y="16048"/>
                  </a:lnTo>
                  <a:lnTo>
                    <a:pt x="317838" y="0"/>
                  </a:lnTo>
                  <a:lnTo>
                    <a:pt x="0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29687" y="5061818"/>
              <a:ext cx="303530" cy="83820"/>
            </a:xfrm>
            <a:custGeom>
              <a:avLst/>
              <a:gdLst/>
              <a:ahLst/>
              <a:cxnLst/>
              <a:rect l="l" t="t" r="r" b="b"/>
              <a:pathLst>
                <a:path w="303529" h="83820">
                  <a:moveTo>
                    <a:pt x="295364" y="83450"/>
                  </a:moveTo>
                  <a:lnTo>
                    <a:pt x="110761" y="80241"/>
                  </a:lnTo>
                  <a:lnTo>
                    <a:pt x="113972" y="56168"/>
                  </a:lnTo>
                  <a:lnTo>
                    <a:pt x="113972" y="48144"/>
                  </a:lnTo>
                  <a:lnTo>
                    <a:pt x="109156" y="40120"/>
                  </a:lnTo>
                  <a:lnTo>
                    <a:pt x="102735" y="33701"/>
                  </a:lnTo>
                  <a:lnTo>
                    <a:pt x="93104" y="28886"/>
                  </a:lnTo>
                  <a:lnTo>
                    <a:pt x="83472" y="28886"/>
                  </a:lnTo>
                  <a:lnTo>
                    <a:pt x="75446" y="30491"/>
                  </a:lnTo>
                  <a:lnTo>
                    <a:pt x="67420" y="35306"/>
                  </a:lnTo>
                  <a:lnTo>
                    <a:pt x="57788" y="54564"/>
                  </a:lnTo>
                  <a:lnTo>
                    <a:pt x="54578" y="78636"/>
                  </a:lnTo>
                  <a:lnTo>
                    <a:pt x="0" y="78636"/>
                  </a:lnTo>
                  <a:lnTo>
                    <a:pt x="14447" y="0"/>
                  </a:lnTo>
                  <a:lnTo>
                    <a:pt x="163734" y="1604"/>
                  </a:lnTo>
                  <a:lnTo>
                    <a:pt x="303390" y="3209"/>
                  </a:lnTo>
                  <a:lnTo>
                    <a:pt x="295364" y="8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29687" y="5061818"/>
              <a:ext cx="303530" cy="83820"/>
            </a:xfrm>
            <a:custGeom>
              <a:avLst/>
              <a:gdLst/>
              <a:ahLst/>
              <a:cxnLst/>
              <a:rect l="l" t="t" r="r" b="b"/>
              <a:pathLst>
                <a:path w="303529" h="83820">
                  <a:moveTo>
                    <a:pt x="303390" y="3209"/>
                  </a:moveTo>
                  <a:lnTo>
                    <a:pt x="163734" y="1604"/>
                  </a:lnTo>
                  <a:lnTo>
                    <a:pt x="14447" y="0"/>
                  </a:lnTo>
                  <a:lnTo>
                    <a:pt x="0" y="78636"/>
                  </a:lnTo>
                  <a:lnTo>
                    <a:pt x="54578" y="78636"/>
                  </a:lnTo>
                  <a:lnTo>
                    <a:pt x="57788" y="54564"/>
                  </a:lnTo>
                  <a:lnTo>
                    <a:pt x="62604" y="44935"/>
                  </a:lnTo>
                  <a:lnTo>
                    <a:pt x="67420" y="35306"/>
                  </a:lnTo>
                  <a:lnTo>
                    <a:pt x="75446" y="30491"/>
                  </a:lnTo>
                  <a:lnTo>
                    <a:pt x="83472" y="28886"/>
                  </a:lnTo>
                  <a:lnTo>
                    <a:pt x="93104" y="28886"/>
                  </a:lnTo>
                  <a:lnTo>
                    <a:pt x="102735" y="33701"/>
                  </a:lnTo>
                  <a:lnTo>
                    <a:pt x="109156" y="40120"/>
                  </a:lnTo>
                  <a:lnTo>
                    <a:pt x="113972" y="48144"/>
                  </a:lnTo>
                  <a:lnTo>
                    <a:pt x="113972" y="56168"/>
                  </a:lnTo>
                  <a:lnTo>
                    <a:pt x="110761" y="80241"/>
                  </a:lnTo>
                  <a:lnTo>
                    <a:pt x="295364" y="83450"/>
                  </a:lnTo>
                  <a:lnTo>
                    <a:pt x="303390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37713" y="5093915"/>
              <a:ext cx="295910" cy="109220"/>
            </a:xfrm>
            <a:custGeom>
              <a:avLst/>
              <a:gdLst/>
              <a:ahLst/>
              <a:cxnLst/>
              <a:rect l="l" t="t" r="r" b="b"/>
              <a:pathLst>
                <a:path w="295910" h="109220">
                  <a:moveTo>
                    <a:pt x="295364" y="109128"/>
                  </a:moveTo>
                  <a:lnTo>
                    <a:pt x="0" y="104313"/>
                  </a:lnTo>
                  <a:lnTo>
                    <a:pt x="0" y="46539"/>
                  </a:lnTo>
                  <a:lnTo>
                    <a:pt x="46552" y="46539"/>
                  </a:lnTo>
                  <a:lnTo>
                    <a:pt x="57788" y="48144"/>
                  </a:lnTo>
                  <a:lnTo>
                    <a:pt x="60999" y="35306"/>
                  </a:lnTo>
                  <a:lnTo>
                    <a:pt x="64209" y="40120"/>
                  </a:lnTo>
                  <a:lnTo>
                    <a:pt x="67420" y="43330"/>
                  </a:lnTo>
                  <a:lnTo>
                    <a:pt x="72235" y="44935"/>
                  </a:lnTo>
                  <a:lnTo>
                    <a:pt x="85077" y="44935"/>
                  </a:lnTo>
                  <a:lnTo>
                    <a:pt x="89893" y="41725"/>
                  </a:lnTo>
                  <a:lnTo>
                    <a:pt x="94709" y="36910"/>
                  </a:lnTo>
                  <a:lnTo>
                    <a:pt x="97919" y="32096"/>
                  </a:lnTo>
                  <a:lnTo>
                    <a:pt x="97919" y="19257"/>
                  </a:lnTo>
                  <a:lnTo>
                    <a:pt x="94709" y="12838"/>
                  </a:lnTo>
                  <a:lnTo>
                    <a:pt x="85077" y="6419"/>
                  </a:lnTo>
                  <a:lnTo>
                    <a:pt x="78656" y="4814"/>
                  </a:lnTo>
                  <a:lnTo>
                    <a:pt x="73841" y="4814"/>
                  </a:lnTo>
                  <a:lnTo>
                    <a:pt x="65814" y="8024"/>
                  </a:lnTo>
                  <a:lnTo>
                    <a:pt x="70630" y="3209"/>
                  </a:lnTo>
                  <a:lnTo>
                    <a:pt x="75446" y="1604"/>
                  </a:lnTo>
                  <a:lnTo>
                    <a:pt x="81867" y="0"/>
                  </a:lnTo>
                  <a:lnTo>
                    <a:pt x="85077" y="0"/>
                  </a:lnTo>
                  <a:lnTo>
                    <a:pt x="94709" y="1604"/>
                  </a:lnTo>
                  <a:lnTo>
                    <a:pt x="101130" y="8024"/>
                  </a:lnTo>
                  <a:lnTo>
                    <a:pt x="105946" y="16048"/>
                  </a:lnTo>
                  <a:lnTo>
                    <a:pt x="105946" y="24072"/>
                  </a:lnTo>
                  <a:lnTo>
                    <a:pt x="102735" y="48144"/>
                  </a:lnTo>
                  <a:lnTo>
                    <a:pt x="287338" y="51354"/>
                  </a:lnTo>
                  <a:lnTo>
                    <a:pt x="295364" y="51354"/>
                  </a:lnTo>
                  <a:lnTo>
                    <a:pt x="295364" y="109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713" y="5093915"/>
              <a:ext cx="295910" cy="109220"/>
            </a:xfrm>
            <a:custGeom>
              <a:avLst/>
              <a:gdLst/>
              <a:ahLst/>
              <a:cxnLst/>
              <a:rect l="l" t="t" r="r" b="b"/>
              <a:pathLst>
                <a:path w="295910" h="109220">
                  <a:moveTo>
                    <a:pt x="0" y="104313"/>
                  </a:moveTo>
                  <a:lnTo>
                    <a:pt x="295364" y="109128"/>
                  </a:lnTo>
                  <a:lnTo>
                    <a:pt x="295364" y="51354"/>
                  </a:lnTo>
                  <a:lnTo>
                    <a:pt x="287338" y="51354"/>
                  </a:lnTo>
                  <a:lnTo>
                    <a:pt x="102735" y="48144"/>
                  </a:lnTo>
                  <a:lnTo>
                    <a:pt x="105946" y="24072"/>
                  </a:lnTo>
                  <a:lnTo>
                    <a:pt x="105946" y="16048"/>
                  </a:lnTo>
                  <a:lnTo>
                    <a:pt x="101130" y="8024"/>
                  </a:lnTo>
                  <a:lnTo>
                    <a:pt x="94709" y="1604"/>
                  </a:lnTo>
                  <a:lnTo>
                    <a:pt x="85077" y="0"/>
                  </a:lnTo>
                  <a:lnTo>
                    <a:pt x="81867" y="0"/>
                  </a:lnTo>
                  <a:lnTo>
                    <a:pt x="75446" y="1604"/>
                  </a:lnTo>
                  <a:lnTo>
                    <a:pt x="70630" y="3209"/>
                  </a:lnTo>
                  <a:lnTo>
                    <a:pt x="65814" y="8024"/>
                  </a:lnTo>
                  <a:lnTo>
                    <a:pt x="73841" y="4814"/>
                  </a:lnTo>
                  <a:lnTo>
                    <a:pt x="78656" y="4814"/>
                  </a:lnTo>
                  <a:lnTo>
                    <a:pt x="85077" y="6419"/>
                  </a:lnTo>
                  <a:lnTo>
                    <a:pt x="89893" y="9628"/>
                  </a:lnTo>
                  <a:lnTo>
                    <a:pt x="94709" y="12838"/>
                  </a:lnTo>
                  <a:lnTo>
                    <a:pt x="97919" y="19257"/>
                  </a:lnTo>
                  <a:lnTo>
                    <a:pt x="97919" y="32096"/>
                  </a:lnTo>
                  <a:lnTo>
                    <a:pt x="94709" y="36910"/>
                  </a:lnTo>
                  <a:lnTo>
                    <a:pt x="89893" y="41725"/>
                  </a:lnTo>
                  <a:lnTo>
                    <a:pt x="85077" y="44935"/>
                  </a:lnTo>
                  <a:lnTo>
                    <a:pt x="72235" y="44935"/>
                  </a:lnTo>
                  <a:lnTo>
                    <a:pt x="67420" y="43330"/>
                  </a:lnTo>
                  <a:lnTo>
                    <a:pt x="64209" y="40120"/>
                  </a:lnTo>
                  <a:lnTo>
                    <a:pt x="60999" y="35306"/>
                  </a:lnTo>
                  <a:lnTo>
                    <a:pt x="57788" y="48144"/>
                  </a:lnTo>
                  <a:lnTo>
                    <a:pt x="46552" y="46539"/>
                  </a:lnTo>
                  <a:lnTo>
                    <a:pt x="0" y="46539"/>
                  </a:lnTo>
                  <a:lnTo>
                    <a:pt x="0" y="104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45738" y="4601234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2"/>
                  </a:moveTo>
                  <a:lnTo>
                    <a:pt x="0" y="16048"/>
                  </a:lnTo>
                  <a:lnTo>
                    <a:pt x="287338" y="0"/>
                  </a:lnTo>
                  <a:lnTo>
                    <a:pt x="287338" y="105918"/>
                  </a:lnTo>
                  <a:lnTo>
                    <a:pt x="0" y="117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45739" y="4601234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2"/>
                  </a:moveTo>
                  <a:lnTo>
                    <a:pt x="287338" y="105918"/>
                  </a:lnTo>
                  <a:lnTo>
                    <a:pt x="287338" y="0"/>
                  </a:lnTo>
                  <a:lnTo>
                    <a:pt x="0" y="16048"/>
                  </a:lnTo>
                  <a:lnTo>
                    <a:pt x="0" y="117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45738" y="4811466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2"/>
                  </a:moveTo>
                  <a:lnTo>
                    <a:pt x="0" y="8024"/>
                  </a:lnTo>
                  <a:lnTo>
                    <a:pt x="287338" y="0"/>
                  </a:lnTo>
                  <a:lnTo>
                    <a:pt x="287338" y="113942"/>
                  </a:lnTo>
                  <a:lnTo>
                    <a:pt x="149287" y="115547"/>
                  </a:lnTo>
                  <a:lnTo>
                    <a:pt x="0" y="117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45739" y="4811466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149287" y="115547"/>
                  </a:moveTo>
                  <a:lnTo>
                    <a:pt x="287338" y="113942"/>
                  </a:lnTo>
                  <a:lnTo>
                    <a:pt x="287338" y="0"/>
                  </a:lnTo>
                  <a:lnTo>
                    <a:pt x="0" y="8024"/>
                  </a:lnTo>
                  <a:lnTo>
                    <a:pt x="0" y="117152"/>
                  </a:lnTo>
                  <a:lnTo>
                    <a:pt x="149287" y="1155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45738" y="4707152"/>
              <a:ext cx="287655" cy="112395"/>
            </a:xfrm>
            <a:custGeom>
              <a:avLst/>
              <a:gdLst/>
              <a:ahLst/>
              <a:cxnLst/>
              <a:rect l="l" t="t" r="r" b="b"/>
              <a:pathLst>
                <a:path w="287654" h="112395">
                  <a:moveTo>
                    <a:pt x="0" y="112337"/>
                  </a:moveTo>
                  <a:lnTo>
                    <a:pt x="0" y="11233"/>
                  </a:lnTo>
                  <a:lnTo>
                    <a:pt x="287338" y="0"/>
                  </a:lnTo>
                  <a:lnTo>
                    <a:pt x="287338" y="104313"/>
                  </a:lnTo>
                  <a:lnTo>
                    <a:pt x="0" y="112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45739" y="4707152"/>
              <a:ext cx="287655" cy="112395"/>
            </a:xfrm>
            <a:custGeom>
              <a:avLst/>
              <a:gdLst/>
              <a:ahLst/>
              <a:cxnLst/>
              <a:rect l="l" t="t" r="r" b="b"/>
              <a:pathLst>
                <a:path w="287654" h="112395">
                  <a:moveTo>
                    <a:pt x="0" y="11233"/>
                  </a:moveTo>
                  <a:lnTo>
                    <a:pt x="0" y="112337"/>
                  </a:lnTo>
                  <a:lnTo>
                    <a:pt x="287338" y="104313"/>
                  </a:lnTo>
                  <a:lnTo>
                    <a:pt x="287338" y="0"/>
                  </a:lnTo>
                  <a:lnTo>
                    <a:pt x="0" y="11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345738" y="4495316"/>
              <a:ext cx="287655" cy="122555"/>
            </a:xfrm>
            <a:custGeom>
              <a:avLst/>
              <a:gdLst/>
              <a:ahLst/>
              <a:cxnLst/>
              <a:rect l="l" t="t" r="r" b="b"/>
              <a:pathLst>
                <a:path w="287654" h="122554">
                  <a:moveTo>
                    <a:pt x="0" y="121966"/>
                  </a:moveTo>
                  <a:lnTo>
                    <a:pt x="0" y="20862"/>
                  </a:lnTo>
                  <a:lnTo>
                    <a:pt x="287338" y="0"/>
                  </a:lnTo>
                  <a:lnTo>
                    <a:pt x="287338" y="105918"/>
                  </a:lnTo>
                  <a:lnTo>
                    <a:pt x="0" y="121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345739" y="4495315"/>
              <a:ext cx="287655" cy="122555"/>
            </a:xfrm>
            <a:custGeom>
              <a:avLst/>
              <a:gdLst/>
              <a:ahLst/>
              <a:cxnLst/>
              <a:rect l="l" t="t" r="r" b="b"/>
              <a:pathLst>
                <a:path w="287654" h="122554">
                  <a:moveTo>
                    <a:pt x="0" y="20862"/>
                  </a:moveTo>
                  <a:lnTo>
                    <a:pt x="0" y="121966"/>
                  </a:lnTo>
                  <a:lnTo>
                    <a:pt x="287338" y="105918"/>
                  </a:lnTo>
                  <a:lnTo>
                    <a:pt x="287338" y="0"/>
                  </a:lnTo>
                  <a:lnTo>
                    <a:pt x="0" y="20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329687" y="4927012"/>
              <a:ext cx="165735" cy="77470"/>
            </a:xfrm>
            <a:custGeom>
              <a:avLst/>
              <a:gdLst/>
              <a:ahLst/>
              <a:cxnLst/>
              <a:rect l="l" t="t" r="r" b="b"/>
              <a:pathLst>
                <a:path w="165735" h="77470">
                  <a:moveTo>
                    <a:pt x="150892" y="77031"/>
                  </a:moveTo>
                  <a:lnTo>
                    <a:pt x="121998" y="77031"/>
                  </a:lnTo>
                  <a:lnTo>
                    <a:pt x="125208" y="67404"/>
                  </a:lnTo>
                  <a:lnTo>
                    <a:pt x="126814" y="57773"/>
                  </a:lnTo>
                  <a:lnTo>
                    <a:pt x="104340" y="24073"/>
                  </a:lnTo>
                  <a:lnTo>
                    <a:pt x="93104" y="22469"/>
                  </a:lnTo>
                  <a:lnTo>
                    <a:pt x="83472" y="22469"/>
                  </a:lnTo>
                  <a:lnTo>
                    <a:pt x="51367" y="44935"/>
                  </a:lnTo>
                  <a:lnTo>
                    <a:pt x="44946" y="77031"/>
                  </a:lnTo>
                  <a:lnTo>
                    <a:pt x="14447" y="75426"/>
                  </a:lnTo>
                  <a:lnTo>
                    <a:pt x="0" y="75426"/>
                  </a:lnTo>
                  <a:lnTo>
                    <a:pt x="16052" y="1604"/>
                  </a:lnTo>
                  <a:lnTo>
                    <a:pt x="165340" y="0"/>
                  </a:lnTo>
                  <a:lnTo>
                    <a:pt x="150892" y="77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29687" y="4927013"/>
              <a:ext cx="165735" cy="77470"/>
            </a:xfrm>
            <a:custGeom>
              <a:avLst/>
              <a:gdLst/>
              <a:ahLst/>
              <a:cxnLst/>
              <a:rect l="l" t="t" r="r" b="b"/>
              <a:pathLst>
                <a:path w="165735" h="77470">
                  <a:moveTo>
                    <a:pt x="150892" y="77031"/>
                  </a:moveTo>
                  <a:lnTo>
                    <a:pt x="165340" y="0"/>
                  </a:lnTo>
                  <a:lnTo>
                    <a:pt x="16052" y="1604"/>
                  </a:lnTo>
                  <a:lnTo>
                    <a:pt x="0" y="75426"/>
                  </a:lnTo>
                  <a:lnTo>
                    <a:pt x="14447" y="75426"/>
                  </a:lnTo>
                  <a:lnTo>
                    <a:pt x="44946" y="77031"/>
                  </a:lnTo>
                  <a:lnTo>
                    <a:pt x="57788" y="35306"/>
                  </a:lnTo>
                  <a:lnTo>
                    <a:pt x="83472" y="22467"/>
                  </a:lnTo>
                  <a:lnTo>
                    <a:pt x="93104" y="22467"/>
                  </a:lnTo>
                  <a:lnTo>
                    <a:pt x="123603" y="46539"/>
                  </a:lnTo>
                  <a:lnTo>
                    <a:pt x="126814" y="57773"/>
                  </a:lnTo>
                  <a:lnTo>
                    <a:pt x="125208" y="67402"/>
                  </a:lnTo>
                  <a:lnTo>
                    <a:pt x="121998" y="77031"/>
                  </a:lnTo>
                  <a:lnTo>
                    <a:pt x="150892" y="770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0580" y="4925407"/>
              <a:ext cx="153035" cy="78740"/>
            </a:xfrm>
            <a:custGeom>
              <a:avLst/>
              <a:gdLst/>
              <a:ahLst/>
              <a:cxnLst/>
              <a:rect l="l" t="t" r="r" b="b"/>
              <a:pathLst>
                <a:path w="153035" h="78739">
                  <a:moveTo>
                    <a:pt x="141261" y="78636"/>
                  </a:moveTo>
                  <a:lnTo>
                    <a:pt x="99525" y="78636"/>
                  </a:lnTo>
                  <a:lnTo>
                    <a:pt x="102735" y="54565"/>
                  </a:lnTo>
                  <a:lnTo>
                    <a:pt x="104340" y="44935"/>
                  </a:lnTo>
                  <a:lnTo>
                    <a:pt x="107551" y="16048"/>
                  </a:lnTo>
                  <a:lnTo>
                    <a:pt x="75446" y="16048"/>
                  </a:lnTo>
                  <a:lnTo>
                    <a:pt x="70630" y="33701"/>
                  </a:lnTo>
                  <a:lnTo>
                    <a:pt x="62604" y="78636"/>
                  </a:lnTo>
                  <a:lnTo>
                    <a:pt x="0" y="78636"/>
                  </a:lnTo>
                  <a:lnTo>
                    <a:pt x="14447" y="1604"/>
                  </a:lnTo>
                  <a:lnTo>
                    <a:pt x="152496" y="0"/>
                  </a:lnTo>
                  <a:lnTo>
                    <a:pt x="141261" y="78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0579" y="4925408"/>
              <a:ext cx="153035" cy="78740"/>
            </a:xfrm>
            <a:custGeom>
              <a:avLst/>
              <a:gdLst/>
              <a:ahLst/>
              <a:cxnLst/>
              <a:rect l="l" t="t" r="r" b="b"/>
              <a:pathLst>
                <a:path w="153035" h="78739">
                  <a:moveTo>
                    <a:pt x="70630" y="33701"/>
                  </a:moveTo>
                  <a:lnTo>
                    <a:pt x="75446" y="16048"/>
                  </a:lnTo>
                  <a:lnTo>
                    <a:pt x="107551" y="16048"/>
                  </a:lnTo>
                  <a:lnTo>
                    <a:pt x="104340" y="44935"/>
                  </a:lnTo>
                  <a:lnTo>
                    <a:pt x="102735" y="54564"/>
                  </a:lnTo>
                  <a:lnTo>
                    <a:pt x="99525" y="78636"/>
                  </a:lnTo>
                  <a:lnTo>
                    <a:pt x="141261" y="78636"/>
                  </a:lnTo>
                  <a:lnTo>
                    <a:pt x="152498" y="0"/>
                  </a:lnTo>
                  <a:lnTo>
                    <a:pt x="14447" y="1604"/>
                  </a:lnTo>
                  <a:lnTo>
                    <a:pt x="0" y="78636"/>
                  </a:lnTo>
                  <a:lnTo>
                    <a:pt x="62604" y="78636"/>
                  </a:lnTo>
                  <a:lnTo>
                    <a:pt x="70630" y="33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44133" y="4951086"/>
              <a:ext cx="149860" cy="112395"/>
            </a:xfrm>
            <a:custGeom>
              <a:avLst/>
              <a:gdLst/>
              <a:ahLst/>
              <a:cxnLst/>
              <a:rect l="l" t="t" r="r" b="b"/>
              <a:pathLst>
                <a:path w="149860" h="112395">
                  <a:moveTo>
                    <a:pt x="149289" y="112337"/>
                  </a:moveTo>
                  <a:lnTo>
                    <a:pt x="0" y="110731"/>
                  </a:lnTo>
                  <a:lnTo>
                    <a:pt x="0" y="51352"/>
                  </a:lnTo>
                  <a:lnTo>
                    <a:pt x="30499" y="52957"/>
                  </a:lnTo>
                  <a:lnTo>
                    <a:pt x="44946" y="52957"/>
                  </a:lnTo>
                  <a:lnTo>
                    <a:pt x="48158" y="35304"/>
                  </a:lnTo>
                  <a:lnTo>
                    <a:pt x="49762" y="43330"/>
                  </a:lnTo>
                  <a:lnTo>
                    <a:pt x="52973" y="51352"/>
                  </a:lnTo>
                  <a:lnTo>
                    <a:pt x="61000" y="59376"/>
                  </a:lnTo>
                  <a:lnTo>
                    <a:pt x="72235" y="62586"/>
                  </a:lnTo>
                  <a:lnTo>
                    <a:pt x="83472" y="62586"/>
                  </a:lnTo>
                  <a:lnTo>
                    <a:pt x="93104" y="57773"/>
                  </a:lnTo>
                  <a:lnTo>
                    <a:pt x="101130" y="49747"/>
                  </a:lnTo>
                  <a:lnTo>
                    <a:pt x="104342" y="38514"/>
                  </a:lnTo>
                  <a:lnTo>
                    <a:pt x="102735" y="27282"/>
                  </a:lnTo>
                  <a:lnTo>
                    <a:pt x="97919" y="17651"/>
                  </a:lnTo>
                  <a:lnTo>
                    <a:pt x="88288" y="11233"/>
                  </a:lnTo>
                  <a:lnTo>
                    <a:pt x="77053" y="8022"/>
                  </a:lnTo>
                  <a:lnTo>
                    <a:pt x="67420" y="9627"/>
                  </a:lnTo>
                  <a:lnTo>
                    <a:pt x="57788" y="14443"/>
                  </a:lnTo>
                  <a:lnTo>
                    <a:pt x="52973" y="19256"/>
                  </a:lnTo>
                  <a:lnTo>
                    <a:pt x="56183" y="11233"/>
                  </a:lnTo>
                  <a:lnTo>
                    <a:pt x="64209" y="6417"/>
                  </a:lnTo>
                  <a:lnTo>
                    <a:pt x="70630" y="3208"/>
                  </a:lnTo>
                  <a:lnTo>
                    <a:pt x="78656" y="1603"/>
                  </a:lnTo>
                  <a:lnTo>
                    <a:pt x="89895" y="0"/>
                  </a:lnTo>
                  <a:lnTo>
                    <a:pt x="99525" y="6417"/>
                  </a:lnTo>
                  <a:lnTo>
                    <a:pt x="105947" y="12838"/>
                  </a:lnTo>
                  <a:lnTo>
                    <a:pt x="109156" y="22465"/>
                  </a:lnTo>
                  <a:lnTo>
                    <a:pt x="112367" y="33699"/>
                  </a:lnTo>
                  <a:lnTo>
                    <a:pt x="110761" y="43330"/>
                  </a:lnTo>
                  <a:lnTo>
                    <a:pt x="107551" y="52957"/>
                  </a:lnTo>
                  <a:lnTo>
                    <a:pt x="149289" y="52957"/>
                  </a:lnTo>
                  <a:lnTo>
                    <a:pt x="149289" y="112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44134" y="4951085"/>
              <a:ext cx="149860" cy="112395"/>
            </a:xfrm>
            <a:custGeom>
              <a:avLst/>
              <a:gdLst/>
              <a:ahLst/>
              <a:cxnLst/>
              <a:rect l="l" t="t" r="r" b="b"/>
              <a:pathLst>
                <a:path w="149860" h="112395">
                  <a:moveTo>
                    <a:pt x="149287" y="52959"/>
                  </a:moveTo>
                  <a:lnTo>
                    <a:pt x="107551" y="52959"/>
                  </a:lnTo>
                  <a:lnTo>
                    <a:pt x="110761" y="43330"/>
                  </a:lnTo>
                  <a:lnTo>
                    <a:pt x="112367" y="33701"/>
                  </a:lnTo>
                  <a:lnTo>
                    <a:pt x="109156" y="22467"/>
                  </a:lnTo>
                  <a:lnTo>
                    <a:pt x="105946" y="12838"/>
                  </a:lnTo>
                  <a:lnTo>
                    <a:pt x="99525" y="6419"/>
                  </a:lnTo>
                  <a:lnTo>
                    <a:pt x="89893" y="0"/>
                  </a:lnTo>
                  <a:lnTo>
                    <a:pt x="78656" y="1604"/>
                  </a:lnTo>
                  <a:lnTo>
                    <a:pt x="70630" y="3209"/>
                  </a:lnTo>
                  <a:lnTo>
                    <a:pt x="64209" y="6419"/>
                  </a:lnTo>
                  <a:lnTo>
                    <a:pt x="56183" y="11233"/>
                  </a:lnTo>
                  <a:lnTo>
                    <a:pt x="52973" y="19257"/>
                  </a:lnTo>
                  <a:lnTo>
                    <a:pt x="57788" y="14443"/>
                  </a:lnTo>
                  <a:lnTo>
                    <a:pt x="67420" y="9628"/>
                  </a:lnTo>
                  <a:lnTo>
                    <a:pt x="102735" y="27282"/>
                  </a:lnTo>
                  <a:lnTo>
                    <a:pt x="104340" y="38515"/>
                  </a:lnTo>
                  <a:lnTo>
                    <a:pt x="101130" y="49749"/>
                  </a:lnTo>
                  <a:lnTo>
                    <a:pt x="93104" y="57773"/>
                  </a:lnTo>
                  <a:lnTo>
                    <a:pt x="83472" y="62588"/>
                  </a:lnTo>
                  <a:lnTo>
                    <a:pt x="72235" y="62588"/>
                  </a:lnTo>
                  <a:lnTo>
                    <a:pt x="60999" y="59378"/>
                  </a:lnTo>
                  <a:lnTo>
                    <a:pt x="52973" y="51354"/>
                  </a:lnTo>
                  <a:lnTo>
                    <a:pt x="49762" y="43330"/>
                  </a:lnTo>
                  <a:lnTo>
                    <a:pt x="48157" y="35306"/>
                  </a:lnTo>
                  <a:lnTo>
                    <a:pt x="44946" y="52959"/>
                  </a:lnTo>
                  <a:lnTo>
                    <a:pt x="30499" y="52959"/>
                  </a:lnTo>
                  <a:lnTo>
                    <a:pt x="0" y="51354"/>
                  </a:lnTo>
                  <a:lnTo>
                    <a:pt x="0" y="110732"/>
                  </a:lnTo>
                  <a:lnTo>
                    <a:pt x="149287" y="112337"/>
                  </a:lnTo>
                  <a:lnTo>
                    <a:pt x="149287" y="52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493422" y="5004044"/>
              <a:ext cx="139700" cy="61594"/>
            </a:xfrm>
            <a:custGeom>
              <a:avLst/>
              <a:gdLst/>
              <a:ahLst/>
              <a:cxnLst/>
              <a:rect l="l" t="t" r="r" b="b"/>
              <a:pathLst>
                <a:path w="139700" h="61595">
                  <a:moveTo>
                    <a:pt x="139654" y="60984"/>
                  </a:moveTo>
                  <a:lnTo>
                    <a:pt x="0" y="59380"/>
                  </a:lnTo>
                  <a:lnTo>
                    <a:pt x="0" y="0"/>
                  </a:lnTo>
                  <a:lnTo>
                    <a:pt x="139654" y="0"/>
                  </a:lnTo>
                  <a:lnTo>
                    <a:pt x="139654" y="609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93421" y="5004045"/>
              <a:ext cx="139700" cy="61594"/>
            </a:xfrm>
            <a:custGeom>
              <a:avLst/>
              <a:gdLst/>
              <a:ahLst/>
              <a:cxnLst/>
              <a:rect l="l" t="t" r="r" b="b"/>
              <a:pathLst>
                <a:path w="139700" h="61595">
                  <a:moveTo>
                    <a:pt x="139656" y="60983"/>
                  </a:moveTo>
                  <a:lnTo>
                    <a:pt x="139656" y="0"/>
                  </a:lnTo>
                  <a:lnTo>
                    <a:pt x="0" y="0"/>
                  </a:lnTo>
                  <a:lnTo>
                    <a:pt x="0" y="59378"/>
                  </a:lnTo>
                  <a:lnTo>
                    <a:pt x="139656" y="60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39973" y="5161317"/>
              <a:ext cx="72390" cy="16510"/>
            </a:xfrm>
            <a:custGeom>
              <a:avLst/>
              <a:gdLst/>
              <a:ahLst/>
              <a:cxnLst/>
              <a:rect l="l" t="t" r="r" b="b"/>
              <a:pathLst>
                <a:path w="72389" h="16510">
                  <a:moveTo>
                    <a:pt x="72235" y="16048"/>
                  </a:moveTo>
                  <a:lnTo>
                    <a:pt x="0" y="14443"/>
                  </a:lnTo>
                  <a:lnTo>
                    <a:pt x="0" y="0"/>
                  </a:lnTo>
                  <a:lnTo>
                    <a:pt x="72235" y="1604"/>
                  </a:lnTo>
                  <a:lnTo>
                    <a:pt x="72235" y="1604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39973" y="5161318"/>
              <a:ext cx="72390" cy="16510"/>
            </a:xfrm>
            <a:custGeom>
              <a:avLst/>
              <a:gdLst/>
              <a:ahLst/>
              <a:cxnLst/>
              <a:rect l="l" t="t" r="r" b="b"/>
              <a:pathLst>
                <a:path w="72389" h="16510">
                  <a:moveTo>
                    <a:pt x="0" y="0"/>
                  </a:moveTo>
                  <a:lnTo>
                    <a:pt x="0" y="14443"/>
                  </a:lnTo>
                  <a:lnTo>
                    <a:pt x="72235" y="16048"/>
                  </a:lnTo>
                  <a:lnTo>
                    <a:pt x="72235" y="160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62922" y="4862820"/>
              <a:ext cx="69215" cy="6985"/>
            </a:xfrm>
            <a:custGeom>
              <a:avLst/>
              <a:gdLst/>
              <a:ahLst/>
              <a:cxnLst/>
              <a:rect l="l" t="t" r="r" b="b"/>
              <a:pathLst>
                <a:path w="69214" h="6985">
                  <a:moveTo>
                    <a:pt x="0" y="6419"/>
                  </a:moveTo>
                  <a:lnTo>
                    <a:pt x="0" y="3209"/>
                  </a:lnTo>
                  <a:lnTo>
                    <a:pt x="69023" y="0"/>
                  </a:lnTo>
                  <a:lnTo>
                    <a:pt x="69023" y="4814"/>
                  </a:lnTo>
                  <a:lnTo>
                    <a:pt x="0" y="6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62922" y="4862820"/>
              <a:ext cx="69215" cy="6985"/>
            </a:xfrm>
            <a:custGeom>
              <a:avLst/>
              <a:gdLst/>
              <a:ahLst/>
              <a:cxnLst/>
              <a:rect l="l" t="t" r="r" b="b"/>
              <a:pathLst>
                <a:path w="69214" h="6985">
                  <a:moveTo>
                    <a:pt x="0" y="3209"/>
                  </a:moveTo>
                  <a:lnTo>
                    <a:pt x="0" y="6419"/>
                  </a:lnTo>
                  <a:lnTo>
                    <a:pt x="69025" y="4814"/>
                  </a:lnTo>
                  <a:lnTo>
                    <a:pt x="69025" y="0"/>
                  </a:lnTo>
                  <a:lnTo>
                    <a:pt x="0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392292" y="4962320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20868" y="48144"/>
                  </a:moveTo>
                  <a:lnTo>
                    <a:pt x="12841" y="44935"/>
                  </a:lnTo>
                  <a:lnTo>
                    <a:pt x="4815" y="40119"/>
                  </a:lnTo>
                  <a:lnTo>
                    <a:pt x="1605" y="32096"/>
                  </a:lnTo>
                  <a:lnTo>
                    <a:pt x="0" y="24072"/>
                  </a:lnTo>
                  <a:lnTo>
                    <a:pt x="1605" y="16048"/>
                  </a:lnTo>
                  <a:lnTo>
                    <a:pt x="4815" y="8024"/>
                  </a:lnTo>
                  <a:lnTo>
                    <a:pt x="9629" y="3209"/>
                  </a:lnTo>
                  <a:lnTo>
                    <a:pt x="17657" y="0"/>
                  </a:lnTo>
                  <a:lnTo>
                    <a:pt x="27289" y="0"/>
                  </a:lnTo>
                  <a:lnTo>
                    <a:pt x="35315" y="1604"/>
                  </a:lnTo>
                  <a:lnTo>
                    <a:pt x="41736" y="6419"/>
                  </a:lnTo>
                  <a:lnTo>
                    <a:pt x="46552" y="12836"/>
                  </a:lnTo>
                  <a:lnTo>
                    <a:pt x="48157" y="22467"/>
                  </a:lnTo>
                  <a:lnTo>
                    <a:pt x="46552" y="30491"/>
                  </a:lnTo>
                  <a:lnTo>
                    <a:pt x="43341" y="38515"/>
                  </a:lnTo>
                  <a:lnTo>
                    <a:pt x="36920" y="43330"/>
                  </a:lnTo>
                  <a:lnTo>
                    <a:pt x="28894" y="46539"/>
                  </a:lnTo>
                  <a:lnTo>
                    <a:pt x="20868" y="48144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392291" y="496231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60" h="48260">
                  <a:moveTo>
                    <a:pt x="4815" y="40120"/>
                  </a:moveTo>
                  <a:lnTo>
                    <a:pt x="12841" y="44935"/>
                  </a:lnTo>
                  <a:lnTo>
                    <a:pt x="20868" y="48144"/>
                  </a:lnTo>
                  <a:lnTo>
                    <a:pt x="28894" y="46539"/>
                  </a:lnTo>
                  <a:lnTo>
                    <a:pt x="36920" y="43330"/>
                  </a:lnTo>
                  <a:lnTo>
                    <a:pt x="43341" y="38515"/>
                  </a:lnTo>
                  <a:lnTo>
                    <a:pt x="46552" y="30491"/>
                  </a:lnTo>
                  <a:lnTo>
                    <a:pt x="48157" y="22467"/>
                  </a:lnTo>
                  <a:lnTo>
                    <a:pt x="46552" y="12838"/>
                  </a:lnTo>
                  <a:lnTo>
                    <a:pt x="41736" y="6419"/>
                  </a:lnTo>
                  <a:lnTo>
                    <a:pt x="35315" y="1604"/>
                  </a:lnTo>
                  <a:lnTo>
                    <a:pt x="27289" y="0"/>
                  </a:lnTo>
                  <a:lnTo>
                    <a:pt x="17657" y="0"/>
                  </a:lnTo>
                  <a:lnTo>
                    <a:pt x="9631" y="3209"/>
                  </a:lnTo>
                  <a:lnTo>
                    <a:pt x="4815" y="8024"/>
                  </a:lnTo>
                  <a:lnTo>
                    <a:pt x="1605" y="16048"/>
                  </a:lnTo>
                  <a:lnTo>
                    <a:pt x="0" y="24072"/>
                  </a:lnTo>
                  <a:lnTo>
                    <a:pt x="1605" y="32096"/>
                  </a:lnTo>
                  <a:lnTo>
                    <a:pt x="4815" y="401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395502" y="5098730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60" h="37464">
                  <a:moveTo>
                    <a:pt x="16052" y="36910"/>
                  </a:moveTo>
                  <a:lnTo>
                    <a:pt x="9631" y="36910"/>
                  </a:lnTo>
                  <a:lnTo>
                    <a:pt x="6419" y="35304"/>
                  </a:lnTo>
                  <a:lnTo>
                    <a:pt x="0" y="25677"/>
                  </a:lnTo>
                  <a:lnTo>
                    <a:pt x="0" y="12838"/>
                  </a:lnTo>
                  <a:lnTo>
                    <a:pt x="4815" y="6417"/>
                  </a:lnTo>
                  <a:lnTo>
                    <a:pt x="8024" y="3208"/>
                  </a:lnTo>
                  <a:lnTo>
                    <a:pt x="16052" y="0"/>
                  </a:lnTo>
                  <a:lnTo>
                    <a:pt x="20866" y="0"/>
                  </a:lnTo>
                  <a:lnTo>
                    <a:pt x="30499" y="6417"/>
                  </a:lnTo>
                  <a:lnTo>
                    <a:pt x="33710" y="11233"/>
                  </a:lnTo>
                  <a:lnTo>
                    <a:pt x="35313" y="17651"/>
                  </a:lnTo>
                  <a:lnTo>
                    <a:pt x="32104" y="30490"/>
                  </a:lnTo>
                  <a:lnTo>
                    <a:pt x="27289" y="33699"/>
                  </a:lnTo>
                  <a:lnTo>
                    <a:pt x="20866" y="35304"/>
                  </a:lnTo>
                  <a:lnTo>
                    <a:pt x="16052" y="36910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395502" y="5098729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60" h="37464">
                  <a:moveTo>
                    <a:pt x="8026" y="3209"/>
                  </a:moveTo>
                  <a:lnTo>
                    <a:pt x="4815" y="6419"/>
                  </a:lnTo>
                  <a:lnTo>
                    <a:pt x="0" y="12838"/>
                  </a:lnTo>
                  <a:lnTo>
                    <a:pt x="0" y="25677"/>
                  </a:lnTo>
                  <a:lnTo>
                    <a:pt x="3210" y="30491"/>
                  </a:lnTo>
                  <a:lnTo>
                    <a:pt x="6420" y="35306"/>
                  </a:lnTo>
                  <a:lnTo>
                    <a:pt x="9631" y="36910"/>
                  </a:lnTo>
                  <a:lnTo>
                    <a:pt x="16052" y="36910"/>
                  </a:lnTo>
                  <a:lnTo>
                    <a:pt x="20868" y="35306"/>
                  </a:lnTo>
                  <a:lnTo>
                    <a:pt x="27289" y="33701"/>
                  </a:lnTo>
                  <a:lnTo>
                    <a:pt x="32104" y="30491"/>
                  </a:lnTo>
                  <a:lnTo>
                    <a:pt x="33710" y="24072"/>
                  </a:lnTo>
                  <a:lnTo>
                    <a:pt x="35315" y="17653"/>
                  </a:lnTo>
                  <a:lnTo>
                    <a:pt x="33710" y="11233"/>
                  </a:lnTo>
                  <a:lnTo>
                    <a:pt x="30499" y="6419"/>
                  </a:lnTo>
                  <a:lnTo>
                    <a:pt x="25683" y="3209"/>
                  </a:lnTo>
                  <a:lnTo>
                    <a:pt x="20868" y="0"/>
                  </a:lnTo>
                  <a:lnTo>
                    <a:pt x="16052" y="0"/>
                  </a:lnTo>
                  <a:lnTo>
                    <a:pt x="8026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551210" y="4959110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89" h="20954">
                  <a:moveTo>
                    <a:pt x="32104" y="20862"/>
                  </a:moveTo>
                  <a:lnTo>
                    <a:pt x="17657" y="20862"/>
                  </a:lnTo>
                  <a:lnTo>
                    <a:pt x="0" y="0"/>
                  </a:lnTo>
                  <a:lnTo>
                    <a:pt x="24078" y="0"/>
                  </a:lnTo>
                  <a:lnTo>
                    <a:pt x="33710" y="11233"/>
                  </a:lnTo>
                  <a:lnTo>
                    <a:pt x="32104" y="20862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551210" y="4959110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89" h="20954">
                  <a:moveTo>
                    <a:pt x="17657" y="20862"/>
                  </a:moveTo>
                  <a:lnTo>
                    <a:pt x="32104" y="20862"/>
                  </a:lnTo>
                  <a:lnTo>
                    <a:pt x="33710" y="11233"/>
                  </a:lnTo>
                  <a:lnTo>
                    <a:pt x="24078" y="0"/>
                  </a:lnTo>
                  <a:lnTo>
                    <a:pt x="0" y="0"/>
                  </a:lnTo>
                  <a:lnTo>
                    <a:pt x="17657" y="20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68868" y="4979973"/>
              <a:ext cx="14604" cy="24130"/>
            </a:xfrm>
            <a:custGeom>
              <a:avLst/>
              <a:gdLst/>
              <a:ahLst/>
              <a:cxnLst/>
              <a:rect l="l" t="t" r="r" b="b"/>
              <a:pathLst>
                <a:path w="14604" h="24129">
                  <a:moveTo>
                    <a:pt x="11236" y="24070"/>
                  </a:moveTo>
                  <a:lnTo>
                    <a:pt x="0" y="24070"/>
                  </a:lnTo>
                  <a:lnTo>
                    <a:pt x="0" y="0"/>
                  </a:lnTo>
                  <a:lnTo>
                    <a:pt x="14447" y="0"/>
                  </a:lnTo>
                  <a:lnTo>
                    <a:pt x="11236" y="24070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568868" y="4979972"/>
              <a:ext cx="14604" cy="24130"/>
            </a:xfrm>
            <a:custGeom>
              <a:avLst/>
              <a:gdLst/>
              <a:ahLst/>
              <a:cxnLst/>
              <a:rect l="l" t="t" r="r" b="b"/>
              <a:pathLst>
                <a:path w="14604" h="24129">
                  <a:moveTo>
                    <a:pt x="0" y="24072"/>
                  </a:moveTo>
                  <a:lnTo>
                    <a:pt x="11236" y="24072"/>
                  </a:lnTo>
                  <a:lnTo>
                    <a:pt x="14447" y="0"/>
                  </a:lnTo>
                  <a:lnTo>
                    <a:pt x="0" y="0"/>
                  </a:lnTo>
                  <a:lnTo>
                    <a:pt x="0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125821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247819" y="493343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36582" y="493343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77188" y="493503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26951" y="493343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17319" y="493343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07688" y="493503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165952" y="493664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148294" y="493824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157925" y="493664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137057" y="493824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177188" y="482430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257450" y="493182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056795" y="460604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068032" y="460604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25821" y="493824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87295" y="4604443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096926" y="4604443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108163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117794" y="493824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125821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137057" y="460283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108163" y="493985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96926" y="493985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65952" y="460123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77188" y="460123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77663" y="494145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98057" y="459962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07688" y="459962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17319" y="459802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68032" y="49414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236582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247819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056795" y="4943061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056795" y="471838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68032" y="471838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077663" y="471838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087295" y="471678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096926" y="471678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108163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17794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88425" y="493503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137057" y="471517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148294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57925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65952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177188" y="4713571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188425" y="471357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98057" y="471196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207688" y="471196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217319" y="471036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226951" y="471036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236582" y="471036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247819" y="47087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257450" y="47087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257450" y="4821095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068032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077663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087295" y="48291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26951" y="4821095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108163" y="482751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117794" y="482751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217319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198057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157925" y="4825909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48294" y="482590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188425" y="482269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198057" y="493503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165952" y="4825909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137057" y="482590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207688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125821" y="482590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96926" y="48291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236582" y="4821095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247819" y="4821095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056795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257450" y="45964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226951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188425" y="4601234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087295" y="493985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157925" y="460123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48294" y="460123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077663" y="460604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117794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409949" y="4939852"/>
              <a:ext cx="22860" cy="1905"/>
            </a:xfrm>
            <a:custGeom>
              <a:avLst/>
              <a:gdLst/>
              <a:ahLst/>
              <a:cxnLst/>
              <a:rect l="l" t="t" r="r" b="b"/>
              <a:pathLst>
                <a:path w="22860" h="1904">
                  <a:moveTo>
                    <a:pt x="0" y="1604"/>
                  </a:moveTo>
                  <a:lnTo>
                    <a:pt x="2247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446869" y="493985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366607" y="493985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09949" y="493664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366607" y="493664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48475" y="4936642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2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517500" y="4954295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>
                  <a:moveTo>
                    <a:pt x="0" y="0"/>
                  </a:moveTo>
                  <a:lnTo>
                    <a:pt x="112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17500" y="4957505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>
                  <a:moveTo>
                    <a:pt x="0" y="0"/>
                  </a:moveTo>
                  <a:lnTo>
                    <a:pt x="112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531947" y="5161318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02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531947" y="5175761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02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976533" y="4460009"/>
              <a:ext cx="1217295" cy="1430020"/>
            </a:xfrm>
            <a:custGeom>
              <a:avLst/>
              <a:gdLst/>
              <a:ahLst/>
              <a:cxnLst/>
              <a:rect l="l" t="t" r="r" b="b"/>
              <a:pathLst>
                <a:path w="1217295" h="1430020">
                  <a:moveTo>
                    <a:pt x="703098" y="1429899"/>
                  </a:moveTo>
                  <a:lnTo>
                    <a:pt x="49762" y="1359287"/>
                  </a:lnTo>
                  <a:lnTo>
                    <a:pt x="49762" y="1328795"/>
                  </a:lnTo>
                  <a:lnTo>
                    <a:pt x="0" y="1322376"/>
                  </a:lnTo>
                  <a:lnTo>
                    <a:pt x="0" y="0"/>
                  </a:lnTo>
                  <a:lnTo>
                    <a:pt x="20868" y="19257"/>
                  </a:lnTo>
                  <a:lnTo>
                    <a:pt x="20868" y="1304723"/>
                  </a:lnTo>
                  <a:lnTo>
                    <a:pt x="72235" y="1309537"/>
                  </a:lnTo>
                  <a:lnTo>
                    <a:pt x="72235" y="1340029"/>
                  </a:lnTo>
                  <a:lnTo>
                    <a:pt x="703098" y="1409036"/>
                  </a:lnTo>
                  <a:lnTo>
                    <a:pt x="723964" y="1401012"/>
                  </a:lnTo>
                  <a:lnTo>
                    <a:pt x="1173432" y="1245344"/>
                  </a:lnTo>
                  <a:lnTo>
                    <a:pt x="1183064" y="1240530"/>
                  </a:lnTo>
                  <a:lnTo>
                    <a:pt x="1189485" y="1234110"/>
                  </a:lnTo>
                  <a:lnTo>
                    <a:pt x="1194302" y="1226086"/>
                  </a:lnTo>
                  <a:lnTo>
                    <a:pt x="1194302" y="1218062"/>
                  </a:lnTo>
                  <a:lnTo>
                    <a:pt x="1195907" y="1208433"/>
                  </a:lnTo>
                  <a:lnTo>
                    <a:pt x="1216774" y="1202014"/>
                  </a:lnTo>
                  <a:lnTo>
                    <a:pt x="1216774" y="1216457"/>
                  </a:lnTo>
                  <a:lnTo>
                    <a:pt x="1202327" y="1251763"/>
                  </a:lnTo>
                  <a:lnTo>
                    <a:pt x="1170222" y="1267812"/>
                  </a:lnTo>
                  <a:lnTo>
                    <a:pt x="703098" y="1429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976533" y="4460009"/>
              <a:ext cx="1217295" cy="1430020"/>
            </a:xfrm>
            <a:custGeom>
              <a:avLst/>
              <a:gdLst/>
              <a:ahLst/>
              <a:cxnLst/>
              <a:rect l="l" t="t" r="r" b="b"/>
              <a:pathLst>
                <a:path w="1217295" h="1430020">
                  <a:moveTo>
                    <a:pt x="1215169" y="1227691"/>
                  </a:moveTo>
                  <a:lnTo>
                    <a:pt x="1216774" y="1216457"/>
                  </a:lnTo>
                  <a:lnTo>
                    <a:pt x="1216774" y="1202014"/>
                  </a:lnTo>
                  <a:lnTo>
                    <a:pt x="1195906" y="1208433"/>
                  </a:lnTo>
                  <a:lnTo>
                    <a:pt x="1194300" y="1218062"/>
                  </a:lnTo>
                  <a:lnTo>
                    <a:pt x="1194300" y="1226086"/>
                  </a:lnTo>
                  <a:lnTo>
                    <a:pt x="1189485" y="1234110"/>
                  </a:lnTo>
                  <a:lnTo>
                    <a:pt x="1183064" y="1240530"/>
                  </a:lnTo>
                  <a:lnTo>
                    <a:pt x="1173432" y="1245344"/>
                  </a:lnTo>
                  <a:lnTo>
                    <a:pt x="723964" y="1401012"/>
                  </a:lnTo>
                  <a:lnTo>
                    <a:pt x="703096" y="1409036"/>
                  </a:lnTo>
                  <a:lnTo>
                    <a:pt x="72235" y="1340029"/>
                  </a:lnTo>
                  <a:lnTo>
                    <a:pt x="72235" y="1309537"/>
                  </a:lnTo>
                  <a:lnTo>
                    <a:pt x="20868" y="1304723"/>
                  </a:lnTo>
                  <a:lnTo>
                    <a:pt x="20868" y="19257"/>
                  </a:lnTo>
                  <a:lnTo>
                    <a:pt x="0" y="0"/>
                  </a:lnTo>
                  <a:lnTo>
                    <a:pt x="0" y="1322376"/>
                  </a:lnTo>
                  <a:lnTo>
                    <a:pt x="49762" y="1328795"/>
                  </a:lnTo>
                  <a:lnTo>
                    <a:pt x="49762" y="1359287"/>
                  </a:lnTo>
                  <a:lnTo>
                    <a:pt x="703096" y="1429899"/>
                  </a:lnTo>
                  <a:lnTo>
                    <a:pt x="1170222" y="1267812"/>
                  </a:lnTo>
                  <a:lnTo>
                    <a:pt x="1189485" y="1261392"/>
                  </a:lnTo>
                  <a:lnTo>
                    <a:pt x="1202327" y="1251763"/>
                  </a:lnTo>
                  <a:lnTo>
                    <a:pt x="1210353" y="1240530"/>
                  </a:lnTo>
                  <a:lnTo>
                    <a:pt x="1215169" y="1227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974928" y="4400630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1216774" y="1287069"/>
                  </a:moveTo>
                  <a:lnTo>
                    <a:pt x="1216774" y="1261392"/>
                  </a:lnTo>
                  <a:lnTo>
                    <a:pt x="1245668" y="1251763"/>
                  </a:lnTo>
                  <a:lnTo>
                    <a:pt x="1264931" y="1246949"/>
                  </a:lnTo>
                  <a:lnTo>
                    <a:pt x="1264931" y="190974"/>
                  </a:lnTo>
                  <a:lnTo>
                    <a:pt x="1245668" y="186159"/>
                  </a:lnTo>
                  <a:lnTo>
                    <a:pt x="733596" y="33701"/>
                  </a:lnTo>
                  <a:lnTo>
                    <a:pt x="701491" y="22467"/>
                  </a:lnTo>
                  <a:lnTo>
                    <a:pt x="20868" y="78636"/>
                  </a:lnTo>
                  <a:lnTo>
                    <a:pt x="0" y="59378"/>
                  </a:lnTo>
                  <a:lnTo>
                    <a:pt x="706307" y="0"/>
                  </a:lnTo>
                  <a:lnTo>
                    <a:pt x="1284194" y="173321"/>
                  </a:lnTo>
                  <a:lnTo>
                    <a:pt x="1284194" y="1262997"/>
                  </a:lnTo>
                  <a:lnTo>
                    <a:pt x="1216774" y="1287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974928" y="4400630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1216774" y="1287069"/>
                  </a:moveTo>
                  <a:lnTo>
                    <a:pt x="1284194" y="1262997"/>
                  </a:lnTo>
                  <a:lnTo>
                    <a:pt x="1284194" y="173321"/>
                  </a:lnTo>
                  <a:lnTo>
                    <a:pt x="706307" y="0"/>
                  </a:lnTo>
                  <a:lnTo>
                    <a:pt x="0" y="59378"/>
                  </a:lnTo>
                  <a:lnTo>
                    <a:pt x="20868" y="78636"/>
                  </a:lnTo>
                  <a:lnTo>
                    <a:pt x="701491" y="22467"/>
                  </a:lnTo>
                  <a:lnTo>
                    <a:pt x="733596" y="33701"/>
                  </a:lnTo>
                  <a:lnTo>
                    <a:pt x="1245668" y="186159"/>
                  </a:lnTo>
                  <a:lnTo>
                    <a:pt x="1264931" y="190974"/>
                  </a:lnTo>
                  <a:lnTo>
                    <a:pt x="1264931" y="1246949"/>
                  </a:lnTo>
                  <a:lnTo>
                    <a:pt x="1245668" y="1251763"/>
                  </a:lnTo>
                  <a:lnTo>
                    <a:pt x="1216774" y="1261392"/>
                  </a:lnTo>
                  <a:lnTo>
                    <a:pt x="1216774" y="1287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409949" y="4841958"/>
              <a:ext cx="181610" cy="24130"/>
            </a:xfrm>
            <a:custGeom>
              <a:avLst/>
              <a:gdLst/>
              <a:ahLst/>
              <a:cxnLst/>
              <a:rect l="l" t="t" r="r" b="b"/>
              <a:pathLst>
                <a:path w="181610" h="24129">
                  <a:moveTo>
                    <a:pt x="52973" y="24072"/>
                  </a:moveTo>
                  <a:lnTo>
                    <a:pt x="52973" y="20862"/>
                  </a:lnTo>
                  <a:lnTo>
                    <a:pt x="0" y="20862"/>
                  </a:lnTo>
                  <a:lnTo>
                    <a:pt x="0" y="4814"/>
                  </a:lnTo>
                  <a:lnTo>
                    <a:pt x="181390" y="0"/>
                  </a:lnTo>
                  <a:lnTo>
                    <a:pt x="181390" y="19257"/>
                  </a:lnTo>
                  <a:lnTo>
                    <a:pt x="121996" y="19257"/>
                  </a:lnTo>
                  <a:lnTo>
                    <a:pt x="121996" y="20862"/>
                  </a:lnTo>
                  <a:lnTo>
                    <a:pt x="52973" y="24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409949" y="4841957"/>
              <a:ext cx="181610" cy="24130"/>
            </a:xfrm>
            <a:custGeom>
              <a:avLst/>
              <a:gdLst/>
              <a:ahLst/>
              <a:cxnLst/>
              <a:rect l="l" t="t" r="r" b="b"/>
              <a:pathLst>
                <a:path w="181610" h="24129">
                  <a:moveTo>
                    <a:pt x="52973" y="24072"/>
                  </a:moveTo>
                  <a:lnTo>
                    <a:pt x="121998" y="20862"/>
                  </a:lnTo>
                  <a:lnTo>
                    <a:pt x="121998" y="19257"/>
                  </a:lnTo>
                  <a:lnTo>
                    <a:pt x="181392" y="19257"/>
                  </a:lnTo>
                  <a:lnTo>
                    <a:pt x="181392" y="0"/>
                  </a:lnTo>
                  <a:lnTo>
                    <a:pt x="0" y="4814"/>
                  </a:lnTo>
                  <a:lnTo>
                    <a:pt x="0" y="20862"/>
                  </a:lnTo>
                  <a:lnTo>
                    <a:pt x="52973" y="20862"/>
                  </a:lnTo>
                  <a:lnTo>
                    <a:pt x="52973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25051" y="5065028"/>
              <a:ext cx="8255" cy="80645"/>
            </a:xfrm>
            <a:custGeom>
              <a:avLst/>
              <a:gdLst/>
              <a:ahLst/>
              <a:cxnLst/>
              <a:rect l="l" t="t" r="r" b="b"/>
              <a:pathLst>
                <a:path w="8254" h="80645">
                  <a:moveTo>
                    <a:pt x="8026" y="80241"/>
                  </a:moveTo>
                  <a:lnTo>
                    <a:pt x="0" y="80241"/>
                  </a:lnTo>
                  <a:lnTo>
                    <a:pt x="8026" y="0"/>
                  </a:lnTo>
                  <a:lnTo>
                    <a:pt x="8026" y="80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625051" y="5065028"/>
              <a:ext cx="8255" cy="80645"/>
            </a:xfrm>
            <a:custGeom>
              <a:avLst/>
              <a:gdLst/>
              <a:ahLst/>
              <a:cxnLst/>
              <a:rect l="l" t="t" r="r" b="b"/>
              <a:pathLst>
                <a:path w="8254" h="80645">
                  <a:moveTo>
                    <a:pt x="8026" y="0"/>
                  </a:moveTo>
                  <a:lnTo>
                    <a:pt x="0" y="80241"/>
                  </a:lnTo>
                  <a:lnTo>
                    <a:pt x="8026" y="80241"/>
                  </a:lnTo>
                  <a:lnTo>
                    <a:pt x="8026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621841" y="4925407"/>
              <a:ext cx="11430" cy="78740"/>
            </a:xfrm>
            <a:custGeom>
              <a:avLst/>
              <a:gdLst/>
              <a:ahLst/>
              <a:cxnLst/>
              <a:rect l="l" t="t" r="r" b="b"/>
              <a:pathLst>
                <a:path w="11429" h="78739">
                  <a:moveTo>
                    <a:pt x="11235" y="78636"/>
                  </a:moveTo>
                  <a:lnTo>
                    <a:pt x="0" y="78636"/>
                  </a:lnTo>
                  <a:lnTo>
                    <a:pt x="11235" y="0"/>
                  </a:lnTo>
                  <a:lnTo>
                    <a:pt x="11235" y="78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621841" y="4925408"/>
              <a:ext cx="11430" cy="78740"/>
            </a:xfrm>
            <a:custGeom>
              <a:avLst/>
              <a:gdLst/>
              <a:ahLst/>
              <a:cxnLst/>
              <a:rect l="l" t="t" r="r" b="b"/>
              <a:pathLst>
                <a:path w="11429" h="78739">
                  <a:moveTo>
                    <a:pt x="0" y="78636"/>
                  </a:moveTo>
                  <a:lnTo>
                    <a:pt x="11236" y="78636"/>
                  </a:lnTo>
                  <a:lnTo>
                    <a:pt x="11236" y="0"/>
                  </a:lnTo>
                  <a:lnTo>
                    <a:pt x="0" y="786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31946" y="5085891"/>
              <a:ext cx="61594" cy="40640"/>
            </a:xfrm>
            <a:custGeom>
              <a:avLst/>
              <a:gdLst/>
              <a:ahLst/>
              <a:cxnLst/>
              <a:rect l="l" t="t" r="r" b="b"/>
              <a:pathLst>
                <a:path w="61595" h="40639">
                  <a:moveTo>
                    <a:pt x="54578" y="40120"/>
                  </a:moveTo>
                  <a:lnTo>
                    <a:pt x="0" y="38515"/>
                  </a:lnTo>
                  <a:lnTo>
                    <a:pt x="8026" y="0"/>
                  </a:lnTo>
                  <a:lnTo>
                    <a:pt x="61000" y="1604"/>
                  </a:lnTo>
                  <a:lnTo>
                    <a:pt x="54578" y="40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31947" y="5085891"/>
              <a:ext cx="61594" cy="40640"/>
            </a:xfrm>
            <a:custGeom>
              <a:avLst/>
              <a:gdLst/>
              <a:ahLst/>
              <a:cxnLst/>
              <a:rect l="l" t="t" r="r" b="b"/>
              <a:pathLst>
                <a:path w="61595" h="40639">
                  <a:moveTo>
                    <a:pt x="0" y="38515"/>
                  </a:moveTo>
                  <a:lnTo>
                    <a:pt x="8026" y="0"/>
                  </a:lnTo>
                  <a:lnTo>
                    <a:pt x="60999" y="1604"/>
                  </a:lnTo>
                  <a:lnTo>
                    <a:pt x="54578" y="40120"/>
                  </a:lnTo>
                  <a:lnTo>
                    <a:pt x="0" y="38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3831" y="4948678"/>
              <a:ext cx="75446" cy="65798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3384265" y="5090705"/>
              <a:ext cx="48260" cy="51435"/>
            </a:xfrm>
            <a:custGeom>
              <a:avLst/>
              <a:gdLst/>
              <a:ahLst/>
              <a:cxnLst/>
              <a:rect l="l" t="t" r="r" b="b"/>
              <a:pathLst>
                <a:path w="48260" h="51435">
                  <a:moveTo>
                    <a:pt x="11236" y="51354"/>
                  </a:moveTo>
                  <a:lnTo>
                    <a:pt x="0" y="49749"/>
                  </a:lnTo>
                  <a:lnTo>
                    <a:pt x="3210" y="25677"/>
                  </a:lnTo>
                  <a:lnTo>
                    <a:pt x="12841" y="6419"/>
                  </a:lnTo>
                  <a:lnTo>
                    <a:pt x="20868" y="1604"/>
                  </a:lnTo>
                  <a:lnTo>
                    <a:pt x="28894" y="0"/>
                  </a:lnTo>
                  <a:lnTo>
                    <a:pt x="38525" y="0"/>
                  </a:lnTo>
                  <a:lnTo>
                    <a:pt x="48157" y="4814"/>
                  </a:lnTo>
                  <a:lnTo>
                    <a:pt x="38525" y="3209"/>
                  </a:lnTo>
                  <a:lnTo>
                    <a:pt x="35315" y="3209"/>
                  </a:lnTo>
                  <a:lnTo>
                    <a:pt x="28894" y="4814"/>
                  </a:lnTo>
                  <a:lnTo>
                    <a:pt x="24078" y="6419"/>
                  </a:lnTo>
                  <a:lnTo>
                    <a:pt x="16052" y="14443"/>
                  </a:lnTo>
                  <a:lnTo>
                    <a:pt x="11236" y="20862"/>
                  </a:lnTo>
                  <a:lnTo>
                    <a:pt x="11236" y="33701"/>
                  </a:lnTo>
                  <a:lnTo>
                    <a:pt x="14447" y="38515"/>
                  </a:lnTo>
                  <a:lnTo>
                    <a:pt x="11236" y="51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384265" y="5090705"/>
              <a:ext cx="48260" cy="51435"/>
            </a:xfrm>
            <a:custGeom>
              <a:avLst/>
              <a:gdLst/>
              <a:ahLst/>
              <a:cxnLst/>
              <a:rect l="l" t="t" r="r" b="b"/>
              <a:pathLst>
                <a:path w="48260" h="51435">
                  <a:moveTo>
                    <a:pt x="0" y="49749"/>
                  </a:moveTo>
                  <a:lnTo>
                    <a:pt x="11236" y="51354"/>
                  </a:lnTo>
                  <a:lnTo>
                    <a:pt x="14447" y="38515"/>
                  </a:lnTo>
                  <a:lnTo>
                    <a:pt x="11236" y="33701"/>
                  </a:lnTo>
                  <a:lnTo>
                    <a:pt x="11236" y="20862"/>
                  </a:lnTo>
                  <a:lnTo>
                    <a:pt x="16052" y="14443"/>
                  </a:lnTo>
                  <a:lnTo>
                    <a:pt x="24078" y="6419"/>
                  </a:lnTo>
                  <a:lnTo>
                    <a:pt x="28894" y="4814"/>
                  </a:lnTo>
                  <a:lnTo>
                    <a:pt x="35315" y="3209"/>
                  </a:lnTo>
                  <a:lnTo>
                    <a:pt x="38525" y="3209"/>
                  </a:lnTo>
                  <a:lnTo>
                    <a:pt x="48157" y="4814"/>
                  </a:lnTo>
                  <a:lnTo>
                    <a:pt x="38525" y="0"/>
                  </a:lnTo>
                  <a:lnTo>
                    <a:pt x="28894" y="0"/>
                  </a:lnTo>
                  <a:lnTo>
                    <a:pt x="20868" y="1604"/>
                  </a:lnTo>
                  <a:lnTo>
                    <a:pt x="12841" y="6419"/>
                  </a:lnTo>
                  <a:lnTo>
                    <a:pt x="8026" y="16048"/>
                  </a:lnTo>
                  <a:lnTo>
                    <a:pt x="3210" y="25677"/>
                  </a:lnTo>
                  <a:lnTo>
                    <a:pt x="0" y="497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43184" y="4959109"/>
              <a:ext cx="26034" cy="45085"/>
            </a:xfrm>
            <a:custGeom>
              <a:avLst/>
              <a:gdLst/>
              <a:ahLst/>
              <a:cxnLst/>
              <a:rect l="l" t="t" r="r" b="b"/>
              <a:pathLst>
                <a:path w="26035" h="45085">
                  <a:moveTo>
                    <a:pt x="25683" y="44935"/>
                  </a:moveTo>
                  <a:lnTo>
                    <a:pt x="0" y="44935"/>
                  </a:lnTo>
                  <a:lnTo>
                    <a:pt x="8026" y="0"/>
                  </a:lnTo>
                  <a:lnTo>
                    <a:pt x="25683" y="20864"/>
                  </a:lnTo>
                  <a:lnTo>
                    <a:pt x="25683" y="449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43184" y="4959110"/>
              <a:ext cx="26034" cy="45085"/>
            </a:xfrm>
            <a:custGeom>
              <a:avLst/>
              <a:gdLst/>
              <a:ahLst/>
              <a:cxnLst/>
              <a:rect l="l" t="t" r="r" b="b"/>
              <a:pathLst>
                <a:path w="26035" h="45085">
                  <a:moveTo>
                    <a:pt x="25683" y="44935"/>
                  </a:moveTo>
                  <a:lnTo>
                    <a:pt x="25683" y="20862"/>
                  </a:lnTo>
                  <a:lnTo>
                    <a:pt x="8026" y="0"/>
                  </a:lnTo>
                  <a:lnTo>
                    <a:pt x="0" y="44935"/>
                  </a:lnTo>
                  <a:lnTo>
                    <a:pt x="25683" y="449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51211" y="4941456"/>
              <a:ext cx="37465" cy="29209"/>
            </a:xfrm>
            <a:custGeom>
              <a:avLst/>
              <a:gdLst/>
              <a:ahLst/>
              <a:cxnLst/>
              <a:rect l="l" t="t" r="r" b="b"/>
              <a:pathLst>
                <a:path w="37464" h="29210">
                  <a:moveTo>
                    <a:pt x="33708" y="28886"/>
                  </a:moveTo>
                  <a:lnTo>
                    <a:pt x="24077" y="17653"/>
                  </a:lnTo>
                  <a:lnTo>
                    <a:pt x="0" y="17653"/>
                  </a:lnTo>
                  <a:lnTo>
                    <a:pt x="4814" y="0"/>
                  </a:lnTo>
                  <a:lnTo>
                    <a:pt x="36918" y="0"/>
                  </a:lnTo>
                  <a:lnTo>
                    <a:pt x="33708" y="28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51210" y="4941457"/>
              <a:ext cx="37465" cy="29209"/>
            </a:xfrm>
            <a:custGeom>
              <a:avLst/>
              <a:gdLst/>
              <a:ahLst/>
              <a:cxnLst/>
              <a:rect l="l" t="t" r="r" b="b"/>
              <a:pathLst>
                <a:path w="37464" h="29210">
                  <a:moveTo>
                    <a:pt x="0" y="17653"/>
                  </a:moveTo>
                  <a:lnTo>
                    <a:pt x="24078" y="17653"/>
                  </a:lnTo>
                  <a:lnTo>
                    <a:pt x="33710" y="28886"/>
                  </a:lnTo>
                  <a:lnTo>
                    <a:pt x="36920" y="0"/>
                  </a:lnTo>
                  <a:lnTo>
                    <a:pt x="4815" y="0"/>
                  </a:lnTo>
                  <a:lnTo>
                    <a:pt x="0" y="176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401923" y="5098730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89" h="40639">
                  <a:moveTo>
                    <a:pt x="20868" y="40120"/>
                  </a:moveTo>
                  <a:lnTo>
                    <a:pt x="8026" y="40120"/>
                  </a:lnTo>
                  <a:lnTo>
                    <a:pt x="3210" y="38515"/>
                  </a:lnTo>
                  <a:lnTo>
                    <a:pt x="0" y="35304"/>
                  </a:lnTo>
                  <a:lnTo>
                    <a:pt x="3210" y="36910"/>
                  </a:lnTo>
                  <a:lnTo>
                    <a:pt x="9631" y="36910"/>
                  </a:lnTo>
                  <a:lnTo>
                    <a:pt x="14447" y="35304"/>
                  </a:lnTo>
                  <a:lnTo>
                    <a:pt x="20868" y="33701"/>
                  </a:lnTo>
                  <a:lnTo>
                    <a:pt x="25683" y="30491"/>
                  </a:lnTo>
                  <a:lnTo>
                    <a:pt x="28894" y="17653"/>
                  </a:lnTo>
                  <a:lnTo>
                    <a:pt x="27289" y="11233"/>
                  </a:lnTo>
                  <a:lnTo>
                    <a:pt x="24078" y="6417"/>
                  </a:lnTo>
                  <a:lnTo>
                    <a:pt x="14447" y="0"/>
                  </a:lnTo>
                  <a:lnTo>
                    <a:pt x="20868" y="1604"/>
                  </a:lnTo>
                  <a:lnTo>
                    <a:pt x="30499" y="8024"/>
                  </a:lnTo>
                  <a:lnTo>
                    <a:pt x="33710" y="14443"/>
                  </a:lnTo>
                  <a:lnTo>
                    <a:pt x="33710" y="27282"/>
                  </a:lnTo>
                  <a:lnTo>
                    <a:pt x="30499" y="32096"/>
                  </a:lnTo>
                  <a:lnTo>
                    <a:pt x="25683" y="36910"/>
                  </a:lnTo>
                  <a:lnTo>
                    <a:pt x="20868" y="40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401923" y="5098729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89" h="40639">
                  <a:moveTo>
                    <a:pt x="24078" y="6419"/>
                  </a:moveTo>
                  <a:lnTo>
                    <a:pt x="27289" y="11233"/>
                  </a:lnTo>
                  <a:lnTo>
                    <a:pt x="28894" y="17653"/>
                  </a:lnTo>
                  <a:lnTo>
                    <a:pt x="27289" y="24072"/>
                  </a:lnTo>
                  <a:lnTo>
                    <a:pt x="25683" y="30491"/>
                  </a:lnTo>
                  <a:lnTo>
                    <a:pt x="20868" y="33701"/>
                  </a:lnTo>
                  <a:lnTo>
                    <a:pt x="14447" y="35306"/>
                  </a:lnTo>
                  <a:lnTo>
                    <a:pt x="9631" y="36910"/>
                  </a:lnTo>
                  <a:lnTo>
                    <a:pt x="3210" y="36910"/>
                  </a:lnTo>
                  <a:lnTo>
                    <a:pt x="0" y="35306"/>
                  </a:lnTo>
                  <a:lnTo>
                    <a:pt x="3210" y="38515"/>
                  </a:lnTo>
                  <a:lnTo>
                    <a:pt x="8026" y="40120"/>
                  </a:lnTo>
                  <a:lnTo>
                    <a:pt x="20868" y="40120"/>
                  </a:lnTo>
                  <a:lnTo>
                    <a:pt x="25683" y="36910"/>
                  </a:lnTo>
                  <a:lnTo>
                    <a:pt x="30499" y="32096"/>
                  </a:lnTo>
                  <a:lnTo>
                    <a:pt x="33710" y="27282"/>
                  </a:lnTo>
                  <a:lnTo>
                    <a:pt x="33710" y="14443"/>
                  </a:lnTo>
                  <a:lnTo>
                    <a:pt x="30499" y="8024"/>
                  </a:lnTo>
                  <a:lnTo>
                    <a:pt x="25683" y="4814"/>
                  </a:lnTo>
                  <a:lnTo>
                    <a:pt x="20868" y="1604"/>
                  </a:lnTo>
                  <a:lnTo>
                    <a:pt x="14447" y="0"/>
                  </a:lnTo>
                  <a:lnTo>
                    <a:pt x="19262" y="3209"/>
                  </a:lnTo>
                  <a:lnTo>
                    <a:pt x="24078" y="6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546394" y="4872448"/>
              <a:ext cx="26034" cy="13335"/>
            </a:xfrm>
            <a:custGeom>
              <a:avLst/>
              <a:gdLst/>
              <a:ahLst/>
              <a:cxnLst/>
              <a:rect l="l" t="t" r="r" b="b"/>
              <a:pathLst>
                <a:path w="26035" h="13335">
                  <a:moveTo>
                    <a:pt x="0" y="12838"/>
                  </a:moveTo>
                  <a:lnTo>
                    <a:pt x="0" y="0"/>
                  </a:lnTo>
                  <a:lnTo>
                    <a:pt x="25683" y="0"/>
                  </a:lnTo>
                  <a:lnTo>
                    <a:pt x="25683" y="11233"/>
                  </a:lnTo>
                  <a:lnTo>
                    <a:pt x="0" y="12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46394" y="4872449"/>
              <a:ext cx="26034" cy="13335"/>
            </a:xfrm>
            <a:custGeom>
              <a:avLst/>
              <a:gdLst/>
              <a:ahLst/>
              <a:cxnLst/>
              <a:rect l="l" t="t" r="r" b="b"/>
              <a:pathLst>
                <a:path w="26035" h="13335">
                  <a:moveTo>
                    <a:pt x="0" y="12838"/>
                  </a:moveTo>
                  <a:lnTo>
                    <a:pt x="25683" y="11233"/>
                  </a:lnTo>
                  <a:lnTo>
                    <a:pt x="25683" y="0"/>
                  </a:lnTo>
                  <a:lnTo>
                    <a:pt x="0" y="0"/>
                  </a:lnTo>
                  <a:lnTo>
                    <a:pt x="0" y="12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426001" y="4880473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14447" y="4814"/>
                  </a:moveTo>
                  <a:lnTo>
                    <a:pt x="0" y="4814"/>
                  </a:lnTo>
                  <a:lnTo>
                    <a:pt x="0" y="0"/>
                  </a:lnTo>
                  <a:lnTo>
                    <a:pt x="14447" y="0"/>
                  </a:lnTo>
                  <a:lnTo>
                    <a:pt x="14447" y="4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426001" y="4880473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0" y="0"/>
                  </a:moveTo>
                  <a:lnTo>
                    <a:pt x="14447" y="0"/>
                  </a:lnTo>
                  <a:lnTo>
                    <a:pt x="14447" y="4814"/>
                  </a:lnTo>
                  <a:lnTo>
                    <a:pt x="0" y="481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469265" y="5780913"/>
            <a:ext cx="688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Client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3052127" y="5780913"/>
            <a:ext cx="669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Proxy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471621" y="5793600"/>
            <a:ext cx="5194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Real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7245897" y="4399828"/>
            <a:ext cx="1285875" cy="1490980"/>
            <a:chOff x="7245897" y="4399828"/>
            <a:chExt cx="1285875" cy="1490980"/>
          </a:xfrm>
        </p:grpSpPr>
        <p:sp>
          <p:nvSpPr>
            <p:cNvPr id="208" name="object 208"/>
            <p:cNvSpPr/>
            <p:nvPr/>
          </p:nvSpPr>
          <p:spPr>
            <a:xfrm>
              <a:off x="7267567" y="4423098"/>
              <a:ext cx="680720" cy="1414145"/>
            </a:xfrm>
            <a:custGeom>
              <a:avLst/>
              <a:gdLst/>
              <a:ahLst/>
              <a:cxnLst/>
              <a:rect l="l" t="t" r="r" b="b"/>
              <a:pathLst>
                <a:path w="680720" h="1414145">
                  <a:moveTo>
                    <a:pt x="680624" y="1413851"/>
                  </a:moveTo>
                  <a:lnTo>
                    <a:pt x="51367" y="1346448"/>
                  </a:lnTo>
                  <a:lnTo>
                    <a:pt x="0" y="1341632"/>
                  </a:lnTo>
                  <a:lnTo>
                    <a:pt x="0" y="56168"/>
                  </a:lnTo>
                  <a:lnTo>
                    <a:pt x="680624" y="0"/>
                  </a:lnTo>
                  <a:lnTo>
                    <a:pt x="680624" y="1413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267567" y="4423098"/>
              <a:ext cx="680720" cy="1414145"/>
            </a:xfrm>
            <a:custGeom>
              <a:avLst/>
              <a:gdLst/>
              <a:ahLst/>
              <a:cxnLst/>
              <a:rect l="l" t="t" r="r" b="b"/>
              <a:pathLst>
                <a:path w="680720" h="1414145">
                  <a:moveTo>
                    <a:pt x="680623" y="0"/>
                  </a:moveTo>
                  <a:lnTo>
                    <a:pt x="0" y="56168"/>
                  </a:lnTo>
                  <a:lnTo>
                    <a:pt x="0" y="1341633"/>
                  </a:lnTo>
                  <a:lnTo>
                    <a:pt x="51367" y="1346448"/>
                  </a:lnTo>
                  <a:lnTo>
                    <a:pt x="680623" y="1413851"/>
                  </a:lnTo>
                  <a:lnTo>
                    <a:pt x="680623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948191" y="4423098"/>
              <a:ext cx="32384" cy="1414145"/>
            </a:xfrm>
            <a:custGeom>
              <a:avLst/>
              <a:gdLst/>
              <a:ahLst/>
              <a:cxnLst/>
              <a:rect l="l" t="t" r="r" b="b"/>
              <a:pathLst>
                <a:path w="32384" h="1414145">
                  <a:moveTo>
                    <a:pt x="0" y="1413851"/>
                  </a:moveTo>
                  <a:lnTo>
                    <a:pt x="0" y="0"/>
                  </a:lnTo>
                  <a:lnTo>
                    <a:pt x="32104" y="11233"/>
                  </a:lnTo>
                  <a:lnTo>
                    <a:pt x="32104" y="1402617"/>
                  </a:lnTo>
                  <a:lnTo>
                    <a:pt x="22471" y="1405827"/>
                  </a:lnTo>
                  <a:lnTo>
                    <a:pt x="0" y="1413851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948191" y="4423098"/>
              <a:ext cx="32384" cy="1414145"/>
            </a:xfrm>
            <a:custGeom>
              <a:avLst/>
              <a:gdLst/>
              <a:ahLst/>
              <a:cxnLst/>
              <a:rect l="l" t="t" r="r" b="b"/>
              <a:pathLst>
                <a:path w="32384" h="1414145">
                  <a:moveTo>
                    <a:pt x="22473" y="1405827"/>
                  </a:moveTo>
                  <a:lnTo>
                    <a:pt x="32104" y="1402617"/>
                  </a:lnTo>
                  <a:lnTo>
                    <a:pt x="32104" y="11233"/>
                  </a:lnTo>
                  <a:lnTo>
                    <a:pt x="0" y="0"/>
                  </a:lnTo>
                  <a:lnTo>
                    <a:pt x="0" y="1413851"/>
                  </a:lnTo>
                  <a:lnTo>
                    <a:pt x="22473" y="140582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980296" y="4487291"/>
              <a:ext cx="512445" cy="1338580"/>
            </a:xfrm>
            <a:custGeom>
              <a:avLst/>
              <a:gdLst/>
              <a:ahLst/>
              <a:cxnLst/>
              <a:rect l="l" t="t" r="r" b="b"/>
              <a:pathLst>
                <a:path w="512445" h="1338579">
                  <a:moveTo>
                    <a:pt x="0" y="1338424"/>
                  </a:moveTo>
                  <a:lnTo>
                    <a:pt x="0" y="0"/>
                  </a:lnTo>
                  <a:lnTo>
                    <a:pt x="512072" y="146039"/>
                  </a:lnTo>
                  <a:lnTo>
                    <a:pt x="512072" y="1165101"/>
                  </a:lnTo>
                  <a:lnTo>
                    <a:pt x="483176" y="1174732"/>
                  </a:lnTo>
                  <a:lnTo>
                    <a:pt x="462310" y="1181149"/>
                  </a:lnTo>
                  <a:lnTo>
                    <a:pt x="0" y="1338424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980295" y="4487291"/>
              <a:ext cx="512445" cy="1338580"/>
            </a:xfrm>
            <a:custGeom>
              <a:avLst/>
              <a:gdLst/>
              <a:ahLst/>
              <a:cxnLst/>
              <a:rect l="l" t="t" r="r" b="b"/>
              <a:pathLst>
                <a:path w="512445" h="1338579">
                  <a:moveTo>
                    <a:pt x="462310" y="1181151"/>
                  </a:moveTo>
                  <a:lnTo>
                    <a:pt x="483178" y="1174732"/>
                  </a:lnTo>
                  <a:lnTo>
                    <a:pt x="512072" y="1165103"/>
                  </a:lnTo>
                  <a:lnTo>
                    <a:pt x="512072" y="146039"/>
                  </a:lnTo>
                  <a:lnTo>
                    <a:pt x="0" y="0"/>
                  </a:lnTo>
                  <a:lnTo>
                    <a:pt x="0" y="1338424"/>
                  </a:lnTo>
                  <a:lnTo>
                    <a:pt x="462310" y="1181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587010" y="4503339"/>
              <a:ext cx="31115" cy="1179830"/>
            </a:xfrm>
            <a:custGeom>
              <a:avLst/>
              <a:gdLst/>
              <a:ahLst/>
              <a:cxnLst/>
              <a:rect l="l" t="t" r="r" b="b"/>
              <a:pathLst>
                <a:path w="31115" h="1179829">
                  <a:moveTo>
                    <a:pt x="0" y="1179546"/>
                  </a:moveTo>
                  <a:lnTo>
                    <a:pt x="0" y="0"/>
                  </a:lnTo>
                  <a:lnTo>
                    <a:pt x="30499" y="12836"/>
                  </a:lnTo>
                  <a:lnTo>
                    <a:pt x="30499" y="425278"/>
                  </a:lnTo>
                  <a:lnTo>
                    <a:pt x="14447" y="499099"/>
                  </a:lnTo>
                  <a:lnTo>
                    <a:pt x="28894" y="499099"/>
                  </a:lnTo>
                  <a:lnTo>
                    <a:pt x="28894" y="558479"/>
                  </a:lnTo>
                  <a:lnTo>
                    <a:pt x="14447" y="637114"/>
                  </a:lnTo>
                  <a:lnTo>
                    <a:pt x="22473" y="637114"/>
                  </a:lnTo>
                  <a:lnTo>
                    <a:pt x="22473" y="1094490"/>
                  </a:lnTo>
                  <a:lnTo>
                    <a:pt x="0" y="1179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587011" y="4503339"/>
              <a:ext cx="31115" cy="1179830"/>
            </a:xfrm>
            <a:custGeom>
              <a:avLst/>
              <a:gdLst/>
              <a:ahLst/>
              <a:cxnLst/>
              <a:rect l="l" t="t" r="r" b="b"/>
              <a:pathLst>
                <a:path w="31115" h="1179829">
                  <a:moveTo>
                    <a:pt x="0" y="1179546"/>
                  </a:moveTo>
                  <a:lnTo>
                    <a:pt x="22473" y="1094490"/>
                  </a:lnTo>
                  <a:lnTo>
                    <a:pt x="22473" y="637115"/>
                  </a:lnTo>
                  <a:lnTo>
                    <a:pt x="14447" y="637115"/>
                  </a:lnTo>
                  <a:lnTo>
                    <a:pt x="28894" y="558479"/>
                  </a:lnTo>
                  <a:lnTo>
                    <a:pt x="28894" y="499100"/>
                  </a:lnTo>
                  <a:lnTo>
                    <a:pt x="14447" y="499100"/>
                  </a:lnTo>
                  <a:lnTo>
                    <a:pt x="30499" y="425278"/>
                  </a:lnTo>
                  <a:lnTo>
                    <a:pt x="30499" y="12838"/>
                  </a:lnTo>
                  <a:lnTo>
                    <a:pt x="0" y="0"/>
                  </a:lnTo>
                  <a:lnTo>
                    <a:pt x="0" y="117954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492368" y="4586790"/>
              <a:ext cx="19685" cy="1066165"/>
            </a:xfrm>
            <a:custGeom>
              <a:avLst/>
              <a:gdLst/>
              <a:ahLst/>
              <a:cxnLst/>
              <a:rect l="l" t="t" r="r" b="b"/>
              <a:pathLst>
                <a:path w="19684" h="1066164">
                  <a:moveTo>
                    <a:pt x="0" y="1065604"/>
                  </a:moveTo>
                  <a:lnTo>
                    <a:pt x="0" y="0"/>
                  </a:lnTo>
                  <a:lnTo>
                    <a:pt x="19262" y="4816"/>
                  </a:lnTo>
                  <a:lnTo>
                    <a:pt x="19262" y="1060789"/>
                  </a:lnTo>
                  <a:lnTo>
                    <a:pt x="0" y="1065604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492368" y="4586790"/>
              <a:ext cx="19685" cy="1066165"/>
            </a:xfrm>
            <a:custGeom>
              <a:avLst/>
              <a:gdLst/>
              <a:ahLst/>
              <a:cxnLst/>
              <a:rect l="l" t="t" r="r" b="b"/>
              <a:pathLst>
                <a:path w="19684" h="1066164">
                  <a:moveTo>
                    <a:pt x="0" y="0"/>
                  </a:moveTo>
                  <a:lnTo>
                    <a:pt x="0" y="1065604"/>
                  </a:lnTo>
                  <a:lnTo>
                    <a:pt x="19262" y="1060789"/>
                  </a:lnTo>
                  <a:lnTo>
                    <a:pt x="19262" y="481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455447" y="4700732"/>
              <a:ext cx="27305" cy="900430"/>
            </a:xfrm>
            <a:custGeom>
              <a:avLst/>
              <a:gdLst/>
              <a:ahLst/>
              <a:cxnLst/>
              <a:rect l="l" t="t" r="r" b="b"/>
              <a:pathLst>
                <a:path w="27304" h="900429">
                  <a:moveTo>
                    <a:pt x="0" y="900307"/>
                  </a:moveTo>
                  <a:lnTo>
                    <a:pt x="0" y="0"/>
                  </a:lnTo>
                  <a:lnTo>
                    <a:pt x="27289" y="6419"/>
                  </a:lnTo>
                  <a:lnTo>
                    <a:pt x="27289" y="893887"/>
                  </a:lnTo>
                  <a:lnTo>
                    <a:pt x="0" y="900307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455447" y="4700733"/>
              <a:ext cx="27305" cy="900430"/>
            </a:xfrm>
            <a:custGeom>
              <a:avLst/>
              <a:gdLst/>
              <a:ahLst/>
              <a:cxnLst/>
              <a:rect l="l" t="t" r="r" b="b"/>
              <a:pathLst>
                <a:path w="27304" h="900429">
                  <a:moveTo>
                    <a:pt x="0" y="0"/>
                  </a:moveTo>
                  <a:lnTo>
                    <a:pt x="0" y="900307"/>
                  </a:lnTo>
                  <a:lnTo>
                    <a:pt x="27289" y="893887"/>
                  </a:lnTo>
                  <a:lnTo>
                    <a:pt x="27289" y="64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318934" y="5769547"/>
              <a:ext cx="652145" cy="99695"/>
            </a:xfrm>
            <a:custGeom>
              <a:avLst/>
              <a:gdLst/>
              <a:ahLst/>
              <a:cxnLst/>
              <a:rect l="l" t="t" r="r" b="b"/>
              <a:pathLst>
                <a:path w="652145" h="99695">
                  <a:moveTo>
                    <a:pt x="630860" y="99497"/>
                  </a:moveTo>
                  <a:lnTo>
                    <a:pt x="0" y="30491"/>
                  </a:lnTo>
                  <a:lnTo>
                    <a:pt x="0" y="0"/>
                  </a:lnTo>
                  <a:lnTo>
                    <a:pt x="629256" y="67401"/>
                  </a:lnTo>
                  <a:lnTo>
                    <a:pt x="651728" y="59376"/>
                  </a:lnTo>
                  <a:lnTo>
                    <a:pt x="651728" y="91473"/>
                  </a:lnTo>
                  <a:lnTo>
                    <a:pt x="630860" y="99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318935" y="5769546"/>
              <a:ext cx="652145" cy="99695"/>
            </a:xfrm>
            <a:custGeom>
              <a:avLst/>
              <a:gdLst/>
              <a:ahLst/>
              <a:cxnLst/>
              <a:rect l="l" t="t" r="r" b="b"/>
              <a:pathLst>
                <a:path w="652145" h="99695">
                  <a:moveTo>
                    <a:pt x="651728" y="59378"/>
                  </a:moveTo>
                  <a:lnTo>
                    <a:pt x="629255" y="67402"/>
                  </a:lnTo>
                  <a:lnTo>
                    <a:pt x="0" y="0"/>
                  </a:lnTo>
                  <a:lnTo>
                    <a:pt x="0" y="30491"/>
                  </a:lnTo>
                  <a:lnTo>
                    <a:pt x="630860" y="99499"/>
                  </a:lnTo>
                  <a:lnTo>
                    <a:pt x="651728" y="91475"/>
                  </a:lnTo>
                  <a:lnTo>
                    <a:pt x="651728" y="59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80296" y="4434330"/>
              <a:ext cx="512445" cy="199390"/>
            </a:xfrm>
            <a:custGeom>
              <a:avLst/>
              <a:gdLst/>
              <a:ahLst/>
              <a:cxnLst/>
              <a:rect l="l" t="t" r="r" b="b"/>
              <a:pathLst>
                <a:path w="512445" h="199389">
                  <a:moveTo>
                    <a:pt x="512072" y="198999"/>
                  </a:moveTo>
                  <a:lnTo>
                    <a:pt x="0" y="52960"/>
                  </a:lnTo>
                  <a:lnTo>
                    <a:pt x="0" y="0"/>
                  </a:lnTo>
                  <a:lnTo>
                    <a:pt x="512072" y="152460"/>
                  </a:lnTo>
                  <a:lnTo>
                    <a:pt x="512072" y="198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80295" y="4434332"/>
              <a:ext cx="512445" cy="199390"/>
            </a:xfrm>
            <a:custGeom>
              <a:avLst/>
              <a:gdLst/>
              <a:ahLst/>
              <a:cxnLst/>
              <a:rect l="l" t="t" r="r" b="b"/>
              <a:pathLst>
                <a:path w="512445" h="199389">
                  <a:moveTo>
                    <a:pt x="512072" y="152458"/>
                  </a:moveTo>
                  <a:lnTo>
                    <a:pt x="0" y="0"/>
                  </a:lnTo>
                  <a:lnTo>
                    <a:pt x="0" y="52959"/>
                  </a:lnTo>
                  <a:lnTo>
                    <a:pt x="512072" y="198998"/>
                  </a:lnTo>
                  <a:lnTo>
                    <a:pt x="512072" y="15245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70662" y="5668442"/>
              <a:ext cx="472440" cy="193040"/>
            </a:xfrm>
            <a:custGeom>
              <a:avLst/>
              <a:gdLst/>
              <a:ahLst/>
              <a:cxnLst/>
              <a:rect l="l" t="t" r="r" b="b"/>
              <a:pathLst>
                <a:path w="472440" h="193039">
                  <a:moveTo>
                    <a:pt x="0" y="192579"/>
                  </a:moveTo>
                  <a:lnTo>
                    <a:pt x="0" y="160482"/>
                  </a:lnTo>
                  <a:lnTo>
                    <a:pt x="9633" y="157272"/>
                  </a:lnTo>
                  <a:lnTo>
                    <a:pt x="471943" y="0"/>
                  </a:lnTo>
                  <a:lnTo>
                    <a:pt x="471943" y="9630"/>
                  </a:lnTo>
                  <a:lnTo>
                    <a:pt x="470336" y="17654"/>
                  </a:lnTo>
                  <a:lnTo>
                    <a:pt x="465522" y="25678"/>
                  </a:lnTo>
                  <a:lnTo>
                    <a:pt x="459101" y="32096"/>
                  </a:lnTo>
                  <a:lnTo>
                    <a:pt x="449469" y="36910"/>
                  </a:lnTo>
                  <a:lnTo>
                    <a:pt x="0" y="19257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970664" y="5668442"/>
              <a:ext cx="472440" cy="193040"/>
            </a:xfrm>
            <a:custGeom>
              <a:avLst/>
              <a:gdLst/>
              <a:ahLst/>
              <a:cxnLst/>
              <a:rect l="l" t="t" r="r" b="b"/>
              <a:pathLst>
                <a:path w="472440" h="193039">
                  <a:moveTo>
                    <a:pt x="0" y="160482"/>
                  </a:moveTo>
                  <a:lnTo>
                    <a:pt x="0" y="192579"/>
                  </a:lnTo>
                  <a:lnTo>
                    <a:pt x="449468" y="36910"/>
                  </a:lnTo>
                  <a:lnTo>
                    <a:pt x="459099" y="32096"/>
                  </a:lnTo>
                  <a:lnTo>
                    <a:pt x="465520" y="25677"/>
                  </a:lnTo>
                  <a:lnTo>
                    <a:pt x="470336" y="17653"/>
                  </a:lnTo>
                  <a:lnTo>
                    <a:pt x="471941" y="9628"/>
                  </a:lnTo>
                  <a:lnTo>
                    <a:pt x="471941" y="0"/>
                  </a:lnTo>
                  <a:lnTo>
                    <a:pt x="9631" y="157272"/>
                  </a:lnTo>
                  <a:lnTo>
                    <a:pt x="0" y="1604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609484" y="5198228"/>
              <a:ext cx="295910" cy="421005"/>
            </a:xfrm>
            <a:custGeom>
              <a:avLst/>
              <a:gdLst/>
              <a:ahLst/>
              <a:cxnLst/>
              <a:rect l="l" t="t" r="r" b="b"/>
              <a:pathLst>
                <a:path w="295909" h="421004">
                  <a:moveTo>
                    <a:pt x="295364" y="420464"/>
                  </a:moveTo>
                  <a:lnTo>
                    <a:pt x="0" y="399603"/>
                  </a:lnTo>
                  <a:lnTo>
                    <a:pt x="0" y="0"/>
                  </a:lnTo>
                  <a:lnTo>
                    <a:pt x="295364" y="4814"/>
                  </a:lnTo>
                  <a:lnTo>
                    <a:pt x="295364" y="4204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609484" y="5198229"/>
              <a:ext cx="295910" cy="421005"/>
            </a:xfrm>
            <a:custGeom>
              <a:avLst/>
              <a:gdLst/>
              <a:ahLst/>
              <a:cxnLst/>
              <a:rect l="l" t="t" r="r" b="b"/>
              <a:pathLst>
                <a:path w="295909" h="421004">
                  <a:moveTo>
                    <a:pt x="0" y="399601"/>
                  </a:moveTo>
                  <a:lnTo>
                    <a:pt x="295364" y="420464"/>
                  </a:lnTo>
                  <a:lnTo>
                    <a:pt x="295364" y="4814"/>
                  </a:lnTo>
                  <a:lnTo>
                    <a:pt x="0" y="0"/>
                  </a:lnTo>
                  <a:lnTo>
                    <a:pt x="0" y="3996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047716" y="5532033"/>
              <a:ext cx="364490" cy="183515"/>
            </a:xfrm>
            <a:custGeom>
              <a:avLst/>
              <a:gdLst/>
              <a:ahLst/>
              <a:cxnLst/>
              <a:rect l="l" t="t" r="r" b="b"/>
              <a:pathLst>
                <a:path w="364490" h="183514">
                  <a:moveTo>
                    <a:pt x="0" y="182948"/>
                  </a:moveTo>
                  <a:lnTo>
                    <a:pt x="0" y="89870"/>
                  </a:lnTo>
                  <a:lnTo>
                    <a:pt x="364390" y="0"/>
                  </a:lnTo>
                  <a:lnTo>
                    <a:pt x="364390" y="80239"/>
                  </a:lnTo>
                  <a:lnTo>
                    <a:pt x="0" y="182948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047716" y="5532032"/>
              <a:ext cx="364490" cy="183515"/>
            </a:xfrm>
            <a:custGeom>
              <a:avLst/>
              <a:gdLst/>
              <a:ahLst/>
              <a:cxnLst/>
              <a:rect l="l" t="t" r="r" b="b"/>
              <a:pathLst>
                <a:path w="364490" h="183514">
                  <a:moveTo>
                    <a:pt x="0" y="182950"/>
                  </a:moveTo>
                  <a:lnTo>
                    <a:pt x="364390" y="80241"/>
                  </a:lnTo>
                  <a:lnTo>
                    <a:pt x="364390" y="0"/>
                  </a:lnTo>
                  <a:lnTo>
                    <a:pt x="0" y="89870"/>
                  </a:lnTo>
                  <a:lnTo>
                    <a:pt x="0" y="1829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587010" y="5597831"/>
              <a:ext cx="318135" cy="111125"/>
            </a:xfrm>
            <a:custGeom>
              <a:avLst/>
              <a:gdLst/>
              <a:ahLst/>
              <a:cxnLst/>
              <a:rect l="l" t="t" r="r" b="b"/>
              <a:pathLst>
                <a:path w="318134" h="111125">
                  <a:moveTo>
                    <a:pt x="317838" y="110731"/>
                  </a:moveTo>
                  <a:lnTo>
                    <a:pt x="0" y="85054"/>
                  </a:lnTo>
                  <a:lnTo>
                    <a:pt x="22473" y="0"/>
                  </a:lnTo>
                  <a:lnTo>
                    <a:pt x="317838" y="20861"/>
                  </a:lnTo>
                  <a:lnTo>
                    <a:pt x="317838" y="110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587011" y="5597830"/>
              <a:ext cx="318135" cy="111125"/>
            </a:xfrm>
            <a:custGeom>
              <a:avLst/>
              <a:gdLst/>
              <a:ahLst/>
              <a:cxnLst/>
              <a:rect l="l" t="t" r="r" b="b"/>
              <a:pathLst>
                <a:path w="318134" h="111125">
                  <a:moveTo>
                    <a:pt x="0" y="85055"/>
                  </a:moveTo>
                  <a:lnTo>
                    <a:pt x="317838" y="110732"/>
                  </a:lnTo>
                  <a:lnTo>
                    <a:pt x="317838" y="20862"/>
                  </a:lnTo>
                  <a:lnTo>
                    <a:pt x="22473" y="0"/>
                  </a:lnTo>
                  <a:lnTo>
                    <a:pt x="0" y="8505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587010" y="4479267"/>
              <a:ext cx="318135" cy="37465"/>
            </a:xfrm>
            <a:custGeom>
              <a:avLst/>
              <a:gdLst/>
              <a:ahLst/>
              <a:cxnLst/>
              <a:rect l="l" t="t" r="r" b="b"/>
              <a:pathLst>
                <a:path w="318134" h="37464">
                  <a:moveTo>
                    <a:pt x="30499" y="36909"/>
                  </a:moveTo>
                  <a:lnTo>
                    <a:pt x="0" y="24072"/>
                  </a:lnTo>
                  <a:lnTo>
                    <a:pt x="317838" y="0"/>
                  </a:lnTo>
                  <a:lnTo>
                    <a:pt x="317838" y="16048"/>
                  </a:lnTo>
                  <a:lnTo>
                    <a:pt x="30499" y="36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7587011" y="4479267"/>
              <a:ext cx="318135" cy="37465"/>
            </a:xfrm>
            <a:custGeom>
              <a:avLst/>
              <a:gdLst/>
              <a:ahLst/>
              <a:cxnLst/>
              <a:rect l="l" t="t" r="r" b="b"/>
              <a:pathLst>
                <a:path w="318134" h="37464">
                  <a:moveTo>
                    <a:pt x="0" y="24072"/>
                  </a:moveTo>
                  <a:lnTo>
                    <a:pt x="30499" y="36910"/>
                  </a:lnTo>
                  <a:lnTo>
                    <a:pt x="317838" y="16048"/>
                  </a:lnTo>
                  <a:lnTo>
                    <a:pt x="317838" y="0"/>
                  </a:lnTo>
                  <a:lnTo>
                    <a:pt x="0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7601459" y="5061819"/>
              <a:ext cx="303530" cy="83820"/>
            </a:xfrm>
            <a:custGeom>
              <a:avLst/>
              <a:gdLst/>
              <a:ahLst/>
              <a:cxnLst/>
              <a:rect l="l" t="t" r="r" b="b"/>
              <a:pathLst>
                <a:path w="303529" h="83820">
                  <a:moveTo>
                    <a:pt x="295363" y="83450"/>
                  </a:moveTo>
                  <a:lnTo>
                    <a:pt x="110761" y="80241"/>
                  </a:lnTo>
                  <a:lnTo>
                    <a:pt x="113972" y="56168"/>
                  </a:lnTo>
                  <a:lnTo>
                    <a:pt x="113972" y="48144"/>
                  </a:lnTo>
                  <a:lnTo>
                    <a:pt x="109154" y="40120"/>
                  </a:lnTo>
                  <a:lnTo>
                    <a:pt x="102735" y="33701"/>
                  </a:lnTo>
                  <a:lnTo>
                    <a:pt x="93102" y="28885"/>
                  </a:lnTo>
                  <a:lnTo>
                    <a:pt x="83471" y="28885"/>
                  </a:lnTo>
                  <a:lnTo>
                    <a:pt x="75444" y="30490"/>
                  </a:lnTo>
                  <a:lnTo>
                    <a:pt x="67418" y="35304"/>
                  </a:lnTo>
                  <a:lnTo>
                    <a:pt x="57787" y="54562"/>
                  </a:lnTo>
                  <a:lnTo>
                    <a:pt x="54578" y="78634"/>
                  </a:lnTo>
                  <a:lnTo>
                    <a:pt x="0" y="78634"/>
                  </a:lnTo>
                  <a:lnTo>
                    <a:pt x="14447" y="0"/>
                  </a:lnTo>
                  <a:lnTo>
                    <a:pt x="163733" y="1604"/>
                  </a:lnTo>
                  <a:lnTo>
                    <a:pt x="303389" y="3208"/>
                  </a:lnTo>
                  <a:lnTo>
                    <a:pt x="295363" y="83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601458" y="5061818"/>
              <a:ext cx="303530" cy="83820"/>
            </a:xfrm>
            <a:custGeom>
              <a:avLst/>
              <a:gdLst/>
              <a:ahLst/>
              <a:cxnLst/>
              <a:rect l="l" t="t" r="r" b="b"/>
              <a:pathLst>
                <a:path w="303529" h="83820">
                  <a:moveTo>
                    <a:pt x="303390" y="3209"/>
                  </a:moveTo>
                  <a:lnTo>
                    <a:pt x="163734" y="1604"/>
                  </a:lnTo>
                  <a:lnTo>
                    <a:pt x="14447" y="0"/>
                  </a:lnTo>
                  <a:lnTo>
                    <a:pt x="0" y="78636"/>
                  </a:lnTo>
                  <a:lnTo>
                    <a:pt x="54578" y="78636"/>
                  </a:lnTo>
                  <a:lnTo>
                    <a:pt x="57788" y="54564"/>
                  </a:lnTo>
                  <a:lnTo>
                    <a:pt x="62604" y="44935"/>
                  </a:lnTo>
                  <a:lnTo>
                    <a:pt x="67420" y="35306"/>
                  </a:lnTo>
                  <a:lnTo>
                    <a:pt x="75446" y="30491"/>
                  </a:lnTo>
                  <a:lnTo>
                    <a:pt x="83472" y="28886"/>
                  </a:lnTo>
                  <a:lnTo>
                    <a:pt x="93104" y="28886"/>
                  </a:lnTo>
                  <a:lnTo>
                    <a:pt x="102735" y="33701"/>
                  </a:lnTo>
                  <a:lnTo>
                    <a:pt x="109156" y="40120"/>
                  </a:lnTo>
                  <a:lnTo>
                    <a:pt x="113972" y="48144"/>
                  </a:lnTo>
                  <a:lnTo>
                    <a:pt x="113972" y="56168"/>
                  </a:lnTo>
                  <a:lnTo>
                    <a:pt x="110761" y="80241"/>
                  </a:lnTo>
                  <a:lnTo>
                    <a:pt x="295364" y="83450"/>
                  </a:lnTo>
                  <a:lnTo>
                    <a:pt x="303390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609484" y="5093916"/>
              <a:ext cx="295910" cy="109220"/>
            </a:xfrm>
            <a:custGeom>
              <a:avLst/>
              <a:gdLst/>
              <a:ahLst/>
              <a:cxnLst/>
              <a:rect l="l" t="t" r="r" b="b"/>
              <a:pathLst>
                <a:path w="295909" h="109220">
                  <a:moveTo>
                    <a:pt x="295364" y="109126"/>
                  </a:moveTo>
                  <a:lnTo>
                    <a:pt x="0" y="104312"/>
                  </a:lnTo>
                  <a:lnTo>
                    <a:pt x="0" y="46538"/>
                  </a:lnTo>
                  <a:lnTo>
                    <a:pt x="46552" y="46538"/>
                  </a:lnTo>
                  <a:lnTo>
                    <a:pt x="57788" y="48144"/>
                  </a:lnTo>
                  <a:lnTo>
                    <a:pt x="60997" y="35306"/>
                  </a:lnTo>
                  <a:lnTo>
                    <a:pt x="64209" y="40120"/>
                  </a:lnTo>
                  <a:lnTo>
                    <a:pt x="67420" y="43330"/>
                  </a:lnTo>
                  <a:lnTo>
                    <a:pt x="72235" y="44933"/>
                  </a:lnTo>
                  <a:lnTo>
                    <a:pt x="85076" y="44933"/>
                  </a:lnTo>
                  <a:lnTo>
                    <a:pt x="89893" y="41725"/>
                  </a:lnTo>
                  <a:lnTo>
                    <a:pt x="94709" y="36909"/>
                  </a:lnTo>
                  <a:lnTo>
                    <a:pt x="97919" y="32096"/>
                  </a:lnTo>
                  <a:lnTo>
                    <a:pt x="97919" y="19257"/>
                  </a:lnTo>
                  <a:lnTo>
                    <a:pt x="94709" y="12836"/>
                  </a:lnTo>
                  <a:lnTo>
                    <a:pt x="85076" y="6417"/>
                  </a:lnTo>
                  <a:lnTo>
                    <a:pt x="78656" y="4812"/>
                  </a:lnTo>
                  <a:lnTo>
                    <a:pt x="73841" y="4812"/>
                  </a:lnTo>
                  <a:lnTo>
                    <a:pt x="65814" y="8024"/>
                  </a:lnTo>
                  <a:lnTo>
                    <a:pt x="70630" y="3209"/>
                  </a:lnTo>
                  <a:lnTo>
                    <a:pt x="75446" y="1604"/>
                  </a:lnTo>
                  <a:lnTo>
                    <a:pt x="81867" y="0"/>
                  </a:lnTo>
                  <a:lnTo>
                    <a:pt x="85076" y="0"/>
                  </a:lnTo>
                  <a:lnTo>
                    <a:pt x="94709" y="1604"/>
                  </a:lnTo>
                  <a:lnTo>
                    <a:pt x="101128" y="8024"/>
                  </a:lnTo>
                  <a:lnTo>
                    <a:pt x="105946" y="16048"/>
                  </a:lnTo>
                  <a:lnTo>
                    <a:pt x="105946" y="24072"/>
                  </a:lnTo>
                  <a:lnTo>
                    <a:pt x="102735" y="48144"/>
                  </a:lnTo>
                  <a:lnTo>
                    <a:pt x="287338" y="51354"/>
                  </a:lnTo>
                  <a:lnTo>
                    <a:pt x="295364" y="51354"/>
                  </a:lnTo>
                  <a:lnTo>
                    <a:pt x="295364" y="109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609484" y="5093915"/>
              <a:ext cx="295910" cy="109220"/>
            </a:xfrm>
            <a:custGeom>
              <a:avLst/>
              <a:gdLst/>
              <a:ahLst/>
              <a:cxnLst/>
              <a:rect l="l" t="t" r="r" b="b"/>
              <a:pathLst>
                <a:path w="295909" h="109220">
                  <a:moveTo>
                    <a:pt x="0" y="104313"/>
                  </a:moveTo>
                  <a:lnTo>
                    <a:pt x="295364" y="109128"/>
                  </a:lnTo>
                  <a:lnTo>
                    <a:pt x="295364" y="51354"/>
                  </a:lnTo>
                  <a:lnTo>
                    <a:pt x="287338" y="51354"/>
                  </a:lnTo>
                  <a:lnTo>
                    <a:pt x="102735" y="48144"/>
                  </a:lnTo>
                  <a:lnTo>
                    <a:pt x="105946" y="24072"/>
                  </a:lnTo>
                  <a:lnTo>
                    <a:pt x="105946" y="16048"/>
                  </a:lnTo>
                  <a:lnTo>
                    <a:pt x="101130" y="8024"/>
                  </a:lnTo>
                  <a:lnTo>
                    <a:pt x="94709" y="1604"/>
                  </a:lnTo>
                  <a:lnTo>
                    <a:pt x="85077" y="0"/>
                  </a:lnTo>
                  <a:lnTo>
                    <a:pt x="81867" y="0"/>
                  </a:lnTo>
                  <a:lnTo>
                    <a:pt x="75446" y="1604"/>
                  </a:lnTo>
                  <a:lnTo>
                    <a:pt x="70630" y="3209"/>
                  </a:lnTo>
                  <a:lnTo>
                    <a:pt x="65814" y="8024"/>
                  </a:lnTo>
                  <a:lnTo>
                    <a:pt x="73841" y="4814"/>
                  </a:lnTo>
                  <a:lnTo>
                    <a:pt x="78656" y="4814"/>
                  </a:lnTo>
                  <a:lnTo>
                    <a:pt x="85077" y="6419"/>
                  </a:lnTo>
                  <a:lnTo>
                    <a:pt x="89893" y="9628"/>
                  </a:lnTo>
                  <a:lnTo>
                    <a:pt x="94709" y="12838"/>
                  </a:lnTo>
                  <a:lnTo>
                    <a:pt x="97919" y="19257"/>
                  </a:lnTo>
                  <a:lnTo>
                    <a:pt x="97919" y="32096"/>
                  </a:lnTo>
                  <a:lnTo>
                    <a:pt x="94709" y="36910"/>
                  </a:lnTo>
                  <a:lnTo>
                    <a:pt x="89893" y="41725"/>
                  </a:lnTo>
                  <a:lnTo>
                    <a:pt x="85077" y="44935"/>
                  </a:lnTo>
                  <a:lnTo>
                    <a:pt x="72235" y="44935"/>
                  </a:lnTo>
                  <a:lnTo>
                    <a:pt x="67420" y="43330"/>
                  </a:lnTo>
                  <a:lnTo>
                    <a:pt x="64209" y="40120"/>
                  </a:lnTo>
                  <a:lnTo>
                    <a:pt x="60999" y="35306"/>
                  </a:lnTo>
                  <a:lnTo>
                    <a:pt x="57788" y="48144"/>
                  </a:lnTo>
                  <a:lnTo>
                    <a:pt x="46552" y="46539"/>
                  </a:lnTo>
                  <a:lnTo>
                    <a:pt x="0" y="46539"/>
                  </a:lnTo>
                  <a:lnTo>
                    <a:pt x="0" y="1043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617510" y="4601234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0"/>
                  </a:moveTo>
                  <a:lnTo>
                    <a:pt x="0" y="16048"/>
                  </a:lnTo>
                  <a:lnTo>
                    <a:pt x="287338" y="0"/>
                  </a:lnTo>
                  <a:lnTo>
                    <a:pt x="287338" y="105918"/>
                  </a:lnTo>
                  <a:lnTo>
                    <a:pt x="0" y="11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617510" y="4601234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2"/>
                  </a:moveTo>
                  <a:lnTo>
                    <a:pt x="287338" y="105918"/>
                  </a:lnTo>
                  <a:lnTo>
                    <a:pt x="287338" y="0"/>
                  </a:lnTo>
                  <a:lnTo>
                    <a:pt x="0" y="16048"/>
                  </a:lnTo>
                  <a:lnTo>
                    <a:pt x="0" y="1171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7617510" y="4811466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0" y="117150"/>
                  </a:moveTo>
                  <a:lnTo>
                    <a:pt x="0" y="8024"/>
                  </a:lnTo>
                  <a:lnTo>
                    <a:pt x="287338" y="0"/>
                  </a:lnTo>
                  <a:lnTo>
                    <a:pt x="287338" y="113942"/>
                  </a:lnTo>
                  <a:lnTo>
                    <a:pt x="149287" y="115547"/>
                  </a:lnTo>
                  <a:lnTo>
                    <a:pt x="0" y="11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617510" y="4811466"/>
              <a:ext cx="287655" cy="117475"/>
            </a:xfrm>
            <a:custGeom>
              <a:avLst/>
              <a:gdLst/>
              <a:ahLst/>
              <a:cxnLst/>
              <a:rect l="l" t="t" r="r" b="b"/>
              <a:pathLst>
                <a:path w="287654" h="117475">
                  <a:moveTo>
                    <a:pt x="149287" y="115547"/>
                  </a:moveTo>
                  <a:lnTo>
                    <a:pt x="287338" y="113942"/>
                  </a:lnTo>
                  <a:lnTo>
                    <a:pt x="287338" y="0"/>
                  </a:lnTo>
                  <a:lnTo>
                    <a:pt x="0" y="8024"/>
                  </a:lnTo>
                  <a:lnTo>
                    <a:pt x="0" y="117152"/>
                  </a:lnTo>
                  <a:lnTo>
                    <a:pt x="149287" y="1155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617510" y="4707151"/>
              <a:ext cx="287655" cy="112395"/>
            </a:xfrm>
            <a:custGeom>
              <a:avLst/>
              <a:gdLst/>
              <a:ahLst/>
              <a:cxnLst/>
              <a:rect l="l" t="t" r="r" b="b"/>
              <a:pathLst>
                <a:path w="287654" h="112395">
                  <a:moveTo>
                    <a:pt x="0" y="112339"/>
                  </a:moveTo>
                  <a:lnTo>
                    <a:pt x="0" y="11233"/>
                  </a:lnTo>
                  <a:lnTo>
                    <a:pt x="287338" y="0"/>
                  </a:lnTo>
                  <a:lnTo>
                    <a:pt x="287338" y="104315"/>
                  </a:lnTo>
                  <a:lnTo>
                    <a:pt x="0" y="112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7617510" y="4707152"/>
              <a:ext cx="287655" cy="112395"/>
            </a:xfrm>
            <a:custGeom>
              <a:avLst/>
              <a:gdLst/>
              <a:ahLst/>
              <a:cxnLst/>
              <a:rect l="l" t="t" r="r" b="b"/>
              <a:pathLst>
                <a:path w="287654" h="112395">
                  <a:moveTo>
                    <a:pt x="0" y="11233"/>
                  </a:moveTo>
                  <a:lnTo>
                    <a:pt x="0" y="112337"/>
                  </a:lnTo>
                  <a:lnTo>
                    <a:pt x="287338" y="104313"/>
                  </a:lnTo>
                  <a:lnTo>
                    <a:pt x="287338" y="0"/>
                  </a:lnTo>
                  <a:lnTo>
                    <a:pt x="0" y="1123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617510" y="4495316"/>
              <a:ext cx="287655" cy="122555"/>
            </a:xfrm>
            <a:custGeom>
              <a:avLst/>
              <a:gdLst/>
              <a:ahLst/>
              <a:cxnLst/>
              <a:rect l="l" t="t" r="r" b="b"/>
              <a:pathLst>
                <a:path w="287654" h="122554">
                  <a:moveTo>
                    <a:pt x="0" y="121966"/>
                  </a:moveTo>
                  <a:lnTo>
                    <a:pt x="0" y="20861"/>
                  </a:lnTo>
                  <a:lnTo>
                    <a:pt x="287338" y="0"/>
                  </a:lnTo>
                  <a:lnTo>
                    <a:pt x="287338" y="105918"/>
                  </a:lnTo>
                  <a:lnTo>
                    <a:pt x="0" y="121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617510" y="4495315"/>
              <a:ext cx="287655" cy="122555"/>
            </a:xfrm>
            <a:custGeom>
              <a:avLst/>
              <a:gdLst/>
              <a:ahLst/>
              <a:cxnLst/>
              <a:rect l="l" t="t" r="r" b="b"/>
              <a:pathLst>
                <a:path w="287654" h="122554">
                  <a:moveTo>
                    <a:pt x="0" y="20862"/>
                  </a:moveTo>
                  <a:lnTo>
                    <a:pt x="0" y="121966"/>
                  </a:lnTo>
                  <a:lnTo>
                    <a:pt x="287338" y="105918"/>
                  </a:lnTo>
                  <a:lnTo>
                    <a:pt x="287338" y="0"/>
                  </a:lnTo>
                  <a:lnTo>
                    <a:pt x="0" y="20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601458" y="4927012"/>
              <a:ext cx="165735" cy="77470"/>
            </a:xfrm>
            <a:custGeom>
              <a:avLst/>
              <a:gdLst/>
              <a:ahLst/>
              <a:cxnLst/>
              <a:rect l="l" t="t" r="r" b="b"/>
              <a:pathLst>
                <a:path w="165734" h="77470">
                  <a:moveTo>
                    <a:pt x="150892" y="77033"/>
                  </a:moveTo>
                  <a:lnTo>
                    <a:pt x="121998" y="77033"/>
                  </a:lnTo>
                  <a:lnTo>
                    <a:pt x="125208" y="67402"/>
                  </a:lnTo>
                  <a:lnTo>
                    <a:pt x="126814" y="57773"/>
                  </a:lnTo>
                  <a:lnTo>
                    <a:pt x="104340" y="24072"/>
                  </a:lnTo>
                  <a:lnTo>
                    <a:pt x="93102" y="22469"/>
                  </a:lnTo>
                  <a:lnTo>
                    <a:pt x="83472" y="22469"/>
                  </a:lnTo>
                  <a:lnTo>
                    <a:pt x="51367" y="44936"/>
                  </a:lnTo>
                  <a:lnTo>
                    <a:pt x="44945" y="77033"/>
                  </a:lnTo>
                  <a:lnTo>
                    <a:pt x="14447" y="75426"/>
                  </a:lnTo>
                  <a:lnTo>
                    <a:pt x="0" y="75426"/>
                  </a:lnTo>
                  <a:lnTo>
                    <a:pt x="16052" y="1604"/>
                  </a:lnTo>
                  <a:lnTo>
                    <a:pt x="165340" y="0"/>
                  </a:lnTo>
                  <a:lnTo>
                    <a:pt x="150892" y="770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601458" y="4927013"/>
              <a:ext cx="165735" cy="77470"/>
            </a:xfrm>
            <a:custGeom>
              <a:avLst/>
              <a:gdLst/>
              <a:ahLst/>
              <a:cxnLst/>
              <a:rect l="l" t="t" r="r" b="b"/>
              <a:pathLst>
                <a:path w="165734" h="77470">
                  <a:moveTo>
                    <a:pt x="150892" y="77031"/>
                  </a:moveTo>
                  <a:lnTo>
                    <a:pt x="165340" y="0"/>
                  </a:lnTo>
                  <a:lnTo>
                    <a:pt x="16052" y="1604"/>
                  </a:lnTo>
                  <a:lnTo>
                    <a:pt x="0" y="75426"/>
                  </a:lnTo>
                  <a:lnTo>
                    <a:pt x="14447" y="75426"/>
                  </a:lnTo>
                  <a:lnTo>
                    <a:pt x="44946" y="77031"/>
                  </a:lnTo>
                  <a:lnTo>
                    <a:pt x="57788" y="35306"/>
                  </a:lnTo>
                  <a:lnTo>
                    <a:pt x="83472" y="22467"/>
                  </a:lnTo>
                  <a:lnTo>
                    <a:pt x="93104" y="22467"/>
                  </a:lnTo>
                  <a:lnTo>
                    <a:pt x="123603" y="46539"/>
                  </a:lnTo>
                  <a:lnTo>
                    <a:pt x="126814" y="57773"/>
                  </a:lnTo>
                  <a:lnTo>
                    <a:pt x="125208" y="67402"/>
                  </a:lnTo>
                  <a:lnTo>
                    <a:pt x="121998" y="77031"/>
                  </a:lnTo>
                  <a:lnTo>
                    <a:pt x="150892" y="770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752351" y="4925409"/>
              <a:ext cx="153035" cy="78740"/>
            </a:xfrm>
            <a:custGeom>
              <a:avLst/>
              <a:gdLst/>
              <a:ahLst/>
              <a:cxnLst/>
              <a:rect l="l" t="t" r="r" b="b"/>
              <a:pathLst>
                <a:path w="153034" h="78739">
                  <a:moveTo>
                    <a:pt x="141261" y="78636"/>
                  </a:moveTo>
                  <a:lnTo>
                    <a:pt x="99525" y="78636"/>
                  </a:lnTo>
                  <a:lnTo>
                    <a:pt x="102735" y="54564"/>
                  </a:lnTo>
                  <a:lnTo>
                    <a:pt x="104340" y="44933"/>
                  </a:lnTo>
                  <a:lnTo>
                    <a:pt x="107551" y="16048"/>
                  </a:lnTo>
                  <a:lnTo>
                    <a:pt x="75446" y="16048"/>
                  </a:lnTo>
                  <a:lnTo>
                    <a:pt x="70630" y="33699"/>
                  </a:lnTo>
                  <a:lnTo>
                    <a:pt x="62604" y="78636"/>
                  </a:lnTo>
                  <a:lnTo>
                    <a:pt x="0" y="78636"/>
                  </a:lnTo>
                  <a:lnTo>
                    <a:pt x="14447" y="1603"/>
                  </a:lnTo>
                  <a:lnTo>
                    <a:pt x="152498" y="0"/>
                  </a:lnTo>
                  <a:lnTo>
                    <a:pt x="141261" y="78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752351" y="4925408"/>
              <a:ext cx="153035" cy="78740"/>
            </a:xfrm>
            <a:custGeom>
              <a:avLst/>
              <a:gdLst/>
              <a:ahLst/>
              <a:cxnLst/>
              <a:rect l="l" t="t" r="r" b="b"/>
              <a:pathLst>
                <a:path w="153034" h="78739">
                  <a:moveTo>
                    <a:pt x="70630" y="33701"/>
                  </a:moveTo>
                  <a:lnTo>
                    <a:pt x="75446" y="16048"/>
                  </a:lnTo>
                  <a:lnTo>
                    <a:pt x="107551" y="16048"/>
                  </a:lnTo>
                  <a:lnTo>
                    <a:pt x="104340" y="44935"/>
                  </a:lnTo>
                  <a:lnTo>
                    <a:pt x="102735" y="54564"/>
                  </a:lnTo>
                  <a:lnTo>
                    <a:pt x="99525" y="78636"/>
                  </a:lnTo>
                  <a:lnTo>
                    <a:pt x="141261" y="78636"/>
                  </a:lnTo>
                  <a:lnTo>
                    <a:pt x="152498" y="0"/>
                  </a:lnTo>
                  <a:lnTo>
                    <a:pt x="14447" y="1604"/>
                  </a:lnTo>
                  <a:lnTo>
                    <a:pt x="0" y="78636"/>
                  </a:lnTo>
                  <a:lnTo>
                    <a:pt x="62604" y="78636"/>
                  </a:lnTo>
                  <a:lnTo>
                    <a:pt x="70630" y="3370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615905" y="4951086"/>
              <a:ext cx="149860" cy="112395"/>
            </a:xfrm>
            <a:custGeom>
              <a:avLst/>
              <a:gdLst/>
              <a:ahLst/>
              <a:cxnLst/>
              <a:rect l="l" t="t" r="r" b="b"/>
              <a:pathLst>
                <a:path w="149859" h="112395">
                  <a:moveTo>
                    <a:pt x="149287" y="112337"/>
                  </a:moveTo>
                  <a:lnTo>
                    <a:pt x="0" y="110732"/>
                  </a:lnTo>
                  <a:lnTo>
                    <a:pt x="0" y="51352"/>
                  </a:lnTo>
                  <a:lnTo>
                    <a:pt x="30498" y="52959"/>
                  </a:lnTo>
                  <a:lnTo>
                    <a:pt x="44946" y="52959"/>
                  </a:lnTo>
                  <a:lnTo>
                    <a:pt x="48157" y="35304"/>
                  </a:lnTo>
                  <a:lnTo>
                    <a:pt x="49762" y="43328"/>
                  </a:lnTo>
                  <a:lnTo>
                    <a:pt x="52973" y="51352"/>
                  </a:lnTo>
                  <a:lnTo>
                    <a:pt x="60999" y="59376"/>
                  </a:lnTo>
                  <a:lnTo>
                    <a:pt x="72235" y="62588"/>
                  </a:lnTo>
                  <a:lnTo>
                    <a:pt x="83472" y="62588"/>
                  </a:lnTo>
                  <a:lnTo>
                    <a:pt x="93104" y="57772"/>
                  </a:lnTo>
                  <a:lnTo>
                    <a:pt x="101130" y="49747"/>
                  </a:lnTo>
                  <a:lnTo>
                    <a:pt x="104340" y="38515"/>
                  </a:lnTo>
                  <a:lnTo>
                    <a:pt x="102735" y="27280"/>
                  </a:lnTo>
                  <a:lnTo>
                    <a:pt x="97919" y="17651"/>
                  </a:lnTo>
                  <a:lnTo>
                    <a:pt x="88288" y="11232"/>
                  </a:lnTo>
                  <a:lnTo>
                    <a:pt x="77051" y="8024"/>
                  </a:lnTo>
                  <a:lnTo>
                    <a:pt x="67420" y="9627"/>
                  </a:lnTo>
                  <a:lnTo>
                    <a:pt x="57788" y="14443"/>
                  </a:lnTo>
                  <a:lnTo>
                    <a:pt x="52973" y="19256"/>
                  </a:lnTo>
                  <a:lnTo>
                    <a:pt x="56183" y="11232"/>
                  </a:lnTo>
                  <a:lnTo>
                    <a:pt x="64209" y="6419"/>
                  </a:lnTo>
                  <a:lnTo>
                    <a:pt x="70629" y="3208"/>
                  </a:lnTo>
                  <a:lnTo>
                    <a:pt x="78655" y="1603"/>
                  </a:lnTo>
                  <a:lnTo>
                    <a:pt x="89893" y="0"/>
                  </a:lnTo>
                  <a:lnTo>
                    <a:pt x="99525" y="6419"/>
                  </a:lnTo>
                  <a:lnTo>
                    <a:pt x="105946" y="12838"/>
                  </a:lnTo>
                  <a:lnTo>
                    <a:pt x="109156" y="22467"/>
                  </a:lnTo>
                  <a:lnTo>
                    <a:pt x="112367" y="33699"/>
                  </a:lnTo>
                  <a:lnTo>
                    <a:pt x="110761" y="43328"/>
                  </a:lnTo>
                  <a:lnTo>
                    <a:pt x="107551" y="52959"/>
                  </a:lnTo>
                  <a:lnTo>
                    <a:pt x="149287" y="52959"/>
                  </a:lnTo>
                  <a:lnTo>
                    <a:pt x="149287" y="112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615905" y="4951085"/>
              <a:ext cx="149860" cy="112395"/>
            </a:xfrm>
            <a:custGeom>
              <a:avLst/>
              <a:gdLst/>
              <a:ahLst/>
              <a:cxnLst/>
              <a:rect l="l" t="t" r="r" b="b"/>
              <a:pathLst>
                <a:path w="149859" h="112395">
                  <a:moveTo>
                    <a:pt x="149287" y="52959"/>
                  </a:moveTo>
                  <a:lnTo>
                    <a:pt x="107551" y="52959"/>
                  </a:lnTo>
                  <a:lnTo>
                    <a:pt x="110761" y="43330"/>
                  </a:lnTo>
                  <a:lnTo>
                    <a:pt x="112367" y="33701"/>
                  </a:lnTo>
                  <a:lnTo>
                    <a:pt x="109156" y="22467"/>
                  </a:lnTo>
                  <a:lnTo>
                    <a:pt x="105946" y="12838"/>
                  </a:lnTo>
                  <a:lnTo>
                    <a:pt x="99525" y="6419"/>
                  </a:lnTo>
                  <a:lnTo>
                    <a:pt x="89893" y="0"/>
                  </a:lnTo>
                  <a:lnTo>
                    <a:pt x="78656" y="1604"/>
                  </a:lnTo>
                  <a:lnTo>
                    <a:pt x="70630" y="3209"/>
                  </a:lnTo>
                  <a:lnTo>
                    <a:pt x="64209" y="6419"/>
                  </a:lnTo>
                  <a:lnTo>
                    <a:pt x="56183" y="11233"/>
                  </a:lnTo>
                  <a:lnTo>
                    <a:pt x="52973" y="19257"/>
                  </a:lnTo>
                  <a:lnTo>
                    <a:pt x="57788" y="14443"/>
                  </a:lnTo>
                  <a:lnTo>
                    <a:pt x="67420" y="9628"/>
                  </a:lnTo>
                  <a:lnTo>
                    <a:pt x="102735" y="27282"/>
                  </a:lnTo>
                  <a:lnTo>
                    <a:pt x="104340" y="38515"/>
                  </a:lnTo>
                  <a:lnTo>
                    <a:pt x="101130" y="49749"/>
                  </a:lnTo>
                  <a:lnTo>
                    <a:pt x="93104" y="57773"/>
                  </a:lnTo>
                  <a:lnTo>
                    <a:pt x="83472" y="62588"/>
                  </a:lnTo>
                  <a:lnTo>
                    <a:pt x="72235" y="62588"/>
                  </a:lnTo>
                  <a:lnTo>
                    <a:pt x="60999" y="59378"/>
                  </a:lnTo>
                  <a:lnTo>
                    <a:pt x="52973" y="51354"/>
                  </a:lnTo>
                  <a:lnTo>
                    <a:pt x="49762" y="43330"/>
                  </a:lnTo>
                  <a:lnTo>
                    <a:pt x="48157" y="35306"/>
                  </a:lnTo>
                  <a:lnTo>
                    <a:pt x="44946" y="52959"/>
                  </a:lnTo>
                  <a:lnTo>
                    <a:pt x="30499" y="52959"/>
                  </a:lnTo>
                  <a:lnTo>
                    <a:pt x="0" y="51354"/>
                  </a:lnTo>
                  <a:lnTo>
                    <a:pt x="0" y="110732"/>
                  </a:lnTo>
                  <a:lnTo>
                    <a:pt x="149287" y="112337"/>
                  </a:lnTo>
                  <a:lnTo>
                    <a:pt x="149287" y="52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765192" y="5004045"/>
              <a:ext cx="139700" cy="61594"/>
            </a:xfrm>
            <a:custGeom>
              <a:avLst/>
              <a:gdLst/>
              <a:ahLst/>
              <a:cxnLst/>
              <a:rect l="l" t="t" r="r" b="b"/>
              <a:pathLst>
                <a:path w="139700" h="61595">
                  <a:moveTo>
                    <a:pt x="139656" y="60983"/>
                  </a:moveTo>
                  <a:lnTo>
                    <a:pt x="0" y="59378"/>
                  </a:lnTo>
                  <a:lnTo>
                    <a:pt x="0" y="0"/>
                  </a:lnTo>
                  <a:lnTo>
                    <a:pt x="139656" y="0"/>
                  </a:lnTo>
                  <a:lnTo>
                    <a:pt x="139656" y="60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765193" y="5004045"/>
              <a:ext cx="139700" cy="61594"/>
            </a:xfrm>
            <a:custGeom>
              <a:avLst/>
              <a:gdLst/>
              <a:ahLst/>
              <a:cxnLst/>
              <a:rect l="l" t="t" r="r" b="b"/>
              <a:pathLst>
                <a:path w="139700" h="61595">
                  <a:moveTo>
                    <a:pt x="139656" y="60983"/>
                  </a:moveTo>
                  <a:lnTo>
                    <a:pt x="139656" y="0"/>
                  </a:lnTo>
                  <a:lnTo>
                    <a:pt x="0" y="0"/>
                  </a:lnTo>
                  <a:lnTo>
                    <a:pt x="0" y="59378"/>
                  </a:lnTo>
                  <a:lnTo>
                    <a:pt x="139656" y="60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811745" y="5161318"/>
              <a:ext cx="72390" cy="16510"/>
            </a:xfrm>
            <a:custGeom>
              <a:avLst/>
              <a:gdLst/>
              <a:ahLst/>
              <a:cxnLst/>
              <a:rect l="l" t="t" r="r" b="b"/>
              <a:pathLst>
                <a:path w="72390" h="16510">
                  <a:moveTo>
                    <a:pt x="72235" y="16048"/>
                  </a:moveTo>
                  <a:lnTo>
                    <a:pt x="0" y="14443"/>
                  </a:lnTo>
                  <a:lnTo>
                    <a:pt x="0" y="0"/>
                  </a:lnTo>
                  <a:lnTo>
                    <a:pt x="72235" y="1604"/>
                  </a:lnTo>
                  <a:lnTo>
                    <a:pt x="72235" y="16048"/>
                  </a:lnTo>
                  <a:close/>
                </a:path>
              </a:pathLst>
            </a:custGeom>
            <a:solidFill>
              <a:srgbClr val="008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811745" y="5161318"/>
              <a:ext cx="72390" cy="16510"/>
            </a:xfrm>
            <a:custGeom>
              <a:avLst/>
              <a:gdLst/>
              <a:ahLst/>
              <a:cxnLst/>
              <a:rect l="l" t="t" r="r" b="b"/>
              <a:pathLst>
                <a:path w="72390" h="16510">
                  <a:moveTo>
                    <a:pt x="0" y="0"/>
                  </a:moveTo>
                  <a:lnTo>
                    <a:pt x="0" y="14443"/>
                  </a:lnTo>
                  <a:lnTo>
                    <a:pt x="72235" y="16048"/>
                  </a:lnTo>
                  <a:lnTo>
                    <a:pt x="72235" y="160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734692" y="4862819"/>
              <a:ext cx="69215" cy="6985"/>
            </a:xfrm>
            <a:custGeom>
              <a:avLst/>
              <a:gdLst/>
              <a:ahLst/>
              <a:cxnLst/>
              <a:rect l="l" t="t" r="r" b="b"/>
              <a:pathLst>
                <a:path w="69215" h="6985">
                  <a:moveTo>
                    <a:pt x="0" y="6420"/>
                  </a:moveTo>
                  <a:lnTo>
                    <a:pt x="0" y="3211"/>
                  </a:lnTo>
                  <a:lnTo>
                    <a:pt x="69025" y="0"/>
                  </a:lnTo>
                  <a:lnTo>
                    <a:pt x="69025" y="4816"/>
                  </a:lnTo>
                  <a:lnTo>
                    <a:pt x="0" y="6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734693" y="4862820"/>
              <a:ext cx="69215" cy="6985"/>
            </a:xfrm>
            <a:custGeom>
              <a:avLst/>
              <a:gdLst/>
              <a:ahLst/>
              <a:cxnLst/>
              <a:rect l="l" t="t" r="r" b="b"/>
              <a:pathLst>
                <a:path w="69215" h="6985">
                  <a:moveTo>
                    <a:pt x="0" y="3209"/>
                  </a:moveTo>
                  <a:lnTo>
                    <a:pt x="0" y="6419"/>
                  </a:lnTo>
                  <a:lnTo>
                    <a:pt x="69025" y="4814"/>
                  </a:lnTo>
                  <a:lnTo>
                    <a:pt x="69025" y="0"/>
                  </a:lnTo>
                  <a:lnTo>
                    <a:pt x="0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664062" y="496231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20868" y="48144"/>
                  </a:moveTo>
                  <a:lnTo>
                    <a:pt x="12841" y="44936"/>
                  </a:lnTo>
                  <a:lnTo>
                    <a:pt x="4815" y="40120"/>
                  </a:lnTo>
                  <a:lnTo>
                    <a:pt x="1605" y="32096"/>
                  </a:lnTo>
                  <a:lnTo>
                    <a:pt x="0" y="24072"/>
                  </a:lnTo>
                  <a:lnTo>
                    <a:pt x="1605" y="16048"/>
                  </a:lnTo>
                  <a:lnTo>
                    <a:pt x="4815" y="8024"/>
                  </a:lnTo>
                  <a:lnTo>
                    <a:pt x="9631" y="3211"/>
                  </a:lnTo>
                  <a:lnTo>
                    <a:pt x="17657" y="0"/>
                  </a:lnTo>
                  <a:lnTo>
                    <a:pt x="27289" y="0"/>
                  </a:lnTo>
                  <a:lnTo>
                    <a:pt x="35315" y="1606"/>
                  </a:lnTo>
                  <a:lnTo>
                    <a:pt x="41736" y="6420"/>
                  </a:lnTo>
                  <a:lnTo>
                    <a:pt x="46552" y="12840"/>
                  </a:lnTo>
                  <a:lnTo>
                    <a:pt x="48158" y="22469"/>
                  </a:lnTo>
                  <a:lnTo>
                    <a:pt x="46552" y="30493"/>
                  </a:lnTo>
                  <a:lnTo>
                    <a:pt x="43341" y="38517"/>
                  </a:lnTo>
                  <a:lnTo>
                    <a:pt x="36920" y="43331"/>
                  </a:lnTo>
                  <a:lnTo>
                    <a:pt x="28894" y="46541"/>
                  </a:lnTo>
                  <a:lnTo>
                    <a:pt x="20868" y="48144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664063" y="496231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60">
                  <a:moveTo>
                    <a:pt x="4815" y="40120"/>
                  </a:moveTo>
                  <a:lnTo>
                    <a:pt x="12841" y="44935"/>
                  </a:lnTo>
                  <a:lnTo>
                    <a:pt x="20868" y="48144"/>
                  </a:lnTo>
                  <a:lnTo>
                    <a:pt x="28894" y="46539"/>
                  </a:lnTo>
                  <a:lnTo>
                    <a:pt x="36920" y="43330"/>
                  </a:lnTo>
                  <a:lnTo>
                    <a:pt x="43341" y="38515"/>
                  </a:lnTo>
                  <a:lnTo>
                    <a:pt x="46552" y="30491"/>
                  </a:lnTo>
                  <a:lnTo>
                    <a:pt x="48157" y="22467"/>
                  </a:lnTo>
                  <a:lnTo>
                    <a:pt x="46552" y="12838"/>
                  </a:lnTo>
                  <a:lnTo>
                    <a:pt x="41736" y="6419"/>
                  </a:lnTo>
                  <a:lnTo>
                    <a:pt x="35315" y="1604"/>
                  </a:lnTo>
                  <a:lnTo>
                    <a:pt x="27289" y="0"/>
                  </a:lnTo>
                  <a:lnTo>
                    <a:pt x="17657" y="0"/>
                  </a:lnTo>
                  <a:lnTo>
                    <a:pt x="9631" y="3209"/>
                  </a:lnTo>
                  <a:lnTo>
                    <a:pt x="4815" y="8024"/>
                  </a:lnTo>
                  <a:lnTo>
                    <a:pt x="1605" y="16048"/>
                  </a:lnTo>
                  <a:lnTo>
                    <a:pt x="0" y="24072"/>
                  </a:lnTo>
                  <a:lnTo>
                    <a:pt x="1605" y="32096"/>
                  </a:lnTo>
                  <a:lnTo>
                    <a:pt x="4815" y="401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667272" y="5098728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59" h="37464">
                  <a:moveTo>
                    <a:pt x="16052" y="36912"/>
                  </a:moveTo>
                  <a:lnTo>
                    <a:pt x="9631" y="36912"/>
                  </a:lnTo>
                  <a:lnTo>
                    <a:pt x="6420" y="35307"/>
                  </a:lnTo>
                  <a:lnTo>
                    <a:pt x="0" y="25677"/>
                  </a:lnTo>
                  <a:lnTo>
                    <a:pt x="0" y="12840"/>
                  </a:lnTo>
                  <a:lnTo>
                    <a:pt x="4817" y="6420"/>
                  </a:lnTo>
                  <a:lnTo>
                    <a:pt x="8026" y="3211"/>
                  </a:lnTo>
                  <a:lnTo>
                    <a:pt x="16052" y="0"/>
                  </a:lnTo>
                  <a:lnTo>
                    <a:pt x="20869" y="0"/>
                  </a:lnTo>
                  <a:lnTo>
                    <a:pt x="30499" y="6420"/>
                  </a:lnTo>
                  <a:lnTo>
                    <a:pt x="33710" y="11235"/>
                  </a:lnTo>
                  <a:lnTo>
                    <a:pt x="35315" y="17653"/>
                  </a:lnTo>
                  <a:lnTo>
                    <a:pt x="32104" y="30493"/>
                  </a:lnTo>
                  <a:lnTo>
                    <a:pt x="27289" y="33701"/>
                  </a:lnTo>
                  <a:lnTo>
                    <a:pt x="20869" y="35307"/>
                  </a:lnTo>
                  <a:lnTo>
                    <a:pt x="16052" y="36912"/>
                  </a:lnTo>
                  <a:close/>
                </a:path>
              </a:pathLst>
            </a:custGeom>
            <a:solidFill>
              <a:srgbClr val="8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667273" y="5098729"/>
              <a:ext cx="35560" cy="37465"/>
            </a:xfrm>
            <a:custGeom>
              <a:avLst/>
              <a:gdLst/>
              <a:ahLst/>
              <a:cxnLst/>
              <a:rect l="l" t="t" r="r" b="b"/>
              <a:pathLst>
                <a:path w="35559" h="37464">
                  <a:moveTo>
                    <a:pt x="8026" y="3209"/>
                  </a:moveTo>
                  <a:lnTo>
                    <a:pt x="4815" y="6419"/>
                  </a:lnTo>
                  <a:lnTo>
                    <a:pt x="0" y="12838"/>
                  </a:lnTo>
                  <a:lnTo>
                    <a:pt x="0" y="25677"/>
                  </a:lnTo>
                  <a:lnTo>
                    <a:pt x="3210" y="30491"/>
                  </a:lnTo>
                  <a:lnTo>
                    <a:pt x="6420" y="35306"/>
                  </a:lnTo>
                  <a:lnTo>
                    <a:pt x="9631" y="36910"/>
                  </a:lnTo>
                  <a:lnTo>
                    <a:pt x="16052" y="36910"/>
                  </a:lnTo>
                  <a:lnTo>
                    <a:pt x="20868" y="35306"/>
                  </a:lnTo>
                  <a:lnTo>
                    <a:pt x="27289" y="33701"/>
                  </a:lnTo>
                  <a:lnTo>
                    <a:pt x="32104" y="30491"/>
                  </a:lnTo>
                  <a:lnTo>
                    <a:pt x="33710" y="24072"/>
                  </a:lnTo>
                  <a:lnTo>
                    <a:pt x="35315" y="17653"/>
                  </a:lnTo>
                  <a:lnTo>
                    <a:pt x="33710" y="11233"/>
                  </a:lnTo>
                  <a:lnTo>
                    <a:pt x="30499" y="6419"/>
                  </a:lnTo>
                  <a:lnTo>
                    <a:pt x="25683" y="3209"/>
                  </a:lnTo>
                  <a:lnTo>
                    <a:pt x="20868" y="0"/>
                  </a:lnTo>
                  <a:lnTo>
                    <a:pt x="16052" y="0"/>
                  </a:lnTo>
                  <a:lnTo>
                    <a:pt x="8026" y="32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822980" y="4959110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90" h="20954">
                  <a:moveTo>
                    <a:pt x="32104" y="20862"/>
                  </a:moveTo>
                  <a:lnTo>
                    <a:pt x="17657" y="20862"/>
                  </a:lnTo>
                  <a:lnTo>
                    <a:pt x="0" y="0"/>
                  </a:lnTo>
                  <a:lnTo>
                    <a:pt x="24078" y="0"/>
                  </a:lnTo>
                  <a:lnTo>
                    <a:pt x="33710" y="11232"/>
                  </a:lnTo>
                  <a:lnTo>
                    <a:pt x="32104" y="20862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7822982" y="4959110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90" h="20954">
                  <a:moveTo>
                    <a:pt x="17657" y="20862"/>
                  </a:moveTo>
                  <a:lnTo>
                    <a:pt x="32104" y="20862"/>
                  </a:lnTo>
                  <a:lnTo>
                    <a:pt x="33710" y="11233"/>
                  </a:lnTo>
                  <a:lnTo>
                    <a:pt x="24078" y="0"/>
                  </a:lnTo>
                  <a:lnTo>
                    <a:pt x="0" y="0"/>
                  </a:lnTo>
                  <a:lnTo>
                    <a:pt x="17657" y="208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7840638" y="4979973"/>
              <a:ext cx="14604" cy="24130"/>
            </a:xfrm>
            <a:custGeom>
              <a:avLst/>
              <a:gdLst/>
              <a:ahLst/>
              <a:cxnLst/>
              <a:rect l="l" t="t" r="r" b="b"/>
              <a:pathLst>
                <a:path w="14604" h="24129">
                  <a:moveTo>
                    <a:pt x="11238" y="24072"/>
                  </a:moveTo>
                  <a:lnTo>
                    <a:pt x="0" y="24072"/>
                  </a:lnTo>
                  <a:lnTo>
                    <a:pt x="0" y="0"/>
                  </a:lnTo>
                  <a:lnTo>
                    <a:pt x="14447" y="0"/>
                  </a:lnTo>
                  <a:lnTo>
                    <a:pt x="11238" y="24072"/>
                  </a:lnTo>
                  <a:close/>
                </a:path>
              </a:pathLst>
            </a:custGeom>
            <a:solidFill>
              <a:srgbClr val="FF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840639" y="4979972"/>
              <a:ext cx="14604" cy="24130"/>
            </a:xfrm>
            <a:custGeom>
              <a:avLst/>
              <a:gdLst/>
              <a:ahLst/>
              <a:cxnLst/>
              <a:rect l="l" t="t" r="r" b="b"/>
              <a:pathLst>
                <a:path w="14604" h="24129">
                  <a:moveTo>
                    <a:pt x="0" y="24072"/>
                  </a:moveTo>
                  <a:lnTo>
                    <a:pt x="11236" y="24072"/>
                  </a:lnTo>
                  <a:lnTo>
                    <a:pt x="14447" y="0"/>
                  </a:lnTo>
                  <a:lnTo>
                    <a:pt x="0" y="0"/>
                  </a:lnTo>
                  <a:lnTo>
                    <a:pt x="0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397592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7519591" y="493343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508354" y="493343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448960" y="493503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498722" y="493343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489091" y="493343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479460" y="493503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37723" y="493664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420066" y="493824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429697" y="493664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408829" y="493824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448960" y="482430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529222" y="493182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328567" y="460604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339803" y="460604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397592" y="493824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359066" y="4604443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368698" y="4604443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379934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389566" y="493824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397592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408829" y="460283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7379934" y="493985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368698" y="493985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437723" y="460123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448960" y="460123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349435" y="494145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469828" y="459962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479460" y="459962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489091" y="459802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339803" y="49414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508354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519591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328567" y="4943061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328567" y="471838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339803" y="471838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349435" y="471838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359066" y="471678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368698" y="471678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379934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389566" y="4715176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460197" y="493503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408829" y="471517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7420066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7429697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437723" y="4713571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7448960" y="4713571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7460197" y="471357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7469828" y="471196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479460" y="4711966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489091" y="471036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7498722" y="471036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7508354" y="4710362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7519591" y="47087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7529222" y="470875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529222" y="4821095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7339803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349435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7359066" y="48291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498722" y="4821095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379934" y="482751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389566" y="482751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489091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469828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429697" y="4825909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420066" y="482590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460197" y="482269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469828" y="4935037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437723" y="4825909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408829" y="482590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479460" y="48226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397592" y="482590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368698" y="48291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508354" y="4821095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519591" y="4821095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328567" y="4829119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529222" y="459641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498722" y="45980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460197" y="4601234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50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359066" y="4939852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429697" y="460123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20066" y="4601234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349435" y="4606048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6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389566" y="4602838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h="88264">
                  <a:moveTo>
                    <a:pt x="0" y="0"/>
                  </a:moveTo>
                  <a:lnTo>
                    <a:pt x="0" y="8826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681720" y="4939852"/>
              <a:ext cx="22860" cy="1905"/>
            </a:xfrm>
            <a:custGeom>
              <a:avLst/>
              <a:gdLst/>
              <a:ahLst/>
              <a:cxnLst/>
              <a:rect l="l" t="t" r="r" b="b"/>
              <a:pathLst>
                <a:path w="22859" h="1904">
                  <a:moveTo>
                    <a:pt x="0" y="1604"/>
                  </a:moveTo>
                  <a:lnTo>
                    <a:pt x="2247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7718641" y="493985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7638379" y="493985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681720" y="493664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638379" y="4936642"/>
              <a:ext cx="20955" cy="0"/>
            </a:xfrm>
            <a:custGeom>
              <a:avLst/>
              <a:gdLst/>
              <a:ahLst/>
              <a:cxnLst/>
              <a:rect l="l" t="t" r="r" b="b"/>
              <a:pathLst>
                <a:path w="20954">
                  <a:moveTo>
                    <a:pt x="0" y="0"/>
                  </a:moveTo>
                  <a:lnTo>
                    <a:pt x="208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720246" y="4936642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4">
                  <a:moveTo>
                    <a:pt x="0" y="0"/>
                  </a:moveTo>
                  <a:lnTo>
                    <a:pt x="1926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789271" y="4954295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>
                  <a:moveTo>
                    <a:pt x="0" y="0"/>
                  </a:moveTo>
                  <a:lnTo>
                    <a:pt x="112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789271" y="4957505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29">
                  <a:moveTo>
                    <a:pt x="0" y="0"/>
                  </a:moveTo>
                  <a:lnTo>
                    <a:pt x="112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803719" y="5161318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02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803719" y="5175761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026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248304" y="4460007"/>
              <a:ext cx="1217295" cy="1430020"/>
            </a:xfrm>
            <a:custGeom>
              <a:avLst/>
              <a:gdLst/>
              <a:ahLst/>
              <a:cxnLst/>
              <a:rect l="l" t="t" r="r" b="b"/>
              <a:pathLst>
                <a:path w="1217295" h="1430020">
                  <a:moveTo>
                    <a:pt x="703096" y="1429900"/>
                  </a:moveTo>
                  <a:lnTo>
                    <a:pt x="49764" y="1359288"/>
                  </a:lnTo>
                  <a:lnTo>
                    <a:pt x="49764" y="1328797"/>
                  </a:lnTo>
                  <a:lnTo>
                    <a:pt x="0" y="1322376"/>
                  </a:lnTo>
                  <a:lnTo>
                    <a:pt x="0" y="0"/>
                  </a:lnTo>
                  <a:lnTo>
                    <a:pt x="20868" y="19259"/>
                  </a:lnTo>
                  <a:lnTo>
                    <a:pt x="20868" y="1304724"/>
                  </a:lnTo>
                  <a:lnTo>
                    <a:pt x="72235" y="1309539"/>
                  </a:lnTo>
                  <a:lnTo>
                    <a:pt x="72235" y="1340030"/>
                  </a:lnTo>
                  <a:lnTo>
                    <a:pt x="703096" y="1409038"/>
                  </a:lnTo>
                  <a:lnTo>
                    <a:pt x="723966" y="1401014"/>
                  </a:lnTo>
                  <a:lnTo>
                    <a:pt x="1173434" y="1245346"/>
                  </a:lnTo>
                  <a:lnTo>
                    <a:pt x="1183064" y="1240531"/>
                  </a:lnTo>
                  <a:lnTo>
                    <a:pt x="1189486" y="1234113"/>
                  </a:lnTo>
                  <a:lnTo>
                    <a:pt x="1194302" y="1226089"/>
                  </a:lnTo>
                  <a:lnTo>
                    <a:pt x="1194302" y="1218065"/>
                  </a:lnTo>
                  <a:lnTo>
                    <a:pt x="1195907" y="1208433"/>
                  </a:lnTo>
                  <a:lnTo>
                    <a:pt x="1216774" y="1202015"/>
                  </a:lnTo>
                  <a:lnTo>
                    <a:pt x="1216774" y="1216457"/>
                  </a:lnTo>
                  <a:lnTo>
                    <a:pt x="1202328" y="1251765"/>
                  </a:lnTo>
                  <a:lnTo>
                    <a:pt x="1170223" y="1267813"/>
                  </a:lnTo>
                  <a:lnTo>
                    <a:pt x="703096" y="142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248305" y="4460009"/>
              <a:ext cx="1217295" cy="1430020"/>
            </a:xfrm>
            <a:custGeom>
              <a:avLst/>
              <a:gdLst/>
              <a:ahLst/>
              <a:cxnLst/>
              <a:rect l="l" t="t" r="r" b="b"/>
              <a:pathLst>
                <a:path w="1217295" h="1430020">
                  <a:moveTo>
                    <a:pt x="1215169" y="1227691"/>
                  </a:moveTo>
                  <a:lnTo>
                    <a:pt x="1216774" y="1216457"/>
                  </a:lnTo>
                  <a:lnTo>
                    <a:pt x="1216774" y="1202014"/>
                  </a:lnTo>
                  <a:lnTo>
                    <a:pt x="1195906" y="1208433"/>
                  </a:lnTo>
                  <a:lnTo>
                    <a:pt x="1194300" y="1218062"/>
                  </a:lnTo>
                  <a:lnTo>
                    <a:pt x="1194300" y="1226086"/>
                  </a:lnTo>
                  <a:lnTo>
                    <a:pt x="1189485" y="1234110"/>
                  </a:lnTo>
                  <a:lnTo>
                    <a:pt x="1183064" y="1240530"/>
                  </a:lnTo>
                  <a:lnTo>
                    <a:pt x="1173432" y="1245344"/>
                  </a:lnTo>
                  <a:lnTo>
                    <a:pt x="723964" y="1401012"/>
                  </a:lnTo>
                  <a:lnTo>
                    <a:pt x="703096" y="1409036"/>
                  </a:lnTo>
                  <a:lnTo>
                    <a:pt x="72235" y="1340029"/>
                  </a:lnTo>
                  <a:lnTo>
                    <a:pt x="72235" y="1309537"/>
                  </a:lnTo>
                  <a:lnTo>
                    <a:pt x="20868" y="1304723"/>
                  </a:lnTo>
                  <a:lnTo>
                    <a:pt x="20868" y="19257"/>
                  </a:lnTo>
                  <a:lnTo>
                    <a:pt x="0" y="0"/>
                  </a:lnTo>
                  <a:lnTo>
                    <a:pt x="0" y="1322376"/>
                  </a:lnTo>
                  <a:lnTo>
                    <a:pt x="49762" y="1328795"/>
                  </a:lnTo>
                  <a:lnTo>
                    <a:pt x="49762" y="1359287"/>
                  </a:lnTo>
                  <a:lnTo>
                    <a:pt x="703096" y="1429899"/>
                  </a:lnTo>
                  <a:lnTo>
                    <a:pt x="1170222" y="1267812"/>
                  </a:lnTo>
                  <a:lnTo>
                    <a:pt x="1189485" y="1261392"/>
                  </a:lnTo>
                  <a:lnTo>
                    <a:pt x="1202327" y="1251763"/>
                  </a:lnTo>
                  <a:lnTo>
                    <a:pt x="1210353" y="1240530"/>
                  </a:lnTo>
                  <a:lnTo>
                    <a:pt x="1215169" y="12276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246698" y="4400630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1216774" y="1287071"/>
                  </a:moveTo>
                  <a:lnTo>
                    <a:pt x="1216774" y="1261394"/>
                  </a:lnTo>
                  <a:lnTo>
                    <a:pt x="1245668" y="1251763"/>
                  </a:lnTo>
                  <a:lnTo>
                    <a:pt x="1264931" y="1246950"/>
                  </a:lnTo>
                  <a:lnTo>
                    <a:pt x="1264931" y="190975"/>
                  </a:lnTo>
                  <a:lnTo>
                    <a:pt x="1245668" y="186159"/>
                  </a:lnTo>
                  <a:lnTo>
                    <a:pt x="733597" y="33701"/>
                  </a:lnTo>
                  <a:lnTo>
                    <a:pt x="701492" y="22467"/>
                  </a:lnTo>
                  <a:lnTo>
                    <a:pt x="20868" y="78638"/>
                  </a:lnTo>
                  <a:lnTo>
                    <a:pt x="0" y="59378"/>
                  </a:lnTo>
                  <a:lnTo>
                    <a:pt x="706307" y="0"/>
                  </a:lnTo>
                  <a:lnTo>
                    <a:pt x="1284194" y="173322"/>
                  </a:lnTo>
                  <a:lnTo>
                    <a:pt x="1284194" y="1262999"/>
                  </a:lnTo>
                  <a:lnTo>
                    <a:pt x="1216774" y="1287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246699" y="4400630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1216774" y="1287069"/>
                  </a:moveTo>
                  <a:lnTo>
                    <a:pt x="1284194" y="1262997"/>
                  </a:lnTo>
                  <a:lnTo>
                    <a:pt x="1284194" y="173321"/>
                  </a:lnTo>
                  <a:lnTo>
                    <a:pt x="706307" y="0"/>
                  </a:lnTo>
                  <a:lnTo>
                    <a:pt x="0" y="59378"/>
                  </a:lnTo>
                  <a:lnTo>
                    <a:pt x="20868" y="78636"/>
                  </a:lnTo>
                  <a:lnTo>
                    <a:pt x="701491" y="22467"/>
                  </a:lnTo>
                  <a:lnTo>
                    <a:pt x="733596" y="33701"/>
                  </a:lnTo>
                  <a:lnTo>
                    <a:pt x="1245668" y="186159"/>
                  </a:lnTo>
                  <a:lnTo>
                    <a:pt x="1264931" y="190974"/>
                  </a:lnTo>
                  <a:lnTo>
                    <a:pt x="1264931" y="1246949"/>
                  </a:lnTo>
                  <a:lnTo>
                    <a:pt x="1245668" y="1251763"/>
                  </a:lnTo>
                  <a:lnTo>
                    <a:pt x="1216774" y="1261392"/>
                  </a:lnTo>
                  <a:lnTo>
                    <a:pt x="1216774" y="128706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681719" y="4841959"/>
              <a:ext cx="181610" cy="24130"/>
            </a:xfrm>
            <a:custGeom>
              <a:avLst/>
              <a:gdLst/>
              <a:ahLst/>
              <a:cxnLst/>
              <a:rect l="l" t="t" r="r" b="b"/>
              <a:pathLst>
                <a:path w="181609" h="24129">
                  <a:moveTo>
                    <a:pt x="52973" y="24072"/>
                  </a:moveTo>
                  <a:lnTo>
                    <a:pt x="52973" y="20861"/>
                  </a:lnTo>
                  <a:lnTo>
                    <a:pt x="0" y="20861"/>
                  </a:lnTo>
                  <a:lnTo>
                    <a:pt x="0" y="4812"/>
                  </a:lnTo>
                  <a:lnTo>
                    <a:pt x="181392" y="0"/>
                  </a:lnTo>
                  <a:lnTo>
                    <a:pt x="181392" y="19256"/>
                  </a:lnTo>
                  <a:lnTo>
                    <a:pt x="121998" y="19256"/>
                  </a:lnTo>
                  <a:lnTo>
                    <a:pt x="121998" y="20861"/>
                  </a:lnTo>
                  <a:lnTo>
                    <a:pt x="52973" y="24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681720" y="4841957"/>
              <a:ext cx="181610" cy="24130"/>
            </a:xfrm>
            <a:custGeom>
              <a:avLst/>
              <a:gdLst/>
              <a:ahLst/>
              <a:cxnLst/>
              <a:rect l="l" t="t" r="r" b="b"/>
              <a:pathLst>
                <a:path w="181609" h="24129">
                  <a:moveTo>
                    <a:pt x="52973" y="24072"/>
                  </a:moveTo>
                  <a:lnTo>
                    <a:pt x="121998" y="20862"/>
                  </a:lnTo>
                  <a:lnTo>
                    <a:pt x="121998" y="19257"/>
                  </a:lnTo>
                  <a:lnTo>
                    <a:pt x="181392" y="19257"/>
                  </a:lnTo>
                  <a:lnTo>
                    <a:pt x="181392" y="0"/>
                  </a:lnTo>
                  <a:lnTo>
                    <a:pt x="0" y="4814"/>
                  </a:lnTo>
                  <a:lnTo>
                    <a:pt x="0" y="20862"/>
                  </a:lnTo>
                  <a:lnTo>
                    <a:pt x="52973" y="20862"/>
                  </a:lnTo>
                  <a:lnTo>
                    <a:pt x="52973" y="240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896822" y="5065028"/>
              <a:ext cx="8255" cy="80645"/>
            </a:xfrm>
            <a:custGeom>
              <a:avLst/>
              <a:gdLst/>
              <a:ahLst/>
              <a:cxnLst/>
              <a:rect l="l" t="t" r="r" b="b"/>
              <a:pathLst>
                <a:path w="8254" h="80645">
                  <a:moveTo>
                    <a:pt x="8026" y="80241"/>
                  </a:moveTo>
                  <a:lnTo>
                    <a:pt x="0" y="80241"/>
                  </a:lnTo>
                  <a:lnTo>
                    <a:pt x="8026" y="0"/>
                  </a:lnTo>
                  <a:lnTo>
                    <a:pt x="8026" y="80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896823" y="5065028"/>
              <a:ext cx="8255" cy="80645"/>
            </a:xfrm>
            <a:custGeom>
              <a:avLst/>
              <a:gdLst/>
              <a:ahLst/>
              <a:cxnLst/>
              <a:rect l="l" t="t" r="r" b="b"/>
              <a:pathLst>
                <a:path w="8254" h="80645">
                  <a:moveTo>
                    <a:pt x="8026" y="0"/>
                  </a:moveTo>
                  <a:lnTo>
                    <a:pt x="0" y="80241"/>
                  </a:lnTo>
                  <a:lnTo>
                    <a:pt x="8026" y="80241"/>
                  </a:lnTo>
                  <a:lnTo>
                    <a:pt x="8026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7893612" y="4925409"/>
              <a:ext cx="11430" cy="78740"/>
            </a:xfrm>
            <a:custGeom>
              <a:avLst/>
              <a:gdLst/>
              <a:ahLst/>
              <a:cxnLst/>
              <a:rect l="l" t="t" r="r" b="b"/>
              <a:pathLst>
                <a:path w="11429" h="78739">
                  <a:moveTo>
                    <a:pt x="11236" y="78636"/>
                  </a:moveTo>
                  <a:lnTo>
                    <a:pt x="0" y="78636"/>
                  </a:lnTo>
                  <a:lnTo>
                    <a:pt x="11236" y="0"/>
                  </a:lnTo>
                  <a:lnTo>
                    <a:pt x="11236" y="78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7893612" y="4925408"/>
              <a:ext cx="11430" cy="78740"/>
            </a:xfrm>
            <a:custGeom>
              <a:avLst/>
              <a:gdLst/>
              <a:ahLst/>
              <a:cxnLst/>
              <a:rect l="l" t="t" r="r" b="b"/>
              <a:pathLst>
                <a:path w="11429" h="78739">
                  <a:moveTo>
                    <a:pt x="0" y="78636"/>
                  </a:moveTo>
                  <a:lnTo>
                    <a:pt x="11236" y="78636"/>
                  </a:lnTo>
                  <a:lnTo>
                    <a:pt x="11236" y="0"/>
                  </a:lnTo>
                  <a:lnTo>
                    <a:pt x="0" y="7863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803719" y="5085892"/>
              <a:ext cx="61594" cy="40640"/>
            </a:xfrm>
            <a:custGeom>
              <a:avLst/>
              <a:gdLst/>
              <a:ahLst/>
              <a:cxnLst/>
              <a:rect l="l" t="t" r="r" b="b"/>
              <a:pathLst>
                <a:path w="61595" h="40639">
                  <a:moveTo>
                    <a:pt x="54578" y="40120"/>
                  </a:moveTo>
                  <a:lnTo>
                    <a:pt x="0" y="38514"/>
                  </a:lnTo>
                  <a:lnTo>
                    <a:pt x="8026" y="0"/>
                  </a:lnTo>
                  <a:lnTo>
                    <a:pt x="60999" y="1604"/>
                  </a:lnTo>
                  <a:lnTo>
                    <a:pt x="54578" y="40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803719" y="5085891"/>
              <a:ext cx="61594" cy="40640"/>
            </a:xfrm>
            <a:custGeom>
              <a:avLst/>
              <a:gdLst/>
              <a:ahLst/>
              <a:cxnLst/>
              <a:rect l="l" t="t" r="r" b="b"/>
              <a:pathLst>
                <a:path w="61595" h="40639">
                  <a:moveTo>
                    <a:pt x="0" y="38515"/>
                  </a:moveTo>
                  <a:lnTo>
                    <a:pt x="8026" y="0"/>
                  </a:lnTo>
                  <a:lnTo>
                    <a:pt x="60999" y="1604"/>
                  </a:lnTo>
                  <a:lnTo>
                    <a:pt x="54578" y="40120"/>
                  </a:lnTo>
                  <a:lnTo>
                    <a:pt x="0" y="3851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5602" y="4948678"/>
              <a:ext cx="75446" cy="65798"/>
            </a:xfrm>
            <a:prstGeom prst="rect">
              <a:avLst/>
            </a:prstGeom>
          </p:spPr>
        </p:pic>
        <p:sp>
          <p:nvSpPr>
            <p:cNvPr id="373" name="object 373"/>
            <p:cNvSpPr/>
            <p:nvPr/>
          </p:nvSpPr>
          <p:spPr>
            <a:xfrm>
              <a:off x="7656036" y="5090704"/>
              <a:ext cx="48260" cy="51435"/>
            </a:xfrm>
            <a:custGeom>
              <a:avLst/>
              <a:gdLst/>
              <a:ahLst/>
              <a:cxnLst/>
              <a:rect l="l" t="t" r="r" b="b"/>
              <a:pathLst>
                <a:path w="48259" h="51435">
                  <a:moveTo>
                    <a:pt x="11236" y="51356"/>
                  </a:moveTo>
                  <a:lnTo>
                    <a:pt x="0" y="49749"/>
                  </a:lnTo>
                  <a:lnTo>
                    <a:pt x="3210" y="25677"/>
                  </a:lnTo>
                  <a:lnTo>
                    <a:pt x="12841" y="6419"/>
                  </a:lnTo>
                  <a:lnTo>
                    <a:pt x="20868" y="1604"/>
                  </a:lnTo>
                  <a:lnTo>
                    <a:pt x="28894" y="0"/>
                  </a:lnTo>
                  <a:lnTo>
                    <a:pt x="38524" y="0"/>
                  </a:lnTo>
                  <a:lnTo>
                    <a:pt x="48157" y="4816"/>
                  </a:lnTo>
                  <a:lnTo>
                    <a:pt x="38524" y="3211"/>
                  </a:lnTo>
                  <a:lnTo>
                    <a:pt x="35315" y="3211"/>
                  </a:lnTo>
                  <a:lnTo>
                    <a:pt x="28894" y="4816"/>
                  </a:lnTo>
                  <a:lnTo>
                    <a:pt x="24078" y="6419"/>
                  </a:lnTo>
                  <a:lnTo>
                    <a:pt x="16052" y="14443"/>
                  </a:lnTo>
                  <a:lnTo>
                    <a:pt x="11236" y="20864"/>
                  </a:lnTo>
                  <a:lnTo>
                    <a:pt x="11236" y="33701"/>
                  </a:lnTo>
                  <a:lnTo>
                    <a:pt x="14445" y="38515"/>
                  </a:lnTo>
                  <a:lnTo>
                    <a:pt x="11236" y="51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656036" y="5090705"/>
              <a:ext cx="48260" cy="51435"/>
            </a:xfrm>
            <a:custGeom>
              <a:avLst/>
              <a:gdLst/>
              <a:ahLst/>
              <a:cxnLst/>
              <a:rect l="l" t="t" r="r" b="b"/>
              <a:pathLst>
                <a:path w="48259" h="51435">
                  <a:moveTo>
                    <a:pt x="0" y="49749"/>
                  </a:moveTo>
                  <a:lnTo>
                    <a:pt x="11236" y="51354"/>
                  </a:lnTo>
                  <a:lnTo>
                    <a:pt x="14447" y="38515"/>
                  </a:lnTo>
                  <a:lnTo>
                    <a:pt x="11236" y="33701"/>
                  </a:lnTo>
                  <a:lnTo>
                    <a:pt x="11236" y="20862"/>
                  </a:lnTo>
                  <a:lnTo>
                    <a:pt x="16052" y="14443"/>
                  </a:lnTo>
                  <a:lnTo>
                    <a:pt x="24078" y="6419"/>
                  </a:lnTo>
                  <a:lnTo>
                    <a:pt x="28894" y="4814"/>
                  </a:lnTo>
                  <a:lnTo>
                    <a:pt x="35315" y="3209"/>
                  </a:lnTo>
                  <a:lnTo>
                    <a:pt x="38525" y="3209"/>
                  </a:lnTo>
                  <a:lnTo>
                    <a:pt x="48157" y="4814"/>
                  </a:lnTo>
                  <a:lnTo>
                    <a:pt x="38525" y="0"/>
                  </a:lnTo>
                  <a:lnTo>
                    <a:pt x="28894" y="0"/>
                  </a:lnTo>
                  <a:lnTo>
                    <a:pt x="20868" y="1604"/>
                  </a:lnTo>
                  <a:lnTo>
                    <a:pt x="12841" y="6419"/>
                  </a:lnTo>
                  <a:lnTo>
                    <a:pt x="8026" y="16048"/>
                  </a:lnTo>
                  <a:lnTo>
                    <a:pt x="3210" y="25677"/>
                  </a:lnTo>
                  <a:lnTo>
                    <a:pt x="0" y="4974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814955" y="4959109"/>
              <a:ext cx="26034" cy="45085"/>
            </a:xfrm>
            <a:custGeom>
              <a:avLst/>
              <a:gdLst/>
              <a:ahLst/>
              <a:cxnLst/>
              <a:rect l="l" t="t" r="r" b="b"/>
              <a:pathLst>
                <a:path w="26034" h="45085">
                  <a:moveTo>
                    <a:pt x="25683" y="44936"/>
                  </a:moveTo>
                  <a:lnTo>
                    <a:pt x="0" y="44936"/>
                  </a:lnTo>
                  <a:lnTo>
                    <a:pt x="8026" y="0"/>
                  </a:lnTo>
                  <a:lnTo>
                    <a:pt x="25683" y="20864"/>
                  </a:lnTo>
                  <a:lnTo>
                    <a:pt x="25683" y="44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814955" y="4959110"/>
              <a:ext cx="26034" cy="45085"/>
            </a:xfrm>
            <a:custGeom>
              <a:avLst/>
              <a:gdLst/>
              <a:ahLst/>
              <a:cxnLst/>
              <a:rect l="l" t="t" r="r" b="b"/>
              <a:pathLst>
                <a:path w="26034" h="45085">
                  <a:moveTo>
                    <a:pt x="25683" y="44935"/>
                  </a:moveTo>
                  <a:lnTo>
                    <a:pt x="25683" y="20862"/>
                  </a:lnTo>
                  <a:lnTo>
                    <a:pt x="8026" y="0"/>
                  </a:lnTo>
                  <a:lnTo>
                    <a:pt x="0" y="44935"/>
                  </a:lnTo>
                  <a:lnTo>
                    <a:pt x="25683" y="449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822981" y="4941457"/>
              <a:ext cx="37465" cy="29209"/>
            </a:xfrm>
            <a:custGeom>
              <a:avLst/>
              <a:gdLst/>
              <a:ahLst/>
              <a:cxnLst/>
              <a:rect l="l" t="t" r="r" b="b"/>
              <a:pathLst>
                <a:path w="37465" h="29210">
                  <a:moveTo>
                    <a:pt x="33710" y="28886"/>
                  </a:moveTo>
                  <a:lnTo>
                    <a:pt x="24078" y="17653"/>
                  </a:lnTo>
                  <a:lnTo>
                    <a:pt x="0" y="17653"/>
                  </a:lnTo>
                  <a:lnTo>
                    <a:pt x="4815" y="0"/>
                  </a:lnTo>
                  <a:lnTo>
                    <a:pt x="36920" y="0"/>
                  </a:lnTo>
                  <a:lnTo>
                    <a:pt x="33710" y="28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822982" y="4941457"/>
              <a:ext cx="37465" cy="29209"/>
            </a:xfrm>
            <a:custGeom>
              <a:avLst/>
              <a:gdLst/>
              <a:ahLst/>
              <a:cxnLst/>
              <a:rect l="l" t="t" r="r" b="b"/>
              <a:pathLst>
                <a:path w="37465" h="29210">
                  <a:moveTo>
                    <a:pt x="0" y="17653"/>
                  </a:moveTo>
                  <a:lnTo>
                    <a:pt x="24078" y="17653"/>
                  </a:lnTo>
                  <a:lnTo>
                    <a:pt x="33710" y="28886"/>
                  </a:lnTo>
                  <a:lnTo>
                    <a:pt x="36920" y="0"/>
                  </a:lnTo>
                  <a:lnTo>
                    <a:pt x="4815" y="0"/>
                  </a:lnTo>
                  <a:lnTo>
                    <a:pt x="0" y="1765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7673694" y="5098729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39">
                  <a:moveTo>
                    <a:pt x="20866" y="40120"/>
                  </a:moveTo>
                  <a:lnTo>
                    <a:pt x="8026" y="40120"/>
                  </a:lnTo>
                  <a:lnTo>
                    <a:pt x="3210" y="38515"/>
                  </a:lnTo>
                  <a:lnTo>
                    <a:pt x="0" y="35307"/>
                  </a:lnTo>
                  <a:lnTo>
                    <a:pt x="3210" y="36912"/>
                  </a:lnTo>
                  <a:lnTo>
                    <a:pt x="9631" y="36912"/>
                  </a:lnTo>
                  <a:lnTo>
                    <a:pt x="14447" y="35307"/>
                  </a:lnTo>
                  <a:lnTo>
                    <a:pt x="20866" y="33701"/>
                  </a:lnTo>
                  <a:lnTo>
                    <a:pt x="25683" y="30491"/>
                  </a:lnTo>
                  <a:lnTo>
                    <a:pt x="28892" y="17653"/>
                  </a:lnTo>
                  <a:lnTo>
                    <a:pt x="27289" y="11235"/>
                  </a:lnTo>
                  <a:lnTo>
                    <a:pt x="24078" y="6419"/>
                  </a:lnTo>
                  <a:lnTo>
                    <a:pt x="14447" y="0"/>
                  </a:lnTo>
                  <a:lnTo>
                    <a:pt x="20866" y="1604"/>
                  </a:lnTo>
                  <a:lnTo>
                    <a:pt x="30499" y="8024"/>
                  </a:lnTo>
                  <a:lnTo>
                    <a:pt x="33710" y="14443"/>
                  </a:lnTo>
                  <a:lnTo>
                    <a:pt x="33710" y="27283"/>
                  </a:lnTo>
                  <a:lnTo>
                    <a:pt x="30499" y="32096"/>
                  </a:lnTo>
                  <a:lnTo>
                    <a:pt x="25683" y="36912"/>
                  </a:lnTo>
                  <a:lnTo>
                    <a:pt x="20866" y="40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673694" y="5098729"/>
              <a:ext cx="34290" cy="40640"/>
            </a:xfrm>
            <a:custGeom>
              <a:avLst/>
              <a:gdLst/>
              <a:ahLst/>
              <a:cxnLst/>
              <a:rect l="l" t="t" r="r" b="b"/>
              <a:pathLst>
                <a:path w="34290" h="40639">
                  <a:moveTo>
                    <a:pt x="24078" y="6419"/>
                  </a:moveTo>
                  <a:lnTo>
                    <a:pt x="27289" y="11233"/>
                  </a:lnTo>
                  <a:lnTo>
                    <a:pt x="28894" y="17653"/>
                  </a:lnTo>
                  <a:lnTo>
                    <a:pt x="27289" y="24072"/>
                  </a:lnTo>
                  <a:lnTo>
                    <a:pt x="25683" y="30491"/>
                  </a:lnTo>
                  <a:lnTo>
                    <a:pt x="20868" y="33701"/>
                  </a:lnTo>
                  <a:lnTo>
                    <a:pt x="14447" y="35306"/>
                  </a:lnTo>
                  <a:lnTo>
                    <a:pt x="9631" y="36910"/>
                  </a:lnTo>
                  <a:lnTo>
                    <a:pt x="3210" y="36910"/>
                  </a:lnTo>
                  <a:lnTo>
                    <a:pt x="0" y="35306"/>
                  </a:lnTo>
                  <a:lnTo>
                    <a:pt x="3210" y="38515"/>
                  </a:lnTo>
                  <a:lnTo>
                    <a:pt x="8026" y="40120"/>
                  </a:lnTo>
                  <a:lnTo>
                    <a:pt x="20868" y="40120"/>
                  </a:lnTo>
                  <a:lnTo>
                    <a:pt x="25683" y="36910"/>
                  </a:lnTo>
                  <a:lnTo>
                    <a:pt x="30499" y="32096"/>
                  </a:lnTo>
                  <a:lnTo>
                    <a:pt x="33710" y="27282"/>
                  </a:lnTo>
                  <a:lnTo>
                    <a:pt x="33710" y="14443"/>
                  </a:lnTo>
                  <a:lnTo>
                    <a:pt x="30499" y="8024"/>
                  </a:lnTo>
                  <a:lnTo>
                    <a:pt x="25683" y="4814"/>
                  </a:lnTo>
                  <a:lnTo>
                    <a:pt x="20868" y="1604"/>
                  </a:lnTo>
                  <a:lnTo>
                    <a:pt x="14447" y="0"/>
                  </a:lnTo>
                  <a:lnTo>
                    <a:pt x="19262" y="3209"/>
                  </a:lnTo>
                  <a:lnTo>
                    <a:pt x="24078" y="6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818167" y="4872448"/>
              <a:ext cx="26034" cy="13335"/>
            </a:xfrm>
            <a:custGeom>
              <a:avLst/>
              <a:gdLst/>
              <a:ahLst/>
              <a:cxnLst/>
              <a:rect l="l" t="t" r="r" b="b"/>
              <a:pathLst>
                <a:path w="26034" h="13335">
                  <a:moveTo>
                    <a:pt x="0" y="12840"/>
                  </a:moveTo>
                  <a:lnTo>
                    <a:pt x="0" y="0"/>
                  </a:lnTo>
                  <a:lnTo>
                    <a:pt x="25683" y="0"/>
                  </a:lnTo>
                  <a:lnTo>
                    <a:pt x="25683" y="11235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7818166" y="4872449"/>
              <a:ext cx="26034" cy="13335"/>
            </a:xfrm>
            <a:custGeom>
              <a:avLst/>
              <a:gdLst/>
              <a:ahLst/>
              <a:cxnLst/>
              <a:rect l="l" t="t" r="r" b="b"/>
              <a:pathLst>
                <a:path w="26034" h="13335">
                  <a:moveTo>
                    <a:pt x="0" y="12838"/>
                  </a:moveTo>
                  <a:lnTo>
                    <a:pt x="25683" y="11233"/>
                  </a:lnTo>
                  <a:lnTo>
                    <a:pt x="25683" y="0"/>
                  </a:lnTo>
                  <a:lnTo>
                    <a:pt x="0" y="0"/>
                  </a:lnTo>
                  <a:lnTo>
                    <a:pt x="0" y="128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7697773" y="4880473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14447" y="4816"/>
                  </a:moveTo>
                  <a:lnTo>
                    <a:pt x="0" y="4816"/>
                  </a:lnTo>
                  <a:lnTo>
                    <a:pt x="0" y="0"/>
                  </a:lnTo>
                  <a:lnTo>
                    <a:pt x="14447" y="0"/>
                  </a:lnTo>
                  <a:lnTo>
                    <a:pt x="14447" y="4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7697773" y="4880473"/>
              <a:ext cx="14604" cy="5080"/>
            </a:xfrm>
            <a:custGeom>
              <a:avLst/>
              <a:gdLst/>
              <a:ahLst/>
              <a:cxnLst/>
              <a:rect l="l" t="t" r="r" b="b"/>
              <a:pathLst>
                <a:path w="14604" h="5079">
                  <a:moveTo>
                    <a:pt x="0" y="0"/>
                  </a:moveTo>
                  <a:lnTo>
                    <a:pt x="14447" y="0"/>
                  </a:lnTo>
                  <a:lnTo>
                    <a:pt x="14447" y="4814"/>
                  </a:lnTo>
                  <a:lnTo>
                    <a:pt x="0" y="481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5" name="object 385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839581" y="4419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8" name="object 38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89" name="object 38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141" y="227838"/>
            <a:ext cx="729081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207" y="344678"/>
            <a:ext cx="671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</a:t>
            </a:r>
            <a:r>
              <a:rPr spc="-110" dirty="0"/>
              <a:t> </a:t>
            </a:r>
            <a:r>
              <a:rPr dirty="0"/>
              <a:t>Level</a:t>
            </a:r>
            <a:r>
              <a:rPr spc="-85" dirty="0"/>
              <a:t> </a:t>
            </a:r>
            <a:r>
              <a:rPr dirty="0"/>
              <a:t>Gateway</a:t>
            </a:r>
            <a:r>
              <a:rPr spc="-90" dirty="0"/>
              <a:t> </a:t>
            </a:r>
            <a:r>
              <a:rPr spc="-10" dirty="0"/>
              <a:t>(Cont)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727" y="3861053"/>
            <a:ext cx="6333744" cy="24886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1383" y="1125486"/>
            <a:ext cx="3454907" cy="25778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80716" y="4149852"/>
            <a:ext cx="101346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6520" marR="88900" indent="169545">
              <a:lnSpc>
                <a:spcPct val="100000"/>
              </a:lnSpc>
              <a:spcBef>
                <a:spcPts val="309"/>
              </a:spcBef>
            </a:pPr>
            <a:r>
              <a:rPr sz="1400" spc="-10" dirty="0">
                <a:latin typeface="Times New Roman"/>
                <a:cs typeface="Times New Roman"/>
              </a:rPr>
              <a:t>Inside Connection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4782" y="5013197"/>
            <a:ext cx="1000125" cy="304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latin typeface="Times New Roman"/>
                <a:cs typeface="Times New Roman"/>
              </a:rPr>
              <a:t>Inside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Host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4871" y="4941570"/>
            <a:ext cx="1119505" cy="304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latin typeface="Times New Roman"/>
                <a:cs typeface="Times New Roman"/>
              </a:rPr>
              <a:t>Outside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Host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0546" y="4149852"/>
            <a:ext cx="1013460" cy="523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7155" marR="88900" indent="109855">
              <a:lnSpc>
                <a:spcPct val="100000"/>
              </a:lnSpc>
              <a:spcBef>
                <a:spcPts val="309"/>
              </a:spcBef>
            </a:pPr>
            <a:r>
              <a:rPr sz="1400" spc="-10" dirty="0">
                <a:latin typeface="Times New Roman"/>
                <a:cs typeface="Times New Roman"/>
              </a:rPr>
              <a:t>Outside Connection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73660" indent="-342900">
              <a:lnSpc>
                <a:spcPct val="100000"/>
              </a:lnSpc>
              <a:spcBef>
                <a:spcPts val="459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external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"the </a:t>
            </a:r>
            <a:r>
              <a:rPr sz="1200" dirty="0">
                <a:latin typeface="Times New Roman"/>
                <a:cs typeface="Times New Roman"/>
              </a:rPr>
              <a:t>whole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DMZ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network"?</a:t>
            </a:r>
            <a:endParaRPr sz="1200">
              <a:latin typeface="Times New Roman"/>
              <a:cs typeface="Times New Roman"/>
            </a:endParaRPr>
          </a:p>
          <a:p>
            <a:pPr marL="118745" marR="9398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Implements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DMZ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network.</a:t>
            </a:r>
            <a:endParaRPr sz="1200">
              <a:latin typeface="Times New Roman"/>
              <a:cs typeface="Times New Roman"/>
            </a:endParaRPr>
          </a:p>
          <a:p>
            <a:pPr marL="461645" marR="38862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DMZ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protected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enter?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Protected.</a:t>
            </a:r>
            <a:endParaRPr sz="1200">
              <a:latin typeface="Times New Roman"/>
              <a:cs typeface="Times New Roman"/>
            </a:endParaRPr>
          </a:p>
          <a:p>
            <a:pPr marL="461645" marR="34226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differences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external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Internal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restrictive.</a:t>
            </a:r>
            <a:endParaRPr sz="1200">
              <a:latin typeface="Times New Roman"/>
              <a:cs typeface="Times New Roman"/>
            </a:endParaRPr>
          </a:p>
          <a:p>
            <a:pPr marL="461645" marR="7429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DMZ?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don’t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put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DMZ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more </a:t>
            </a:r>
            <a:r>
              <a:rPr sz="1200" spc="-10" dirty="0">
                <a:latin typeface="Times New Roman"/>
                <a:cs typeface="Times New Roman"/>
              </a:rPr>
              <a:t>protection?</a:t>
            </a:r>
            <a:endParaRPr sz="1200">
              <a:latin typeface="Times New Roman"/>
              <a:cs typeface="Times New Roman"/>
            </a:endParaRPr>
          </a:p>
          <a:p>
            <a:pPr marL="118745" marR="35877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Boundary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routers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own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job.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may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include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firewall.</a:t>
            </a:r>
            <a:endParaRPr sz="1200">
              <a:latin typeface="Times New Roman"/>
              <a:cs typeface="Times New Roman"/>
            </a:endParaRPr>
          </a:p>
          <a:p>
            <a:pPr marL="461645" marR="1841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"/>
              <a:tabLst>
                <a:tab pos="461645" algn="l"/>
              </a:tabLst>
            </a:pPr>
            <a:r>
              <a:rPr sz="1200" spc="-20" dirty="0">
                <a:latin typeface="Times New Roman"/>
                <a:cs typeface="Times New Roman"/>
              </a:rPr>
              <a:t>Would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additional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firewalls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DMZ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prevent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spreading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harmful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-25" dirty="0">
                <a:latin typeface="Times New Roman"/>
                <a:cs typeface="Times New Roman"/>
              </a:rPr>
              <a:t> to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other?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Perhaps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malicious </a:t>
            </a:r>
            <a:r>
              <a:rPr sz="1200" dirty="0">
                <a:latin typeface="Times New Roman"/>
                <a:cs typeface="Times New Roman"/>
              </a:rPr>
              <a:t>attacker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gained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physical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one</a:t>
            </a:r>
            <a:r>
              <a:rPr sz="1200" dirty="0">
                <a:latin typeface="Times New Roman"/>
                <a:cs typeface="Times New Roman"/>
              </a:rPr>
              <a:t> device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large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DMZ?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own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internal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852" y="1753205"/>
            <a:ext cx="3463550" cy="44275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7177" y="227838"/>
            <a:ext cx="3656838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37052" y="344678"/>
            <a:ext cx="308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DMZ</a:t>
            </a:r>
            <a:r>
              <a:rPr spc="-6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89494"/>
            <a:ext cx="274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Demilitarized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Zone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6172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2433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75"/>
              </a:lnSpc>
            </a:pPr>
            <a:r>
              <a:rPr sz="1800" spc="-20" dirty="0"/>
              <a:t>8.86</a:t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83515" indent="-342900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intruders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 tons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false</a:t>
            </a:r>
            <a:r>
              <a:rPr sz="1200" spc="-20" dirty="0">
                <a:latin typeface="Times New Roman"/>
                <a:cs typeface="Times New Roman"/>
              </a:rPr>
              <a:t> flags </a:t>
            </a:r>
            <a:r>
              <a:rPr sz="1200" dirty="0">
                <a:latin typeface="Times New Roman"/>
                <a:cs typeface="Times New Roman"/>
              </a:rPr>
              <a:t>attacks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confuse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our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Anomaly-Based </a:t>
            </a:r>
            <a:r>
              <a:rPr sz="1200" dirty="0">
                <a:latin typeface="Times New Roman"/>
                <a:cs typeface="Times New Roman"/>
              </a:rPr>
              <a:t>IDS?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What’s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countermeasure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such </a:t>
            </a:r>
            <a:r>
              <a:rPr sz="1200" spc="-10" dirty="0">
                <a:latin typeface="Times New Roman"/>
                <a:cs typeface="Times New Roman"/>
              </a:rPr>
              <a:t>attacks?</a:t>
            </a:r>
            <a:endParaRPr sz="1200">
              <a:latin typeface="Times New Roman"/>
              <a:cs typeface="Times New Roman"/>
            </a:endParaRPr>
          </a:p>
          <a:p>
            <a:pPr marL="118745" marR="19812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False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flags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detected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origin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mechanism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like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IPsec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provides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origin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authentication.</a:t>
            </a:r>
            <a:endParaRPr sz="1200">
              <a:latin typeface="Times New Roman"/>
              <a:cs typeface="Times New Roman"/>
            </a:endParaRPr>
          </a:p>
          <a:p>
            <a:pPr marL="461645" marR="16891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wireless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attacks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not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protected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wired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can.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Wireless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LANs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easier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listen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sneakernet?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People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messengers</a:t>
            </a:r>
            <a:endParaRPr sz="1200">
              <a:latin typeface="Times New Roman"/>
              <a:cs typeface="Times New Roman"/>
            </a:endParaRPr>
          </a:p>
          <a:p>
            <a:pPr marL="461645" marR="26987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files/computer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initially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start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debug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infected </a:t>
            </a:r>
            <a:r>
              <a:rPr sz="1200" dirty="0">
                <a:latin typeface="Times New Roman"/>
                <a:cs typeface="Times New Roman"/>
              </a:rPr>
              <a:t>computer?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Operating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833" y="227838"/>
            <a:ext cx="4598670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0899" y="344678"/>
            <a:ext cx="4025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</a:t>
            </a:r>
            <a:r>
              <a:rPr spc="-75" dirty="0"/>
              <a:t> </a:t>
            </a:r>
            <a:r>
              <a:rPr spc="-10" dirty="0"/>
              <a:t>Limitations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8124825" cy="41954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cannot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attacks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bypassing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</a:t>
            </a:r>
            <a:endParaRPr sz="2400">
              <a:latin typeface="Times New Roman"/>
              <a:cs typeface="Times New Roman"/>
            </a:endParaRPr>
          </a:p>
          <a:p>
            <a:pPr marL="755650" marR="655955" lvl="1" indent="-285750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E.g.,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sneakernet,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utility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modems,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trusted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organizations, </a:t>
            </a:r>
            <a:r>
              <a:rPr sz="2400" dirty="0">
                <a:latin typeface="Times New Roman"/>
                <a:cs typeface="Times New Roman"/>
              </a:rPr>
              <a:t>trusted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(e.g.,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SSL/SSH)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cannot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threats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E.g.,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disgruntled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colluding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employees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cannot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Wireless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LAN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improperly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external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e.g.,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hot </a:t>
            </a:r>
            <a:r>
              <a:rPr sz="2400" spc="-10" dirty="0">
                <a:latin typeface="Times New Roman"/>
                <a:cs typeface="Times New Roman"/>
              </a:rPr>
              <a:t>spots</a:t>
            </a:r>
            <a:endParaRPr sz="2400">
              <a:latin typeface="Times New Roman"/>
              <a:cs typeface="Times New Roman"/>
            </a:endParaRPr>
          </a:p>
          <a:p>
            <a:pPr marL="355600" marR="17145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cannot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malware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imported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laptops,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PDAs,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infected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outside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98255" y="4953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62560" indent="-342900">
              <a:lnSpc>
                <a:spcPct val="100000"/>
              </a:lnSpc>
              <a:spcBef>
                <a:spcPts val="7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Doesn't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intrusion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extrusion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detection?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What's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difference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concepts?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 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both.</a:t>
            </a:r>
            <a:endParaRPr sz="1200">
              <a:latin typeface="Times New Roman"/>
              <a:cs typeface="Times New Roman"/>
            </a:endParaRPr>
          </a:p>
          <a:p>
            <a:pPr marL="461645" marR="19240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primary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extrusion </a:t>
            </a:r>
            <a:r>
              <a:rPr sz="1200" dirty="0">
                <a:latin typeface="Times New Roman"/>
                <a:cs typeface="Times New Roman"/>
              </a:rPr>
              <a:t>detection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systems?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Check</a:t>
            </a:r>
            <a:r>
              <a:rPr sz="12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information</a:t>
            </a:r>
            <a:r>
              <a:rPr sz="12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spc="-20" dirty="0">
                <a:solidFill>
                  <a:srgbClr val="063DE8"/>
                </a:solidFill>
                <a:latin typeface="Times New Roman"/>
                <a:cs typeface="Times New Roman"/>
              </a:rPr>
              <a:t>leak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397" y="328422"/>
            <a:ext cx="707364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4394">
              <a:lnSpc>
                <a:spcPct val="100000"/>
              </a:lnSpc>
              <a:spcBef>
                <a:spcPts val="100"/>
              </a:spcBef>
            </a:pPr>
            <a:r>
              <a:rPr dirty="0"/>
              <a:t>Intrusion</a:t>
            </a:r>
            <a:r>
              <a:rPr spc="-50" dirty="0"/>
              <a:t> </a:t>
            </a:r>
            <a:r>
              <a:rPr dirty="0"/>
              <a:t>vs.</a:t>
            </a:r>
            <a:r>
              <a:rPr spc="-45" dirty="0"/>
              <a:t> </a:t>
            </a:r>
            <a:r>
              <a:rPr dirty="0"/>
              <a:t>Extrusion</a:t>
            </a:r>
            <a:r>
              <a:rPr spc="-40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316482"/>
            <a:ext cx="7557134" cy="236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5115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Intrusion</a:t>
            </a:r>
            <a:r>
              <a:rPr sz="2400" b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Detection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Detecting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unauthorized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inspecting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inbound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traffic</a:t>
            </a:r>
            <a:endParaRPr sz="2400">
              <a:latin typeface="Times New Roman"/>
              <a:cs typeface="Times New Roman"/>
            </a:endParaRPr>
          </a:p>
          <a:p>
            <a:pPr marL="355600" marR="218440" indent="-342900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Extrusion</a:t>
            </a:r>
            <a:r>
              <a:rPr sz="2400" b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Detection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Detecting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unauthorized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inspecting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outbound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traffic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Extrusion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Insider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visiting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malicious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website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Trojan </a:t>
            </a:r>
            <a:r>
              <a:rPr sz="2400" dirty="0">
                <a:latin typeface="Times New Roman"/>
                <a:cs typeface="Times New Roman"/>
              </a:rPr>
              <a:t>contacting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internet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98255" y="3353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433705" indent="-342900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10" dirty="0">
                <a:latin typeface="Times New Roman"/>
                <a:cs typeface="Times New Roman"/>
              </a:rPr>
              <a:t>signature-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IDS</a:t>
            </a:r>
            <a:r>
              <a:rPr sz="1200" spc="-10" dirty="0">
                <a:latin typeface="Times New Roman"/>
                <a:cs typeface="Times New Roman"/>
              </a:rPr>
              <a:t> derived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code,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recognizable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malware?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Here,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=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pattern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cryptographic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328422"/>
            <a:ext cx="313715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226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IDS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316482"/>
            <a:ext cx="8131809" cy="494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573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Signature-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IDS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Search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attack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patterns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pattern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matching,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heuristics,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decode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Rule-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IDS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Violation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policy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Anomaly-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2400" b="1" spc="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IDS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Statistical</a:t>
            </a:r>
            <a:r>
              <a:rPr sz="2400" b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2400" b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statistical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detection.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AI-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based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Response: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Passive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Alert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console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585"/>
              </a:spcBef>
              <a:buClr>
                <a:srgbClr val="000000"/>
              </a:buClr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Reactive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intrusion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Intrusion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Prevention</a:t>
            </a:r>
            <a:r>
              <a:rPr sz="24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755650">
              <a:lnSpc>
                <a:spcPct val="10000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Blocking</a:t>
            </a:r>
            <a:endParaRPr sz="2400">
              <a:latin typeface="Times New Roman"/>
              <a:cs typeface="Times New Roman"/>
            </a:endParaRPr>
          </a:p>
          <a:p>
            <a:pPr marL="89535" marR="2999740" indent="-77470">
              <a:lnSpc>
                <a:spcPct val="101400"/>
              </a:lnSpc>
              <a:spcBef>
                <a:spcPts val="525"/>
              </a:spcBef>
              <a:buSzPct val="75000"/>
              <a:buFont typeface="Wingdings"/>
              <a:buChar char=""/>
              <a:tabLst>
                <a:tab pos="89535" algn="l"/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	Snort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wide-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open-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25" dirty="0">
                <a:latin typeface="Times New Roman"/>
                <a:cs typeface="Times New Roman"/>
              </a:rPr>
              <a:t> IDS </a:t>
            </a: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http://en.wikipedia.org/wiki/Intrusion_detection_system</a:t>
            </a:r>
            <a:r>
              <a:rPr sz="1600" spc="-10" dirty="0">
                <a:latin typeface="Times New Roman"/>
                <a:cs typeface="Times New Roman"/>
              </a:rPr>
              <a:t>,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http://en.wikipedia.org/wiki/Intrusion_detection</a:t>
            </a:r>
            <a:r>
              <a:rPr sz="1600" spc="-10" dirty="0">
                <a:solidFill>
                  <a:srgbClr val="00DFCA"/>
                </a:solidFill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https://en.wikipedia.org/wiki/Snort_(software)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98255" y="2972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9494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honeypot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practical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collect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honeypot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site?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Catch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hackers</a:t>
            </a:r>
            <a:endParaRPr sz="1200">
              <a:latin typeface="Times New Roman"/>
              <a:cs typeface="Times New Roman"/>
            </a:endParaRPr>
          </a:p>
          <a:p>
            <a:pPr marL="461645" marR="34607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non-</a:t>
            </a:r>
            <a:r>
              <a:rPr sz="1200" dirty="0">
                <a:latin typeface="Times New Roman"/>
                <a:cs typeface="Times New Roman"/>
              </a:rPr>
              <a:t>attackers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interact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honeypot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systems?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normally.</a:t>
            </a:r>
            <a:endParaRPr sz="1200">
              <a:latin typeface="Times New Roman"/>
              <a:cs typeface="Times New Roman"/>
            </a:endParaRPr>
          </a:p>
          <a:p>
            <a:pPr marL="461645" marR="24447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types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honeypots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industry,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advantages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limitations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type?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Too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detailed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course.</a:t>
            </a:r>
            <a:endParaRPr sz="1200">
              <a:latin typeface="Times New Roman"/>
              <a:cs typeface="Times New Roman"/>
            </a:endParaRPr>
          </a:p>
          <a:p>
            <a:pPr marL="461645" marR="16383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honey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it's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malicious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prevent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valid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being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blocked?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Honeypot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block.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144" y="227838"/>
            <a:ext cx="268071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27082" y="344678"/>
            <a:ext cx="2108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Honeypots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7364730" cy="35001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Decoy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lure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attackers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Away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critical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85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activities</a:t>
            </a:r>
            <a:endParaRPr sz="2400">
              <a:latin typeface="Times New Roman"/>
              <a:cs typeface="Times New Roman"/>
            </a:endParaRPr>
          </a:p>
          <a:p>
            <a:pPr marL="755650" marR="24130" lvl="1" indent="-285750">
              <a:lnSpc>
                <a:spcPts val="2590"/>
              </a:lnSpc>
              <a:spcBef>
                <a:spcPts val="620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encourage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attacker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administrator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respond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filled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fabricated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Instrumented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attackers’ activities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927" y="5804661"/>
            <a:ext cx="46704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http://en.wikipedia.org/wiki/Honeypot_(computing)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98255" y="5105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109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76200" marR="183515" indent="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frame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 </a:t>
            </a:r>
            <a:r>
              <a:rPr sz="1200" spc="-10" dirty="0">
                <a:latin typeface="Times New Roman"/>
                <a:cs typeface="Times New Roman"/>
              </a:rPr>
              <a:t>thing?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fixed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size—64-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example shown.</a:t>
            </a:r>
            <a:endParaRPr sz="1200">
              <a:latin typeface="Times New Roman"/>
              <a:cs typeface="Times New Roman"/>
            </a:endParaRPr>
          </a:p>
          <a:p>
            <a:pPr marL="419100" marR="8318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16 </a:t>
            </a:r>
            <a:r>
              <a:rPr sz="1200" dirty="0">
                <a:latin typeface="Times New Roman"/>
                <a:cs typeface="Times New Roman"/>
              </a:rPr>
              <a:t>rounds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each?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rounds</a:t>
            </a:r>
            <a:r>
              <a:rPr sz="1200" spc="-20" dirty="0">
                <a:latin typeface="Times New Roman"/>
                <a:cs typeface="Times New Roman"/>
              </a:rPr>
              <a:t> means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19100" marR="15049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compared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methods?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common.</a:t>
            </a:r>
            <a:endParaRPr sz="1200">
              <a:latin typeface="Times New Roman"/>
              <a:cs typeface="Times New Roman"/>
            </a:endParaRPr>
          </a:p>
          <a:p>
            <a:pPr marL="419100" marR="10096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19100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not </a:t>
            </a:r>
            <a:r>
              <a:rPr sz="1200" dirty="0">
                <a:latin typeface="Times New Roman"/>
                <a:cs typeface="Times New Roman"/>
              </a:rPr>
              <a:t>perfect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64-</a:t>
            </a:r>
            <a:r>
              <a:rPr sz="1200" spc="-20" dirty="0">
                <a:latin typeface="Times New Roman"/>
                <a:cs typeface="Times New Roman"/>
              </a:rPr>
              <a:t>bit?</a:t>
            </a:r>
            <a:endParaRPr sz="12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padded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64-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boundary.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778" y="328422"/>
            <a:ext cx="40401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0775">
              <a:lnSpc>
                <a:spcPct val="100000"/>
              </a:lnSpc>
              <a:spcBef>
                <a:spcPts val="100"/>
              </a:spcBef>
            </a:pPr>
            <a:r>
              <a:rPr dirty="0"/>
              <a:t>Block</a:t>
            </a:r>
            <a:r>
              <a:rPr spc="-75" dirty="0"/>
              <a:t> </a:t>
            </a:r>
            <a:r>
              <a:rPr spc="-10" dirty="0"/>
              <a:t>Encryption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900" y="1939168"/>
            <a:ext cx="6400799" cy="42216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6387" y="1147572"/>
            <a:ext cx="6144260" cy="10947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43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385435">
              <a:lnSpc>
                <a:spcPct val="100000"/>
              </a:lnSpc>
              <a:spcBef>
                <a:spcPts val="133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38" y="2765552"/>
            <a:ext cx="161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38" y="4960111"/>
            <a:ext cx="243014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Permutation</a:t>
            </a:r>
            <a:endParaRPr sz="2400">
              <a:latin typeface="Times New Roman"/>
              <a:cs typeface="Times New Roman"/>
            </a:endParaRPr>
          </a:p>
          <a:p>
            <a:pPr marL="1536700">
              <a:lnSpc>
                <a:spcPct val="100000"/>
              </a:lnSpc>
              <a:spcBef>
                <a:spcPts val="1320"/>
              </a:spcBef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Round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6240" y="4005198"/>
            <a:ext cx="9645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1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Times New Roman"/>
                <a:cs typeface="Times New Roman"/>
              </a:rPr>
              <a:t>table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39581" y="432473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8.7b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around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traffic.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502" y="227838"/>
            <a:ext cx="6325361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9408" y="344678"/>
            <a:ext cx="575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</a:t>
            </a:r>
            <a:r>
              <a:rPr spc="-3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IDS:</a:t>
            </a:r>
            <a:r>
              <a:rPr spc="-3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427734"/>
            <a:ext cx="7785100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Firewalls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separate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networks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trust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levels</a:t>
            </a:r>
            <a:endParaRPr sz="2800">
              <a:latin typeface="Times New Roman"/>
              <a:cs typeface="Times New Roman"/>
            </a:endParaRPr>
          </a:p>
          <a:p>
            <a:pPr marL="469900" marR="548005" indent="-457200">
              <a:lnSpc>
                <a:spcPct val="80000"/>
              </a:lnSpc>
              <a:spcBef>
                <a:spcPts val="675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Some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traffic,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such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laptops,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smartphones,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wireless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bypass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firewall</a:t>
            </a:r>
            <a:endParaRPr sz="2800">
              <a:latin typeface="Times New Roman"/>
              <a:cs typeface="Times New Roman"/>
            </a:endParaRPr>
          </a:p>
          <a:p>
            <a:pPr marL="469900" marR="967740" indent="-457200">
              <a:lnSpc>
                <a:spcPct val="80000"/>
              </a:lnSpc>
              <a:spcBef>
                <a:spcPts val="670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firewall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simple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packet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filter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5" dirty="0">
                <a:latin typeface="Times New Roman"/>
                <a:cs typeface="Times New Roman"/>
              </a:rPr>
              <a:t> an </a:t>
            </a:r>
            <a:r>
              <a:rPr sz="2800" spc="-10" dirty="0">
                <a:latin typeface="Times New Roman"/>
                <a:cs typeface="Times New Roman"/>
              </a:rPr>
              <a:t>application-</a:t>
            </a:r>
            <a:r>
              <a:rPr sz="2800" dirty="0">
                <a:latin typeface="Times New Roman"/>
                <a:cs typeface="Times New Roman"/>
              </a:rPr>
              <a:t>level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proxy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390950"/>
            <a:ext cx="8027670" cy="19888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770"/>
              </a:spcBef>
              <a:buClr>
                <a:srgbClr val="063DE8"/>
              </a:buClr>
              <a:buSzPct val="75000"/>
              <a:buAutoNum type="arabicPeriod" startAt="4"/>
              <a:tabLst>
                <a:tab pos="545465" algn="l"/>
              </a:tabLst>
            </a:pPr>
            <a:r>
              <a:rPr sz="2800" dirty="0">
                <a:latin typeface="Times New Roman"/>
                <a:cs typeface="Times New Roman"/>
              </a:rPr>
              <a:t>Intruders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both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internal,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external,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organized</a:t>
            </a:r>
            <a:endParaRPr sz="2800">
              <a:latin typeface="Times New Roman"/>
              <a:cs typeface="Times New Roman"/>
            </a:endParaRPr>
          </a:p>
          <a:p>
            <a:pPr marL="545465" marR="774065" indent="-533400">
              <a:lnSpc>
                <a:spcPct val="100000"/>
              </a:lnSpc>
              <a:spcBef>
                <a:spcPts val="670"/>
              </a:spcBef>
              <a:buClr>
                <a:srgbClr val="063DE8"/>
              </a:buClr>
              <a:buSzPct val="75000"/>
              <a:buAutoNum type="arabicPeriod" startAt="4"/>
              <a:tabLst>
                <a:tab pos="545465" algn="l"/>
              </a:tabLst>
            </a:pPr>
            <a:r>
              <a:rPr sz="2800" dirty="0">
                <a:latin typeface="Times New Roman"/>
                <a:cs typeface="Times New Roman"/>
              </a:rPr>
              <a:t>IDS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signature-</a:t>
            </a:r>
            <a:r>
              <a:rPr sz="2800" dirty="0">
                <a:latin typeface="Times New Roman"/>
                <a:cs typeface="Times New Roman"/>
              </a:rPr>
              <a:t>based,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anomaly-</a:t>
            </a:r>
            <a:r>
              <a:rPr sz="2800" dirty="0">
                <a:latin typeface="Times New Roman"/>
                <a:cs typeface="Times New Roman"/>
              </a:rPr>
              <a:t>based,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or </a:t>
            </a:r>
            <a:r>
              <a:rPr sz="2800" spc="-10" dirty="0">
                <a:latin typeface="Times New Roman"/>
                <a:cs typeface="Times New Roman"/>
              </a:rPr>
              <a:t>statistical</a:t>
            </a:r>
            <a:endParaRPr sz="28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AutoNum type="arabicPeriod" startAt="4"/>
              <a:tabLst>
                <a:tab pos="545465" algn="l"/>
              </a:tabLst>
            </a:pPr>
            <a:r>
              <a:rPr sz="2800" dirty="0">
                <a:latin typeface="Times New Roman"/>
                <a:cs typeface="Times New Roman"/>
              </a:rPr>
              <a:t>Honeypots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detect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intruders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285" y="237237"/>
            <a:ext cx="1368425" cy="1135380"/>
            <a:chOff x="231285" y="237237"/>
            <a:chExt cx="1368425" cy="1135380"/>
          </a:xfrm>
        </p:grpSpPr>
        <p:sp>
          <p:nvSpPr>
            <p:cNvPr id="8" name="object 8"/>
            <p:cNvSpPr/>
            <p:nvPr/>
          </p:nvSpPr>
          <p:spPr>
            <a:xfrm>
              <a:off x="804843" y="237237"/>
              <a:ext cx="795020" cy="497205"/>
            </a:xfrm>
            <a:custGeom>
              <a:avLst/>
              <a:gdLst/>
              <a:ahLst/>
              <a:cxnLst/>
              <a:rect l="l" t="t" r="r" b="b"/>
              <a:pathLst>
                <a:path w="795019" h="497205">
                  <a:moveTo>
                    <a:pt x="794819" y="496602"/>
                  </a:moveTo>
                  <a:lnTo>
                    <a:pt x="0" y="496602"/>
                  </a:lnTo>
                  <a:lnTo>
                    <a:pt x="0" y="0"/>
                  </a:lnTo>
                  <a:lnTo>
                    <a:pt x="794819" y="0"/>
                  </a:lnTo>
                  <a:lnTo>
                    <a:pt x="794819" y="49660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251" y="256024"/>
              <a:ext cx="745490" cy="455295"/>
            </a:xfrm>
            <a:custGeom>
              <a:avLst/>
              <a:gdLst/>
              <a:ahLst/>
              <a:cxnLst/>
              <a:rect l="l" t="t" r="r" b="b"/>
              <a:pathLst>
                <a:path w="745490" h="455295">
                  <a:moveTo>
                    <a:pt x="745411" y="454964"/>
                  </a:moveTo>
                  <a:lnTo>
                    <a:pt x="0" y="454964"/>
                  </a:lnTo>
                  <a:lnTo>
                    <a:pt x="0" y="0"/>
                  </a:lnTo>
                  <a:lnTo>
                    <a:pt x="745411" y="0"/>
                  </a:lnTo>
                  <a:lnTo>
                    <a:pt x="745411" y="454964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306" y="310356"/>
              <a:ext cx="326390" cy="420370"/>
            </a:xfrm>
            <a:custGeom>
              <a:avLst/>
              <a:gdLst/>
              <a:ahLst/>
              <a:cxnLst/>
              <a:rect l="l" t="t" r="r" b="b"/>
              <a:pathLst>
                <a:path w="326390" h="420370">
                  <a:moveTo>
                    <a:pt x="0" y="419927"/>
                  </a:moveTo>
                  <a:lnTo>
                    <a:pt x="325983" y="0"/>
                  </a:lnTo>
                </a:path>
              </a:pathLst>
            </a:custGeom>
            <a:ln w="21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323" y="410895"/>
              <a:ext cx="207834" cy="1965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3100" y="602325"/>
              <a:ext cx="723900" cy="617855"/>
            </a:xfrm>
            <a:custGeom>
              <a:avLst/>
              <a:gdLst/>
              <a:ahLst/>
              <a:cxnLst/>
              <a:rect l="l" t="t" r="r" b="b"/>
              <a:pathLst>
                <a:path w="723900" h="617855">
                  <a:moveTo>
                    <a:pt x="448965" y="617451"/>
                  </a:moveTo>
                  <a:lnTo>
                    <a:pt x="104185" y="617451"/>
                  </a:lnTo>
                  <a:lnTo>
                    <a:pt x="104185" y="483399"/>
                  </a:lnTo>
                  <a:lnTo>
                    <a:pt x="81630" y="483399"/>
                  </a:lnTo>
                  <a:lnTo>
                    <a:pt x="81630" y="361026"/>
                  </a:lnTo>
                  <a:lnTo>
                    <a:pt x="230390" y="461565"/>
                  </a:lnTo>
                  <a:lnTo>
                    <a:pt x="381835" y="265057"/>
                  </a:lnTo>
                  <a:lnTo>
                    <a:pt x="226093" y="165026"/>
                  </a:lnTo>
                  <a:lnTo>
                    <a:pt x="173463" y="244238"/>
                  </a:lnTo>
                  <a:lnTo>
                    <a:pt x="197093" y="266072"/>
                  </a:lnTo>
                  <a:lnTo>
                    <a:pt x="228778" y="289938"/>
                  </a:lnTo>
                  <a:lnTo>
                    <a:pt x="149297" y="382352"/>
                  </a:lnTo>
                  <a:lnTo>
                    <a:pt x="84852" y="341730"/>
                  </a:lnTo>
                  <a:lnTo>
                    <a:pt x="5370" y="285368"/>
                  </a:lnTo>
                  <a:lnTo>
                    <a:pt x="0" y="212756"/>
                  </a:lnTo>
                  <a:lnTo>
                    <a:pt x="117074" y="54331"/>
                  </a:lnTo>
                  <a:lnTo>
                    <a:pt x="172389" y="24373"/>
                  </a:lnTo>
                  <a:lnTo>
                    <a:pt x="214278" y="24373"/>
                  </a:lnTo>
                  <a:lnTo>
                    <a:pt x="253482" y="98507"/>
                  </a:lnTo>
                  <a:lnTo>
                    <a:pt x="270668" y="69564"/>
                  </a:lnTo>
                  <a:lnTo>
                    <a:pt x="253482" y="23357"/>
                  </a:lnTo>
                  <a:lnTo>
                    <a:pt x="303964" y="23357"/>
                  </a:lnTo>
                  <a:lnTo>
                    <a:pt x="286779" y="69057"/>
                  </a:lnTo>
                  <a:lnTo>
                    <a:pt x="302890" y="98507"/>
                  </a:lnTo>
                  <a:lnTo>
                    <a:pt x="337798" y="24373"/>
                  </a:lnTo>
                  <a:lnTo>
                    <a:pt x="393113" y="24373"/>
                  </a:lnTo>
                  <a:lnTo>
                    <a:pt x="531132" y="102062"/>
                  </a:lnTo>
                  <a:lnTo>
                    <a:pt x="548317" y="84798"/>
                  </a:lnTo>
                  <a:lnTo>
                    <a:pt x="615984" y="0"/>
                  </a:lnTo>
                  <a:lnTo>
                    <a:pt x="723392" y="68041"/>
                  </a:lnTo>
                  <a:lnTo>
                    <a:pt x="628873" y="181274"/>
                  </a:lnTo>
                  <a:lnTo>
                    <a:pt x="579465" y="246777"/>
                  </a:lnTo>
                  <a:lnTo>
                    <a:pt x="571947" y="255917"/>
                  </a:lnTo>
                  <a:lnTo>
                    <a:pt x="505891" y="255917"/>
                  </a:lnTo>
                  <a:lnTo>
                    <a:pt x="475280" y="234590"/>
                  </a:lnTo>
                  <a:lnTo>
                    <a:pt x="475280" y="484415"/>
                  </a:lnTo>
                  <a:lnTo>
                    <a:pt x="448965" y="483907"/>
                  </a:lnTo>
                  <a:lnTo>
                    <a:pt x="448965" y="6174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489" y="627206"/>
              <a:ext cx="101816" cy="734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285" y="802895"/>
              <a:ext cx="82167" cy="919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639" y="797817"/>
              <a:ext cx="91296" cy="710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9203" y="1021752"/>
              <a:ext cx="337185" cy="350520"/>
            </a:xfrm>
            <a:custGeom>
              <a:avLst/>
              <a:gdLst/>
              <a:ahLst/>
              <a:cxnLst/>
              <a:rect l="l" t="t" r="r" b="b"/>
              <a:pathLst>
                <a:path w="337184" h="350519">
                  <a:moveTo>
                    <a:pt x="336727" y="65506"/>
                  </a:moveTo>
                  <a:lnTo>
                    <a:pt x="278193" y="65506"/>
                  </a:lnTo>
                  <a:lnTo>
                    <a:pt x="278193" y="0"/>
                  </a:lnTo>
                  <a:lnTo>
                    <a:pt x="54787" y="0"/>
                  </a:lnTo>
                  <a:lnTo>
                    <a:pt x="54787" y="65506"/>
                  </a:lnTo>
                  <a:lnTo>
                    <a:pt x="0" y="65506"/>
                  </a:lnTo>
                  <a:lnTo>
                    <a:pt x="0" y="350367"/>
                  </a:lnTo>
                  <a:lnTo>
                    <a:pt x="336727" y="350367"/>
                  </a:lnTo>
                  <a:lnTo>
                    <a:pt x="336727" y="6550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214" y="1021237"/>
              <a:ext cx="118685" cy="1310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344" y="1021237"/>
              <a:ext cx="123519" cy="1264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270" y="805434"/>
              <a:ext cx="207297" cy="196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309" y="805434"/>
              <a:ext cx="207297" cy="196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02245" y="1021752"/>
              <a:ext cx="337185" cy="350520"/>
            </a:xfrm>
            <a:custGeom>
              <a:avLst/>
              <a:gdLst/>
              <a:ahLst/>
              <a:cxnLst/>
              <a:rect l="l" t="t" r="r" b="b"/>
              <a:pathLst>
                <a:path w="337184" h="350519">
                  <a:moveTo>
                    <a:pt x="336727" y="65506"/>
                  </a:moveTo>
                  <a:lnTo>
                    <a:pt x="278193" y="65506"/>
                  </a:lnTo>
                  <a:lnTo>
                    <a:pt x="278193" y="0"/>
                  </a:lnTo>
                  <a:lnTo>
                    <a:pt x="54241" y="0"/>
                  </a:lnTo>
                  <a:lnTo>
                    <a:pt x="54241" y="65506"/>
                  </a:lnTo>
                  <a:lnTo>
                    <a:pt x="0" y="65506"/>
                  </a:lnTo>
                  <a:lnTo>
                    <a:pt x="0" y="350367"/>
                  </a:lnTo>
                  <a:lnTo>
                    <a:pt x="336727" y="350367"/>
                  </a:lnTo>
                  <a:lnTo>
                    <a:pt x="336727" y="6550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253" y="1021237"/>
              <a:ext cx="118685" cy="1310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383" y="1021237"/>
              <a:ext cx="124056" cy="12643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7340" y="6153848"/>
            <a:ext cx="2493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Ref:</a:t>
            </a:r>
            <a:r>
              <a:rPr sz="1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Section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8.9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Exercises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R28-</a:t>
            </a:r>
            <a:r>
              <a:rPr sz="1200" spc="-25" dirty="0">
                <a:solidFill>
                  <a:srgbClr val="FF0000"/>
                </a:solidFill>
                <a:latin typeface="Times New Roman"/>
                <a:cs typeface="Times New Roman"/>
              </a:rPr>
              <a:t>R32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98255" y="2362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46050" indent="-342900">
              <a:lnSpc>
                <a:spcPct val="100000"/>
              </a:lnSpc>
              <a:spcBef>
                <a:spcPts val="14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detect/counteract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defects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below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transport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layer?</a:t>
            </a:r>
            <a:endParaRPr sz="1200">
              <a:latin typeface="Times New Roman"/>
              <a:cs typeface="Times New Roman"/>
            </a:endParaRPr>
          </a:p>
          <a:p>
            <a:pPr marL="118745" marR="57785">
              <a:lnSpc>
                <a:spcPct val="100000"/>
              </a:lnSpc>
              <a:spcBef>
                <a:spcPts val="290"/>
              </a:spcBef>
              <a:tabLst>
                <a:tab pos="3134360" algn="l"/>
              </a:tabLst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utilities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reset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debug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irewalls.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3983" y="242743"/>
            <a:ext cx="1520825" cy="1333500"/>
            <a:chOff x="383983" y="242743"/>
            <a:chExt cx="1520825" cy="1333500"/>
          </a:xfrm>
        </p:grpSpPr>
        <p:sp>
          <p:nvSpPr>
            <p:cNvPr id="5" name="object 5"/>
            <p:cNvSpPr/>
            <p:nvPr/>
          </p:nvSpPr>
          <p:spPr>
            <a:xfrm>
              <a:off x="1021270" y="242743"/>
              <a:ext cx="883285" cy="583565"/>
            </a:xfrm>
            <a:custGeom>
              <a:avLst/>
              <a:gdLst/>
              <a:ahLst/>
              <a:cxnLst/>
              <a:rect l="l" t="t" r="r" b="b"/>
              <a:pathLst>
                <a:path w="883285" h="583565">
                  <a:moveTo>
                    <a:pt x="883131" y="583253"/>
                  </a:moveTo>
                  <a:lnTo>
                    <a:pt x="0" y="583253"/>
                  </a:lnTo>
                  <a:lnTo>
                    <a:pt x="0" y="0"/>
                  </a:lnTo>
                  <a:lnTo>
                    <a:pt x="883131" y="0"/>
                  </a:lnTo>
                  <a:lnTo>
                    <a:pt x="883131" y="583253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3946" y="264804"/>
              <a:ext cx="828675" cy="534670"/>
            </a:xfrm>
            <a:custGeom>
              <a:avLst/>
              <a:gdLst/>
              <a:ahLst/>
              <a:cxnLst/>
              <a:rect l="l" t="t" r="r" b="b"/>
              <a:pathLst>
                <a:path w="828675" h="534670">
                  <a:moveTo>
                    <a:pt x="828234" y="534353"/>
                  </a:moveTo>
                  <a:lnTo>
                    <a:pt x="0" y="534353"/>
                  </a:lnTo>
                  <a:lnTo>
                    <a:pt x="0" y="0"/>
                  </a:lnTo>
                  <a:lnTo>
                    <a:pt x="828234" y="0"/>
                  </a:lnTo>
                  <a:lnTo>
                    <a:pt x="828234" y="534353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896" y="328617"/>
              <a:ext cx="362585" cy="493395"/>
            </a:xfrm>
            <a:custGeom>
              <a:avLst/>
              <a:gdLst/>
              <a:ahLst/>
              <a:cxnLst/>
              <a:rect l="l" t="t" r="r" b="b"/>
              <a:pathLst>
                <a:path w="362584" h="493394">
                  <a:moveTo>
                    <a:pt x="0" y="493204"/>
                  </a:moveTo>
                  <a:lnTo>
                    <a:pt x="362203" y="0"/>
                  </a:lnTo>
                </a:path>
              </a:pathLst>
            </a:custGeom>
            <a:ln w="23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025" y="446699"/>
              <a:ext cx="230927" cy="2307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7111" y="671533"/>
              <a:ext cx="803910" cy="725805"/>
            </a:xfrm>
            <a:custGeom>
              <a:avLst/>
              <a:gdLst/>
              <a:ahLst/>
              <a:cxnLst/>
              <a:rect l="l" t="t" r="r" b="b"/>
              <a:pathLst>
                <a:path w="803910" h="725805">
                  <a:moveTo>
                    <a:pt x="498850" y="725195"/>
                  </a:moveTo>
                  <a:lnTo>
                    <a:pt x="115761" y="725195"/>
                  </a:lnTo>
                  <a:lnTo>
                    <a:pt x="115761" y="567751"/>
                  </a:lnTo>
                  <a:lnTo>
                    <a:pt x="90700" y="567751"/>
                  </a:lnTo>
                  <a:lnTo>
                    <a:pt x="90700" y="424024"/>
                  </a:lnTo>
                  <a:lnTo>
                    <a:pt x="255988" y="542107"/>
                  </a:lnTo>
                  <a:lnTo>
                    <a:pt x="424261" y="311309"/>
                  </a:lnTo>
                  <a:lnTo>
                    <a:pt x="251215" y="193822"/>
                  </a:lnTo>
                  <a:lnTo>
                    <a:pt x="192737" y="286857"/>
                  </a:lnTo>
                  <a:lnTo>
                    <a:pt x="218992" y="312502"/>
                  </a:lnTo>
                  <a:lnTo>
                    <a:pt x="254198" y="340531"/>
                  </a:lnTo>
                  <a:lnTo>
                    <a:pt x="165885" y="449072"/>
                  </a:lnTo>
                  <a:lnTo>
                    <a:pt x="94280" y="401362"/>
                  </a:lnTo>
                  <a:lnTo>
                    <a:pt x="5967" y="335164"/>
                  </a:lnTo>
                  <a:lnTo>
                    <a:pt x="0" y="249882"/>
                  </a:lnTo>
                  <a:lnTo>
                    <a:pt x="130082" y="63812"/>
                  </a:lnTo>
                  <a:lnTo>
                    <a:pt x="191544" y="28626"/>
                  </a:lnTo>
                  <a:lnTo>
                    <a:pt x="238087" y="28626"/>
                  </a:lnTo>
                  <a:lnTo>
                    <a:pt x="281647" y="115697"/>
                  </a:lnTo>
                  <a:lnTo>
                    <a:pt x="300742" y="81703"/>
                  </a:lnTo>
                  <a:lnTo>
                    <a:pt x="281647" y="27433"/>
                  </a:lnTo>
                  <a:lnTo>
                    <a:pt x="337738" y="27433"/>
                  </a:lnTo>
                  <a:lnTo>
                    <a:pt x="318643" y="81107"/>
                  </a:lnTo>
                  <a:lnTo>
                    <a:pt x="336544" y="115697"/>
                  </a:lnTo>
                  <a:lnTo>
                    <a:pt x="375331" y="28626"/>
                  </a:lnTo>
                  <a:lnTo>
                    <a:pt x="436792" y="28626"/>
                  </a:lnTo>
                  <a:lnTo>
                    <a:pt x="590146" y="119871"/>
                  </a:lnTo>
                  <a:lnTo>
                    <a:pt x="609241" y="99595"/>
                  </a:lnTo>
                  <a:lnTo>
                    <a:pt x="684427" y="0"/>
                  </a:lnTo>
                  <a:lnTo>
                    <a:pt x="803769" y="79914"/>
                  </a:lnTo>
                  <a:lnTo>
                    <a:pt x="698748" y="212906"/>
                  </a:lnTo>
                  <a:lnTo>
                    <a:pt x="643850" y="289839"/>
                  </a:lnTo>
                  <a:lnTo>
                    <a:pt x="635496" y="300574"/>
                  </a:lnTo>
                  <a:lnTo>
                    <a:pt x="562101" y="300574"/>
                  </a:lnTo>
                  <a:lnTo>
                    <a:pt x="528089" y="275526"/>
                  </a:lnTo>
                  <a:lnTo>
                    <a:pt x="528089" y="568944"/>
                  </a:lnTo>
                  <a:lnTo>
                    <a:pt x="498850" y="568348"/>
                  </a:lnTo>
                  <a:lnTo>
                    <a:pt x="498850" y="7251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10" y="700755"/>
              <a:ext cx="113129" cy="862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983" y="907102"/>
              <a:ext cx="91296" cy="107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488" y="901138"/>
              <a:ext cx="101440" cy="834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9459" y="1164145"/>
              <a:ext cx="374650" cy="412115"/>
            </a:xfrm>
            <a:custGeom>
              <a:avLst/>
              <a:gdLst/>
              <a:ahLst/>
              <a:cxnLst/>
              <a:rect l="l" t="t" r="r" b="b"/>
              <a:pathLst>
                <a:path w="374650" h="412115">
                  <a:moveTo>
                    <a:pt x="374129" y="76936"/>
                  </a:moveTo>
                  <a:lnTo>
                    <a:pt x="309092" y="76936"/>
                  </a:lnTo>
                  <a:lnTo>
                    <a:pt x="309092" y="0"/>
                  </a:lnTo>
                  <a:lnTo>
                    <a:pt x="60858" y="0"/>
                  </a:lnTo>
                  <a:lnTo>
                    <a:pt x="60858" y="76936"/>
                  </a:lnTo>
                  <a:lnTo>
                    <a:pt x="0" y="76936"/>
                  </a:lnTo>
                  <a:lnTo>
                    <a:pt x="0" y="411505"/>
                  </a:lnTo>
                  <a:lnTo>
                    <a:pt x="374129" y="411505"/>
                  </a:lnTo>
                  <a:lnTo>
                    <a:pt x="374129" y="7693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460" y="1163543"/>
              <a:ext cx="131873" cy="1538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160" y="1163542"/>
              <a:ext cx="137243" cy="1484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855" y="910081"/>
              <a:ext cx="230330" cy="230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231" y="910081"/>
              <a:ext cx="230330" cy="2302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2824" y="1164145"/>
              <a:ext cx="374650" cy="412115"/>
            </a:xfrm>
            <a:custGeom>
              <a:avLst/>
              <a:gdLst/>
              <a:ahLst/>
              <a:cxnLst/>
              <a:rect l="l" t="t" r="r" b="b"/>
              <a:pathLst>
                <a:path w="374650" h="412115">
                  <a:moveTo>
                    <a:pt x="374142" y="76936"/>
                  </a:moveTo>
                  <a:lnTo>
                    <a:pt x="309105" y="76936"/>
                  </a:lnTo>
                  <a:lnTo>
                    <a:pt x="309105" y="0"/>
                  </a:lnTo>
                  <a:lnTo>
                    <a:pt x="60274" y="0"/>
                  </a:lnTo>
                  <a:lnTo>
                    <a:pt x="60274" y="76936"/>
                  </a:lnTo>
                  <a:lnTo>
                    <a:pt x="0" y="76936"/>
                  </a:lnTo>
                  <a:lnTo>
                    <a:pt x="0" y="411492"/>
                  </a:lnTo>
                  <a:lnTo>
                    <a:pt x="374142" y="411492"/>
                  </a:lnTo>
                  <a:lnTo>
                    <a:pt x="374142" y="7693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2836" y="1163540"/>
              <a:ext cx="131873" cy="1538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8537" y="1163540"/>
              <a:ext cx="137840" cy="14849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71444" y="328422"/>
            <a:ext cx="2528315" cy="100888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70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6387" y="1635505"/>
            <a:ext cx="8070850" cy="43783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46100" marR="1242060" indent="-5334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confidentiality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availability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63DE8"/>
                </a:solidFill>
                <a:latin typeface="Times New Roman"/>
                <a:cs typeface="Times New Roman"/>
              </a:rPr>
              <a:t>non-repudiation.</a:t>
            </a:r>
            <a:endParaRPr sz="2400">
              <a:latin typeface="Times New Roman"/>
              <a:cs typeface="Times New Roman"/>
            </a:endParaRPr>
          </a:p>
          <a:p>
            <a:pPr marL="545465" marR="412115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24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2400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(public</a:t>
            </a:r>
            <a:r>
              <a:rPr sz="2400" spc="-25" dirty="0">
                <a:latin typeface="Times New Roman"/>
                <a:cs typeface="Times New Roman"/>
              </a:rPr>
              <a:t> and </a:t>
            </a:r>
            <a:r>
              <a:rPr sz="2400" dirty="0">
                <a:latin typeface="Times New Roman"/>
                <a:cs typeface="Times New Roman"/>
              </a:rPr>
              <a:t>private).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24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2400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-10" dirty="0">
                <a:latin typeface="Times New Roman"/>
                <a:cs typeface="Times New Roman"/>
              </a:rPr>
              <a:t> compute-</a:t>
            </a:r>
            <a:r>
              <a:rPr sz="2400" dirty="0">
                <a:latin typeface="Times New Roman"/>
                <a:cs typeface="Times New Roman"/>
              </a:rPr>
              <a:t>intensive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generally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545465" marR="5080" indent="-533400">
              <a:lnSpc>
                <a:spcPts val="2590"/>
              </a:lnSpc>
              <a:spcBef>
                <a:spcPts val="58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digital</a:t>
            </a:r>
            <a:r>
              <a:rPr sz="24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24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 </a:t>
            </a: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uses </a:t>
            </a:r>
            <a:r>
              <a:rPr sz="2400" dirty="0">
                <a:latin typeface="Times New Roman"/>
                <a:cs typeface="Times New Roman"/>
              </a:rPr>
              <a:t>certificates,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SSL/TLS</a:t>
            </a:r>
            <a:r>
              <a:rPr sz="2400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transport-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545465" algn="l"/>
              </a:tabLst>
            </a:pP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IPsec/IKE</a:t>
            </a:r>
            <a:r>
              <a:rPr sz="24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VPN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Firewalls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IDS</a:t>
            </a:r>
            <a:r>
              <a:rPr sz="24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protection.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40" y="6153848"/>
            <a:ext cx="2340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Ref:</a:t>
            </a:r>
            <a:r>
              <a:rPr sz="1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Sections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8.1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through</a:t>
            </a:r>
            <a:r>
              <a:rPr sz="1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8.7,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FF0000"/>
                </a:solidFill>
                <a:latin typeface="Times New Roman"/>
                <a:cs typeface="Times New Roman"/>
              </a:rPr>
              <a:t>8.9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156" y="328422"/>
            <a:ext cx="4013453" cy="10088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1062" y="445008"/>
            <a:ext cx="34404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12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548130"/>
            <a:ext cx="6274435" cy="39757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Ron's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(RC4)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Extensible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(EAP)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spc="-10" dirty="0">
                <a:latin typeface="Times New Roman"/>
                <a:cs typeface="Times New Roman"/>
              </a:rPr>
              <a:t>RADIUS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Wired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Equivalent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Privacy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(WEP)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Problems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802.11i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Wireless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Security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Derivation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WPA2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Four-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Handshake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Management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4G/5G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625" y="200532"/>
            <a:ext cx="2210368" cy="10246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63014" y="642175"/>
            <a:ext cx="10274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Overview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35186" y="1575435"/>
            <a:ext cx="3200400" cy="4956175"/>
          </a:xfrm>
          <a:custGeom>
            <a:avLst/>
            <a:gdLst/>
            <a:ahLst/>
            <a:cxnLst/>
            <a:rect l="l" t="t" r="r" b="b"/>
            <a:pathLst>
              <a:path w="3200400" h="4956175">
                <a:moveTo>
                  <a:pt x="0" y="0"/>
                </a:moveTo>
                <a:lnTo>
                  <a:pt x="3200400" y="0"/>
                </a:lnTo>
                <a:lnTo>
                  <a:pt x="3200400" y="4956048"/>
                </a:lnTo>
                <a:lnTo>
                  <a:pt x="0" y="49560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41740" y="1546352"/>
            <a:ext cx="2682875" cy="71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>
              <a:lnSpc>
                <a:spcPts val="271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127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one-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detail?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394" y="328422"/>
            <a:ext cx="4851653" cy="10088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5010">
              <a:lnSpc>
                <a:spcPct val="100000"/>
              </a:lnSpc>
              <a:spcBef>
                <a:spcPts val="100"/>
              </a:spcBef>
            </a:pPr>
            <a:r>
              <a:rPr dirty="0"/>
              <a:t>Ron's</a:t>
            </a:r>
            <a:r>
              <a:rPr spc="-20" dirty="0"/>
              <a:t> </a:t>
            </a:r>
            <a:r>
              <a:rPr dirty="0"/>
              <a:t>Cipher</a:t>
            </a:r>
            <a:r>
              <a:rPr spc="-15" dirty="0"/>
              <a:t> </a:t>
            </a:r>
            <a:r>
              <a:rPr dirty="0"/>
              <a:t>4</a:t>
            </a:r>
            <a:r>
              <a:rPr spc="-15" dirty="0"/>
              <a:t> </a:t>
            </a:r>
            <a:r>
              <a:rPr spc="-10" dirty="0"/>
              <a:t>(RC4)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6387" y="1243330"/>
            <a:ext cx="8119109" cy="27686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Developed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Rivest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1987.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Leaked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1994.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Stream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ts val="2590"/>
              </a:lnSpc>
              <a:spcBef>
                <a:spcPts val="615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pseudo-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stream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xor'ed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input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Pseudo-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stream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One-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Time</a:t>
            </a:r>
            <a:r>
              <a:rPr sz="2400" b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pad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256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octets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reference.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90900" y="4208526"/>
            <a:ext cx="3467100" cy="60198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10731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845"/>
              </a:spcBef>
            </a:pPr>
            <a:r>
              <a:rPr sz="2400" spc="-10" dirty="0">
                <a:latin typeface="Times New Roman"/>
                <a:cs typeface="Times New Roman"/>
              </a:rPr>
              <a:t>Pseudo-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#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generator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94330" y="4347336"/>
            <a:ext cx="1003300" cy="393700"/>
            <a:chOff x="2394330" y="4347336"/>
            <a:chExt cx="1003300" cy="393700"/>
          </a:xfrm>
        </p:grpSpPr>
        <p:sp>
          <p:nvSpPr>
            <p:cNvPr id="13" name="object 13"/>
            <p:cNvSpPr/>
            <p:nvPr/>
          </p:nvSpPr>
          <p:spPr>
            <a:xfrm>
              <a:off x="2400680" y="4353686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742950" y="0"/>
                  </a:moveTo>
                  <a:lnTo>
                    <a:pt x="742950" y="95250"/>
                  </a:lnTo>
                  <a:lnTo>
                    <a:pt x="0" y="95250"/>
                  </a:lnTo>
                  <a:lnTo>
                    <a:pt x="0" y="285750"/>
                  </a:lnTo>
                  <a:lnTo>
                    <a:pt x="742950" y="285750"/>
                  </a:lnTo>
                  <a:lnTo>
                    <a:pt x="742950" y="381000"/>
                  </a:lnTo>
                  <a:lnTo>
                    <a:pt x="990600" y="1905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00680" y="4353686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0" y="95250"/>
                  </a:moveTo>
                  <a:lnTo>
                    <a:pt x="742950" y="95250"/>
                  </a:lnTo>
                  <a:lnTo>
                    <a:pt x="742950" y="0"/>
                  </a:lnTo>
                  <a:lnTo>
                    <a:pt x="990600" y="190500"/>
                  </a:lnTo>
                  <a:lnTo>
                    <a:pt x="742950" y="381000"/>
                  </a:lnTo>
                  <a:lnTo>
                    <a:pt x="742950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2170" y="4307014"/>
            <a:ext cx="1962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i="1" spc="-50" dirty="0">
                <a:solidFill>
                  <a:srgbClr val="CC0000"/>
                </a:solidFill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8306" y="5365889"/>
            <a:ext cx="1767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365" marR="5080" indent="-4953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Plain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i="1" spc="-5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99130" y="4888358"/>
            <a:ext cx="2070100" cy="995680"/>
            <a:chOff x="2699130" y="4888358"/>
            <a:chExt cx="2070100" cy="995680"/>
          </a:xfrm>
        </p:grpSpPr>
        <p:sp>
          <p:nvSpPr>
            <p:cNvPr id="18" name="object 18"/>
            <p:cNvSpPr/>
            <p:nvPr/>
          </p:nvSpPr>
          <p:spPr>
            <a:xfrm>
              <a:off x="2705480" y="5496688"/>
              <a:ext cx="1600200" cy="381000"/>
            </a:xfrm>
            <a:custGeom>
              <a:avLst/>
              <a:gdLst/>
              <a:ahLst/>
              <a:cxnLst/>
              <a:rect l="l" t="t" r="r" b="b"/>
              <a:pathLst>
                <a:path w="1600200" h="381000">
                  <a:moveTo>
                    <a:pt x="1200150" y="0"/>
                  </a:moveTo>
                  <a:lnTo>
                    <a:pt x="1200150" y="95249"/>
                  </a:lnTo>
                  <a:lnTo>
                    <a:pt x="0" y="95249"/>
                  </a:lnTo>
                  <a:lnTo>
                    <a:pt x="0" y="285749"/>
                  </a:lnTo>
                  <a:lnTo>
                    <a:pt x="1200150" y="285749"/>
                  </a:lnTo>
                  <a:lnTo>
                    <a:pt x="1200150" y="380999"/>
                  </a:lnTo>
                  <a:lnTo>
                    <a:pt x="1600200" y="190499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05480" y="5496688"/>
              <a:ext cx="1600200" cy="381000"/>
            </a:xfrm>
            <a:custGeom>
              <a:avLst/>
              <a:gdLst/>
              <a:ahLst/>
              <a:cxnLst/>
              <a:rect l="l" t="t" r="r" b="b"/>
              <a:pathLst>
                <a:path w="1600200" h="381000">
                  <a:moveTo>
                    <a:pt x="0" y="95249"/>
                  </a:moveTo>
                  <a:lnTo>
                    <a:pt x="1200150" y="95249"/>
                  </a:lnTo>
                  <a:lnTo>
                    <a:pt x="1200150" y="0"/>
                  </a:lnTo>
                  <a:lnTo>
                    <a:pt x="1600200" y="190499"/>
                  </a:lnTo>
                  <a:lnTo>
                    <a:pt x="1200150" y="380999"/>
                  </a:lnTo>
                  <a:lnTo>
                    <a:pt x="1200150" y="285749"/>
                  </a:lnTo>
                  <a:lnTo>
                    <a:pt x="0" y="285749"/>
                  </a:lnTo>
                  <a:lnTo>
                    <a:pt x="0" y="952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5680" y="4894708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342900" y="0"/>
                  </a:moveTo>
                  <a:lnTo>
                    <a:pt x="114300" y="0"/>
                  </a:lnTo>
                  <a:lnTo>
                    <a:pt x="114300" y="457200"/>
                  </a:lnTo>
                  <a:lnTo>
                    <a:pt x="0" y="457200"/>
                  </a:lnTo>
                  <a:lnTo>
                    <a:pt x="228600" y="609600"/>
                  </a:lnTo>
                  <a:lnTo>
                    <a:pt x="457200" y="457200"/>
                  </a:lnTo>
                  <a:lnTo>
                    <a:pt x="342900" y="4572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05680" y="4894708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457200"/>
                  </a:moveTo>
                  <a:lnTo>
                    <a:pt x="114300" y="4572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457200"/>
                  </a:lnTo>
                  <a:lnTo>
                    <a:pt x="457200" y="457200"/>
                  </a:lnTo>
                  <a:lnTo>
                    <a:pt x="228600" y="609600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561208" y="4892803"/>
            <a:ext cx="1657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byte</a:t>
            </a:r>
            <a:endParaRPr sz="2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b="1" i="1" spc="-50" dirty="0">
                <a:solidFill>
                  <a:srgbClr val="CC0000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1825" y="5519802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Symbol"/>
                <a:cs typeface="Symbol"/>
              </a:rPr>
              <a:t></a:t>
            </a:r>
            <a:endParaRPr sz="2400">
              <a:latin typeface="Symbol"/>
              <a:cs typeface="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70830" y="5490338"/>
            <a:ext cx="1612900" cy="393700"/>
            <a:chOff x="4870830" y="5490338"/>
            <a:chExt cx="1612900" cy="393700"/>
          </a:xfrm>
        </p:grpSpPr>
        <p:sp>
          <p:nvSpPr>
            <p:cNvPr id="25" name="object 25"/>
            <p:cNvSpPr/>
            <p:nvPr/>
          </p:nvSpPr>
          <p:spPr>
            <a:xfrm>
              <a:off x="4877180" y="5496688"/>
              <a:ext cx="1600200" cy="381000"/>
            </a:xfrm>
            <a:custGeom>
              <a:avLst/>
              <a:gdLst/>
              <a:ahLst/>
              <a:cxnLst/>
              <a:rect l="l" t="t" r="r" b="b"/>
              <a:pathLst>
                <a:path w="1600200" h="381000">
                  <a:moveTo>
                    <a:pt x="1200150" y="0"/>
                  </a:moveTo>
                  <a:lnTo>
                    <a:pt x="1200150" y="95249"/>
                  </a:lnTo>
                  <a:lnTo>
                    <a:pt x="0" y="95249"/>
                  </a:lnTo>
                  <a:lnTo>
                    <a:pt x="0" y="285749"/>
                  </a:lnTo>
                  <a:lnTo>
                    <a:pt x="1200150" y="285749"/>
                  </a:lnTo>
                  <a:lnTo>
                    <a:pt x="1200150" y="380999"/>
                  </a:lnTo>
                  <a:lnTo>
                    <a:pt x="1600200" y="190499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77180" y="5496688"/>
              <a:ext cx="1600200" cy="381000"/>
            </a:xfrm>
            <a:custGeom>
              <a:avLst/>
              <a:gdLst/>
              <a:ahLst/>
              <a:cxnLst/>
              <a:rect l="l" t="t" r="r" b="b"/>
              <a:pathLst>
                <a:path w="1600200" h="381000">
                  <a:moveTo>
                    <a:pt x="0" y="95249"/>
                  </a:moveTo>
                  <a:lnTo>
                    <a:pt x="1200150" y="95249"/>
                  </a:lnTo>
                  <a:lnTo>
                    <a:pt x="1200150" y="0"/>
                  </a:lnTo>
                  <a:lnTo>
                    <a:pt x="1600200" y="190499"/>
                  </a:lnTo>
                  <a:lnTo>
                    <a:pt x="1200150" y="380999"/>
                  </a:lnTo>
                  <a:lnTo>
                    <a:pt x="1200150" y="285749"/>
                  </a:lnTo>
                  <a:lnTo>
                    <a:pt x="0" y="285749"/>
                  </a:lnTo>
                  <a:lnTo>
                    <a:pt x="0" y="9524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558660" y="5365878"/>
            <a:ext cx="1969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6585" marR="5080" indent="-6045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i="1" spc="-50" dirty="0">
                <a:solidFill>
                  <a:srgbClr val="800080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7340" y="6153848"/>
            <a:ext cx="5084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Brad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"Implementation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RC4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C,"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2006,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http://bradconte.com/rc4_c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8822690" y="2300816"/>
          <a:ext cx="2115185" cy="606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310"/>
                        </a:lnSpc>
                      </a:pPr>
                      <a:r>
                        <a:rPr sz="1200" i="1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Random</a:t>
                      </a:r>
                      <a:r>
                        <a:rPr sz="1200" i="1" spc="-15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25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#: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ts val="1310"/>
                        </a:lnSpc>
                      </a:pPr>
                      <a:r>
                        <a:rPr sz="1200" i="1" spc="-1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00100011</a:t>
                      </a:r>
                      <a:r>
                        <a:rPr sz="1200" i="1" spc="-5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10110110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i="1" spc="-2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Data: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i="1" spc="-55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11111011</a:t>
                      </a:r>
                      <a:r>
                        <a:rPr sz="1200" i="1" spc="-15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10001001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360"/>
                        </a:lnSpc>
                        <a:spcBef>
                          <a:spcPts val="65"/>
                        </a:spcBef>
                      </a:pPr>
                      <a:r>
                        <a:rPr sz="1200" i="1" spc="-1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Encrypted: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ts val="1360"/>
                        </a:lnSpc>
                        <a:spcBef>
                          <a:spcPts val="65"/>
                        </a:spcBef>
                      </a:pPr>
                      <a:r>
                        <a:rPr sz="1200" i="1" spc="-2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11011000 </a:t>
                      </a:r>
                      <a:r>
                        <a:rPr sz="1200" i="1" spc="-10" dirty="0">
                          <a:solidFill>
                            <a:srgbClr val="063DE8"/>
                          </a:solidFill>
                          <a:latin typeface="Times New Roman"/>
                          <a:cs typeface="Times New Roman"/>
                        </a:rPr>
                        <a:t>00111111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8803640" y="2929890"/>
            <a:ext cx="299148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25730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93700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generator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specific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seed?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seed</a:t>
            </a:r>
            <a:r>
              <a:rPr sz="1200" spc="-20" dirty="0">
                <a:latin typeface="Times New Roman"/>
                <a:cs typeface="Times New Roman"/>
              </a:rPr>
              <a:t> used </a:t>
            </a:r>
            <a:r>
              <a:rPr sz="1200" spc="-10" dirty="0">
                <a:latin typeface="Times New Roman"/>
                <a:cs typeface="Times New Roman"/>
              </a:rPr>
              <a:t>later?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Generators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formula.</a:t>
            </a:r>
            <a:endParaRPr sz="1200">
              <a:latin typeface="Times New Roman"/>
              <a:cs typeface="Times New Roman"/>
            </a:endParaRPr>
          </a:p>
          <a:p>
            <a:pPr marL="121729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x</a:t>
            </a:r>
            <a:r>
              <a:rPr sz="1200" i="1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n</a:t>
            </a:r>
            <a:r>
              <a:rPr sz="1200" i="1" spc="172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=f(x</a:t>
            </a:r>
            <a:r>
              <a:rPr sz="1200" i="1" spc="-15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n-</a:t>
            </a:r>
            <a:r>
              <a:rPr sz="1200" i="1" spc="-37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1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50800" marR="43180">
              <a:lnSpc>
                <a:spcPct val="100000"/>
              </a:lnSpc>
              <a:spcBef>
                <a:spcPts val="285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provide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x</a:t>
            </a:r>
            <a:r>
              <a:rPr sz="1200" i="1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0</a:t>
            </a:r>
            <a:r>
              <a:rPr sz="1200" i="1" spc="112" baseline="-20833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start.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seed.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again.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41740" y="4502657"/>
            <a:ext cx="1206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Starting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x</a:t>
            </a:r>
            <a:r>
              <a:rPr sz="1200" i="1" spc="8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=5: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7800" y="4346447"/>
            <a:ext cx="2177795" cy="19734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841740" y="4591050"/>
            <a:ext cx="3041015" cy="145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2494">
              <a:lnSpc>
                <a:spcPts val="780"/>
              </a:lnSpc>
              <a:spcBef>
                <a:spcPts val="95"/>
              </a:spcBef>
            </a:pPr>
            <a:r>
              <a:rPr sz="8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0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119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16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obtained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above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295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procedure: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10,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3,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0,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6,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15,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12,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13,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11,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8,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9,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14, 7, 4,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Ron's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Cipher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used?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WEP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WPA1</a:t>
            </a:r>
            <a:endParaRPr sz="1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implementation 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RC4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required</a:t>
            </a:r>
            <a:r>
              <a:rPr sz="1200" spc="-25" dirty="0">
                <a:latin typeface="Times New Roman"/>
                <a:cs typeface="Times New Roman"/>
              </a:rPr>
              <a:t> in</a:t>
            </a:r>
            <a:endParaRPr sz="1200">
              <a:latin typeface="Times New Roman"/>
              <a:cs typeface="Times New Roman"/>
            </a:endParaRPr>
          </a:p>
          <a:p>
            <a:pPr marL="55880">
              <a:lnSpc>
                <a:spcPct val="100000"/>
              </a:lnSpc>
              <a:tabLst>
                <a:tab pos="354965" algn="l"/>
                <a:tab pos="3027680" algn="l"/>
              </a:tabLst>
            </a:pPr>
            <a:r>
              <a:rPr sz="1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this</a:t>
            </a:r>
            <a:r>
              <a:rPr sz="1200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exam? </a:t>
            </a:r>
            <a:r>
              <a:rPr sz="1200" i="1" u="heavy" spc="-2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2923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parts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needs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aware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 is a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simple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pass-through.</a:t>
            </a:r>
            <a:endParaRPr sz="1200">
              <a:latin typeface="Times New Roman"/>
              <a:cs typeface="Times New Roman"/>
            </a:endParaRPr>
          </a:p>
          <a:p>
            <a:pPr marL="461645" marR="43434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old</a:t>
            </a:r>
            <a:r>
              <a:rPr sz="1200" spc="-10" dirty="0">
                <a:latin typeface="Times New Roman"/>
                <a:cs typeface="Times New Roman"/>
              </a:rPr>
              <a:t> methods?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adjusting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existing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 method?</a:t>
            </a:r>
            <a:endParaRPr sz="1200">
              <a:latin typeface="Times New Roman"/>
              <a:cs typeface="Times New Roman"/>
            </a:endParaRPr>
          </a:p>
          <a:p>
            <a:pPr marL="118745" marR="53467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Little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increments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result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significant changes.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" y="405384"/>
            <a:ext cx="7786877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Extensible</a:t>
            </a:r>
            <a:r>
              <a:rPr sz="3200" spc="-125" dirty="0"/>
              <a:t> </a:t>
            </a:r>
            <a:r>
              <a:rPr sz="3200" dirty="0"/>
              <a:t>Authentication</a:t>
            </a:r>
            <a:r>
              <a:rPr sz="3200" spc="-130" dirty="0"/>
              <a:t> </a:t>
            </a:r>
            <a:r>
              <a:rPr sz="3200" dirty="0"/>
              <a:t>Protocol</a:t>
            </a:r>
            <a:r>
              <a:rPr sz="3200" spc="-140" dirty="0"/>
              <a:t> </a:t>
            </a:r>
            <a:r>
              <a:rPr sz="3200" spc="-10" dirty="0"/>
              <a:t>(EAP)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06387" y="1087882"/>
            <a:ext cx="8071484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71219" indent="-342900" algn="just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Old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Methods: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Password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(PAP), </a:t>
            </a:r>
            <a:r>
              <a:rPr sz="2400" dirty="0">
                <a:latin typeface="Times New Roman"/>
                <a:cs typeface="Times New Roman"/>
              </a:rPr>
              <a:t>Challenge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Handshake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(CHAP), </a:t>
            </a:r>
            <a:r>
              <a:rPr sz="2400" dirty="0">
                <a:latin typeface="Times New Roman"/>
                <a:cs typeface="Times New Roman"/>
              </a:rPr>
              <a:t>Microsoft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CHAP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(MS-</a:t>
            </a:r>
            <a:r>
              <a:rPr sz="2400" spc="-10" dirty="0">
                <a:latin typeface="Times New Roman"/>
                <a:cs typeface="Times New Roman"/>
              </a:rPr>
              <a:t>CHAP)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Extensible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methods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30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Components: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Supplicant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Authenticator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edge </a:t>
            </a:r>
            <a:r>
              <a:rPr sz="2400" dirty="0">
                <a:latin typeface="Times New Roman"/>
                <a:cs typeface="Times New Roman"/>
              </a:rPr>
              <a:t>device,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2400" b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903889" y="4588390"/>
            <a:ext cx="613410" cy="495934"/>
            <a:chOff x="1903889" y="4588390"/>
            <a:chExt cx="613410" cy="495934"/>
          </a:xfrm>
        </p:grpSpPr>
        <p:sp>
          <p:nvSpPr>
            <p:cNvPr id="8" name="object 8"/>
            <p:cNvSpPr/>
            <p:nvPr/>
          </p:nvSpPr>
          <p:spPr>
            <a:xfrm>
              <a:off x="1905036" y="4887818"/>
              <a:ext cx="599440" cy="177165"/>
            </a:xfrm>
            <a:custGeom>
              <a:avLst/>
              <a:gdLst/>
              <a:ahLst/>
              <a:cxnLst/>
              <a:rect l="l" t="t" r="r" b="b"/>
              <a:pathLst>
                <a:path w="599439" h="177164">
                  <a:moveTo>
                    <a:pt x="421734" y="176670"/>
                  </a:moveTo>
                  <a:lnTo>
                    <a:pt x="0" y="176670"/>
                  </a:lnTo>
                  <a:lnTo>
                    <a:pt x="177450" y="0"/>
                  </a:lnTo>
                  <a:lnTo>
                    <a:pt x="599182" y="0"/>
                  </a:lnTo>
                  <a:lnTo>
                    <a:pt x="421734" y="176670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05036" y="4887818"/>
              <a:ext cx="599440" cy="177165"/>
            </a:xfrm>
            <a:custGeom>
              <a:avLst/>
              <a:gdLst/>
              <a:ahLst/>
              <a:cxnLst/>
              <a:rect l="l" t="t" r="r" b="b"/>
              <a:pathLst>
                <a:path w="599439" h="177164">
                  <a:moveTo>
                    <a:pt x="421734" y="176670"/>
                  </a:moveTo>
                  <a:lnTo>
                    <a:pt x="0" y="176670"/>
                  </a:lnTo>
                  <a:lnTo>
                    <a:pt x="177450" y="0"/>
                  </a:lnTo>
                  <a:lnTo>
                    <a:pt x="599182" y="0"/>
                  </a:lnTo>
                  <a:lnTo>
                    <a:pt x="421734" y="176670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05037" y="4887818"/>
              <a:ext cx="599440" cy="177165"/>
            </a:xfrm>
            <a:custGeom>
              <a:avLst/>
              <a:gdLst/>
              <a:ahLst/>
              <a:cxnLst/>
              <a:rect l="l" t="t" r="r" b="b"/>
              <a:pathLst>
                <a:path w="599439" h="177164">
                  <a:moveTo>
                    <a:pt x="177450" y="0"/>
                  </a:moveTo>
                  <a:lnTo>
                    <a:pt x="599182" y="0"/>
                  </a:lnTo>
                  <a:lnTo>
                    <a:pt x="421732" y="176670"/>
                  </a:lnTo>
                  <a:lnTo>
                    <a:pt x="0" y="176670"/>
                  </a:lnTo>
                  <a:lnTo>
                    <a:pt x="177450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8620" y="5016305"/>
              <a:ext cx="81280" cy="34925"/>
            </a:xfrm>
            <a:custGeom>
              <a:avLst/>
              <a:gdLst/>
              <a:ahLst/>
              <a:cxnLst/>
              <a:rect l="l" t="t" r="r" b="b"/>
              <a:pathLst>
                <a:path w="81280" h="34925">
                  <a:moveTo>
                    <a:pt x="40689" y="34416"/>
                  </a:moveTo>
                  <a:lnTo>
                    <a:pt x="56315" y="33030"/>
                  </a:lnTo>
                  <a:lnTo>
                    <a:pt x="69012" y="29347"/>
                  </a:lnTo>
                  <a:lnTo>
                    <a:pt x="77540" y="23897"/>
                  </a:lnTo>
                  <a:lnTo>
                    <a:pt x="80659" y="17208"/>
                  </a:lnTo>
                  <a:lnTo>
                    <a:pt x="77508" y="10486"/>
                  </a:lnTo>
                  <a:lnTo>
                    <a:pt x="68896" y="5019"/>
                  </a:lnTo>
                  <a:lnTo>
                    <a:pt x="56083" y="1344"/>
                  </a:lnTo>
                  <a:lnTo>
                    <a:pt x="40329" y="0"/>
                  </a:lnTo>
                  <a:lnTo>
                    <a:pt x="24575" y="1344"/>
                  </a:lnTo>
                  <a:lnTo>
                    <a:pt x="11762" y="5019"/>
                  </a:lnTo>
                  <a:lnTo>
                    <a:pt x="3150" y="10486"/>
                  </a:lnTo>
                  <a:lnTo>
                    <a:pt x="0" y="17208"/>
                  </a:lnTo>
                  <a:lnTo>
                    <a:pt x="0" y="17348"/>
                  </a:lnTo>
                </a:path>
              </a:pathLst>
            </a:custGeom>
            <a:ln w="6887">
              <a:solidFill>
                <a:srgbClr val="DBDB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6315" y="5016306"/>
              <a:ext cx="76200" cy="34925"/>
            </a:xfrm>
            <a:custGeom>
              <a:avLst/>
              <a:gdLst/>
              <a:ahLst/>
              <a:cxnLst/>
              <a:rect l="l" t="t" r="r" b="b"/>
              <a:pathLst>
                <a:path w="76200" h="34925">
                  <a:moveTo>
                    <a:pt x="76047" y="17389"/>
                  </a:moveTo>
                  <a:lnTo>
                    <a:pt x="76050" y="17208"/>
                  </a:lnTo>
                  <a:lnTo>
                    <a:pt x="73079" y="10485"/>
                  </a:lnTo>
                  <a:lnTo>
                    <a:pt x="64959" y="5018"/>
                  </a:lnTo>
                  <a:lnTo>
                    <a:pt x="52878" y="1344"/>
                  </a:lnTo>
                  <a:lnTo>
                    <a:pt x="38025" y="0"/>
                  </a:lnTo>
                  <a:lnTo>
                    <a:pt x="23171" y="1344"/>
                  </a:lnTo>
                  <a:lnTo>
                    <a:pt x="11090" y="5018"/>
                  </a:lnTo>
                  <a:lnTo>
                    <a:pt x="2970" y="10485"/>
                  </a:lnTo>
                  <a:lnTo>
                    <a:pt x="0" y="17208"/>
                  </a:lnTo>
                  <a:lnTo>
                    <a:pt x="2970" y="23929"/>
                  </a:lnTo>
                  <a:lnTo>
                    <a:pt x="11090" y="29396"/>
                  </a:lnTo>
                  <a:lnTo>
                    <a:pt x="23171" y="33071"/>
                  </a:lnTo>
                  <a:lnTo>
                    <a:pt x="38025" y="34416"/>
                  </a:lnTo>
                  <a:lnTo>
                    <a:pt x="38250" y="34416"/>
                  </a:lnTo>
                </a:path>
              </a:pathLst>
            </a:custGeom>
            <a:ln w="6888">
              <a:solidFill>
                <a:srgbClr val="DBDB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03231" y="5000246"/>
              <a:ext cx="81280" cy="29845"/>
            </a:xfrm>
            <a:custGeom>
              <a:avLst/>
              <a:gdLst/>
              <a:ahLst/>
              <a:cxnLst/>
              <a:rect l="l" t="t" r="r" b="b"/>
              <a:pathLst>
                <a:path w="81280" h="29845">
                  <a:moveTo>
                    <a:pt x="0" y="15117"/>
                  </a:moveTo>
                  <a:lnTo>
                    <a:pt x="3300" y="20870"/>
                  </a:lnTo>
                  <a:lnTo>
                    <a:pt x="11941" y="25542"/>
                  </a:lnTo>
                  <a:lnTo>
                    <a:pt x="24692" y="28678"/>
                  </a:lnTo>
                  <a:lnTo>
                    <a:pt x="40324" y="29825"/>
                  </a:lnTo>
                  <a:lnTo>
                    <a:pt x="56079" y="28660"/>
                  </a:lnTo>
                  <a:lnTo>
                    <a:pt x="68892" y="25475"/>
                  </a:lnTo>
                  <a:lnTo>
                    <a:pt x="77504" y="20737"/>
                  </a:lnTo>
                  <a:lnTo>
                    <a:pt x="80654" y="14911"/>
                  </a:lnTo>
                  <a:lnTo>
                    <a:pt x="77542" y="9120"/>
                  </a:lnTo>
                  <a:lnTo>
                    <a:pt x="69030" y="4399"/>
                  </a:lnTo>
                  <a:lnTo>
                    <a:pt x="56354" y="1207"/>
                  </a:lnTo>
                  <a:lnTo>
                    <a:pt x="40751" y="0"/>
                  </a:lnTo>
                </a:path>
              </a:pathLst>
            </a:custGeom>
            <a:ln w="6886">
              <a:solidFill>
                <a:srgbClr val="DBDB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00924" y="5000245"/>
              <a:ext cx="76200" cy="29845"/>
            </a:xfrm>
            <a:custGeom>
              <a:avLst/>
              <a:gdLst/>
              <a:ahLst/>
              <a:cxnLst/>
              <a:rect l="l" t="t" r="r" b="b"/>
              <a:pathLst>
                <a:path w="76200" h="29845">
                  <a:moveTo>
                    <a:pt x="38426" y="0"/>
                  </a:moveTo>
                  <a:lnTo>
                    <a:pt x="38292" y="0"/>
                  </a:lnTo>
                  <a:lnTo>
                    <a:pt x="38158" y="0"/>
                  </a:lnTo>
                  <a:lnTo>
                    <a:pt x="38025" y="0"/>
                  </a:lnTo>
                  <a:lnTo>
                    <a:pt x="23171" y="1165"/>
                  </a:lnTo>
                  <a:lnTo>
                    <a:pt x="11090" y="4349"/>
                  </a:lnTo>
                  <a:lnTo>
                    <a:pt x="2970" y="9088"/>
                  </a:lnTo>
                  <a:lnTo>
                    <a:pt x="0" y="14913"/>
                  </a:lnTo>
                  <a:lnTo>
                    <a:pt x="2970" y="20739"/>
                  </a:lnTo>
                  <a:lnTo>
                    <a:pt x="11090" y="25477"/>
                  </a:lnTo>
                  <a:lnTo>
                    <a:pt x="23171" y="28662"/>
                  </a:lnTo>
                  <a:lnTo>
                    <a:pt x="38025" y="29827"/>
                  </a:lnTo>
                  <a:lnTo>
                    <a:pt x="52777" y="28678"/>
                  </a:lnTo>
                  <a:lnTo>
                    <a:pt x="64807" y="25536"/>
                  </a:lnTo>
                  <a:lnTo>
                    <a:pt x="72951" y="20856"/>
                  </a:lnTo>
                  <a:lnTo>
                    <a:pt x="76047" y="15095"/>
                  </a:lnTo>
                </a:path>
              </a:pathLst>
            </a:custGeom>
            <a:ln w="6887">
              <a:solidFill>
                <a:srgbClr val="DBDB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05036" y="5064489"/>
              <a:ext cx="422275" cy="18415"/>
            </a:xfrm>
            <a:custGeom>
              <a:avLst/>
              <a:gdLst/>
              <a:ahLst/>
              <a:cxnLst/>
              <a:rect l="l" t="t" r="r" b="b"/>
              <a:pathLst>
                <a:path w="422275" h="18414">
                  <a:moveTo>
                    <a:pt x="421732" y="18355"/>
                  </a:moveTo>
                  <a:lnTo>
                    <a:pt x="0" y="18355"/>
                  </a:lnTo>
                  <a:lnTo>
                    <a:pt x="0" y="0"/>
                  </a:lnTo>
                  <a:lnTo>
                    <a:pt x="421732" y="0"/>
                  </a:lnTo>
                  <a:lnTo>
                    <a:pt x="421732" y="18355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5036" y="5064489"/>
              <a:ext cx="422275" cy="18415"/>
            </a:xfrm>
            <a:custGeom>
              <a:avLst/>
              <a:gdLst/>
              <a:ahLst/>
              <a:cxnLst/>
              <a:rect l="l" t="t" r="r" b="b"/>
              <a:pathLst>
                <a:path w="422275" h="18414">
                  <a:moveTo>
                    <a:pt x="421732" y="18355"/>
                  </a:moveTo>
                  <a:lnTo>
                    <a:pt x="0" y="18355"/>
                  </a:lnTo>
                  <a:lnTo>
                    <a:pt x="0" y="0"/>
                  </a:lnTo>
                  <a:lnTo>
                    <a:pt x="421732" y="0"/>
                  </a:lnTo>
                  <a:lnTo>
                    <a:pt x="421732" y="18355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5036" y="5064489"/>
              <a:ext cx="422275" cy="18415"/>
            </a:xfrm>
            <a:custGeom>
              <a:avLst/>
              <a:gdLst/>
              <a:ahLst/>
              <a:cxnLst/>
              <a:rect l="l" t="t" r="r" b="b"/>
              <a:pathLst>
                <a:path w="422275" h="18414">
                  <a:moveTo>
                    <a:pt x="0" y="18355"/>
                  </a:moveTo>
                  <a:lnTo>
                    <a:pt x="421732" y="18355"/>
                  </a:lnTo>
                  <a:lnTo>
                    <a:pt x="421732" y="0"/>
                  </a:lnTo>
                  <a:lnTo>
                    <a:pt x="0" y="0"/>
                  </a:lnTo>
                  <a:lnTo>
                    <a:pt x="0" y="18355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82486" y="4601016"/>
              <a:ext cx="422275" cy="287020"/>
            </a:xfrm>
            <a:custGeom>
              <a:avLst/>
              <a:gdLst/>
              <a:ahLst/>
              <a:cxnLst/>
              <a:rect l="l" t="t" r="r" b="b"/>
              <a:pathLst>
                <a:path w="422275" h="287020">
                  <a:moveTo>
                    <a:pt x="421732" y="286802"/>
                  </a:moveTo>
                  <a:lnTo>
                    <a:pt x="0" y="286802"/>
                  </a:lnTo>
                  <a:lnTo>
                    <a:pt x="0" y="0"/>
                  </a:lnTo>
                  <a:lnTo>
                    <a:pt x="421732" y="0"/>
                  </a:lnTo>
                  <a:lnTo>
                    <a:pt x="421732" y="286802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2486" y="4601016"/>
              <a:ext cx="422275" cy="287020"/>
            </a:xfrm>
            <a:custGeom>
              <a:avLst/>
              <a:gdLst/>
              <a:ahLst/>
              <a:cxnLst/>
              <a:rect l="l" t="t" r="r" b="b"/>
              <a:pathLst>
                <a:path w="422275" h="287020">
                  <a:moveTo>
                    <a:pt x="0" y="286802"/>
                  </a:moveTo>
                  <a:lnTo>
                    <a:pt x="421732" y="286802"/>
                  </a:lnTo>
                  <a:lnTo>
                    <a:pt x="421732" y="0"/>
                  </a:lnTo>
                  <a:lnTo>
                    <a:pt x="0" y="0"/>
                  </a:lnTo>
                  <a:lnTo>
                    <a:pt x="0" y="286802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4219" y="4589543"/>
              <a:ext cx="12065" cy="298450"/>
            </a:xfrm>
            <a:custGeom>
              <a:avLst/>
              <a:gdLst/>
              <a:ahLst/>
              <a:cxnLst/>
              <a:rect l="l" t="t" r="r" b="b"/>
              <a:pathLst>
                <a:path w="12064" h="298450">
                  <a:moveTo>
                    <a:pt x="0" y="298275"/>
                  </a:moveTo>
                  <a:lnTo>
                    <a:pt x="0" y="11472"/>
                  </a:lnTo>
                  <a:lnTo>
                    <a:pt x="11522" y="0"/>
                  </a:lnTo>
                  <a:lnTo>
                    <a:pt x="11522" y="286802"/>
                  </a:lnTo>
                  <a:lnTo>
                    <a:pt x="0" y="29827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4219" y="4589543"/>
              <a:ext cx="12065" cy="298450"/>
            </a:xfrm>
            <a:custGeom>
              <a:avLst/>
              <a:gdLst/>
              <a:ahLst/>
              <a:cxnLst/>
              <a:rect l="l" t="t" r="r" b="b"/>
              <a:pathLst>
                <a:path w="12064" h="298450">
                  <a:moveTo>
                    <a:pt x="0" y="298275"/>
                  </a:moveTo>
                  <a:lnTo>
                    <a:pt x="0" y="11472"/>
                  </a:lnTo>
                  <a:lnTo>
                    <a:pt x="11522" y="0"/>
                  </a:lnTo>
                  <a:lnTo>
                    <a:pt x="11522" y="286802"/>
                  </a:lnTo>
                  <a:lnTo>
                    <a:pt x="0" y="29827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04219" y="4589543"/>
              <a:ext cx="12065" cy="298450"/>
            </a:xfrm>
            <a:custGeom>
              <a:avLst/>
              <a:gdLst/>
              <a:ahLst/>
              <a:cxnLst/>
              <a:rect l="l" t="t" r="r" b="b"/>
              <a:pathLst>
                <a:path w="12064" h="298450">
                  <a:moveTo>
                    <a:pt x="11522" y="286802"/>
                  </a:moveTo>
                  <a:lnTo>
                    <a:pt x="11522" y="0"/>
                  </a:lnTo>
                  <a:lnTo>
                    <a:pt x="0" y="11472"/>
                  </a:lnTo>
                  <a:lnTo>
                    <a:pt x="0" y="298275"/>
                  </a:lnTo>
                  <a:lnTo>
                    <a:pt x="11522" y="286802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03227" y="4623960"/>
              <a:ext cx="380365" cy="245745"/>
            </a:xfrm>
            <a:custGeom>
              <a:avLst/>
              <a:gdLst/>
              <a:ahLst/>
              <a:cxnLst/>
              <a:rect l="l" t="t" r="r" b="b"/>
              <a:pathLst>
                <a:path w="380364" h="245745">
                  <a:moveTo>
                    <a:pt x="380250" y="245503"/>
                  </a:moveTo>
                  <a:lnTo>
                    <a:pt x="0" y="245503"/>
                  </a:lnTo>
                  <a:lnTo>
                    <a:pt x="0" y="0"/>
                  </a:lnTo>
                  <a:lnTo>
                    <a:pt x="380250" y="0"/>
                  </a:lnTo>
                  <a:lnTo>
                    <a:pt x="380250" y="24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03227" y="4623960"/>
              <a:ext cx="380365" cy="245745"/>
            </a:xfrm>
            <a:custGeom>
              <a:avLst/>
              <a:gdLst/>
              <a:ahLst/>
              <a:cxnLst/>
              <a:rect l="l" t="t" r="r" b="b"/>
              <a:pathLst>
                <a:path w="380364" h="245745">
                  <a:moveTo>
                    <a:pt x="0" y="245503"/>
                  </a:moveTo>
                  <a:lnTo>
                    <a:pt x="380250" y="245503"/>
                  </a:lnTo>
                  <a:lnTo>
                    <a:pt x="380250" y="0"/>
                  </a:lnTo>
                  <a:lnTo>
                    <a:pt x="0" y="0"/>
                  </a:lnTo>
                  <a:lnTo>
                    <a:pt x="0" y="245503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1046" y="4901584"/>
              <a:ext cx="447675" cy="92075"/>
            </a:xfrm>
            <a:custGeom>
              <a:avLst/>
              <a:gdLst/>
              <a:ahLst/>
              <a:cxnLst/>
              <a:rect l="l" t="t" r="r" b="b"/>
              <a:pathLst>
                <a:path w="447675" h="92075">
                  <a:moveTo>
                    <a:pt x="354900" y="91776"/>
                  </a:moveTo>
                  <a:lnTo>
                    <a:pt x="0" y="91776"/>
                  </a:lnTo>
                  <a:lnTo>
                    <a:pt x="92181" y="0"/>
                  </a:lnTo>
                  <a:lnTo>
                    <a:pt x="447082" y="0"/>
                  </a:lnTo>
                  <a:lnTo>
                    <a:pt x="354900" y="91776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1046" y="4901584"/>
              <a:ext cx="447675" cy="92075"/>
            </a:xfrm>
            <a:custGeom>
              <a:avLst/>
              <a:gdLst/>
              <a:ahLst/>
              <a:cxnLst/>
              <a:rect l="l" t="t" r="r" b="b"/>
              <a:pathLst>
                <a:path w="447675" h="92075">
                  <a:moveTo>
                    <a:pt x="354900" y="91776"/>
                  </a:moveTo>
                  <a:lnTo>
                    <a:pt x="0" y="91776"/>
                  </a:lnTo>
                  <a:lnTo>
                    <a:pt x="92181" y="0"/>
                  </a:lnTo>
                  <a:lnTo>
                    <a:pt x="447082" y="0"/>
                  </a:lnTo>
                  <a:lnTo>
                    <a:pt x="354900" y="91776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1046" y="4901584"/>
              <a:ext cx="447675" cy="92075"/>
            </a:xfrm>
            <a:custGeom>
              <a:avLst/>
              <a:gdLst/>
              <a:ahLst/>
              <a:cxnLst/>
              <a:rect l="l" t="t" r="r" b="b"/>
              <a:pathLst>
                <a:path w="447675" h="92075">
                  <a:moveTo>
                    <a:pt x="92181" y="0"/>
                  </a:moveTo>
                  <a:lnTo>
                    <a:pt x="447082" y="0"/>
                  </a:lnTo>
                  <a:lnTo>
                    <a:pt x="354900" y="91776"/>
                  </a:lnTo>
                  <a:lnTo>
                    <a:pt x="0" y="91776"/>
                  </a:lnTo>
                  <a:lnTo>
                    <a:pt x="92181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3969" y="5018600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5" h="18414">
                  <a:moveTo>
                    <a:pt x="25094" y="18355"/>
                  </a:moveTo>
                  <a:lnTo>
                    <a:pt x="7169" y="18355"/>
                  </a:lnTo>
                  <a:lnTo>
                    <a:pt x="0" y="14275"/>
                  </a:lnTo>
                  <a:lnTo>
                    <a:pt x="0" y="9177"/>
                  </a:lnTo>
                  <a:lnTo>
                    <a:pt x="0" y="4079"/>
                  </a:lnTo>
                  <a:lnTo>
                    <a:pt x="7169" y="0"/>
                  </a:lnTo>
                  <a:lnTo>
                    <a:pt x="25094" y="0"/>
                  </a:lnTo>
                  <a:lnTo>
                    <a:pt x="32263" y="4079"/>
                  </a:lnTo>
                  <a:lnTo>
                    <a:pt x="32263" y="14275"/>
                  </a:lnTo>
                  <a:lnTo>
                    <a:pt x="25094" y="1835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23969" y="5018600"/>
              <a:ext cx="32384" cy="18415"/>
            </a:xfrm>
            <a:custGeom>
              <a:avLst/>
              <a:gdLst/>
              <a:ahLst/>
              <a:cxnLst/>
              <a:rect l="l" t="t" r="r" b="b"/>
              <a:pathLst>
                <a:path w="32385" h="18414">
                  <a:moveTo>
                    <a:pt x="0" y="9177"/>
                  </a:moveTo>
                  <a:lnTo>
                    <a:pt x="0" y="4079"/>
                  </a:lnTo>
                  <a:lnTo>
                    <a:pt x="7169" y="0"/>
                  </a:lnTo>
                  <a:lnTo>
                    <a:pt x="16131" y="0"/>
                  </a:lnTo>
                  <a:lnTo>
                    <a:pt x="25094" y="0"/>
                  </a:lnTo>
                  <a:lnTo>
                    <a:pt x="32263" y="4079"/>
                  </a:lnTo>
                  <a:lnTo>
                    <a:pt x="32263" y="9177"/>
                  </a:lnTo>
                  <a:lnTo>
                    <a:pt x="32263" y="14275"/>
                  </a:lnTo>
                  <a:lnTo>
                    <a:pt x="25094" y="18355"/>
                  </a:lnTo>
                  <a:lnTo>
                    <a:pt x="16131" y="18355"/>
                  </a:lnTo>
                  <a:lnTo>
                    <a:pt x="7169" y="18355"/>
                  </a:lnTo>
                  <a:lnTo>
                    <a:pt x="0" y="14275"/>
                  </a:lnTo>
                  <a:lnTo>
                    <a:pt x="0" y="9177"/>
                  </a:lnTo>
                  <a:close/>
                </a:path>
              </a:pathLst>
            </a:custGeom>
            <a:ln w="3175">
              <a:solidFill>
                <a:srgbClr val="DBDB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00924" y="5018599"/>
              <a:ext cx="81280" cy="34925"/>
            </a:xfrm>
            <a:custGeom>
              <a:avLst/>
              <a:gdLst/>
              <a:ahLst/>
              <a:cxnLst/>
              <a:rect l="l" t="t" r="r" b="b"/>
              <a:pathLst>
                <a:path w="81280" h="34925">
                  <a:moveTo>
                    <a:pt x="40689" y="34416"/>
                  </a:moveTo>
                  <a:lnTo>
                    <a:pt x="56315" y="33030"/>
                  </a:lnTo>
                  <a:lnTo>
                    <a:pt x="69012" y="29347"/>
                  </a:lnTo>
                  <a:lnTo>
                    <a:pt x="77540" y="23897"/>
                  </a:lnTo>
                  <a:lnTo>
                    <a:pt x="80659" y="17208"/>
                  </a:lnTo>
                  <a:lnTo>
                    <a:pt x="77508" y="10486"/>
                  </a:lnTo>
                  <a:lnTo>
                    <a:pt x="68896" y="5019"/>
                  </a:lnTo>
                  <a:lnTo>
                    <a:pt x="56083" y="1344"/>
                  </a:lnTo>
                  <a:lnTo>
                    <a:pt x="40329" y="0"/>
                  </a:lnTo>
                  <a:lnTo>
                    <a:pt x="24575" y="1344"/>
                  </a:lnTo>
                  <a:lnTo>
                    <a:pt x="11762" y="5019"/>
                  </a:lnTo>
                  <a:lnTo>
                    <a:pt x="3150" y="10486"/>
                  </a:lnTo>
                  <a:lnTo>
                    <a:pt x="0" y="17208"/>
                  </a:lnTo>
                  <a:lnTo>
                    <a:pt x="0" y="17348"/>
                  </a:lnTo>
                </a:path>
              </a:pathLst>
            </a:custGeom>
            <a:ln w="6887">
              <a:solidFill>
                <a:srgbClr val="62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98619" y="5018601"/>
              <a:ext cx="76200" cy="34925"/>
            </a:xfrm>
            <a:custGeom>
              <a:avLst/>
              <a:gdLst/>
              <a:ahLst/>
              <a:cxnLst/>
              <a:rect l="l" t="t" r="r" b="b"/>
              <a:pathLst>
                <a:path w="76200" h="34925">
                  <a:moveTo>
                    <a:pt x="76047" y="17389"/>
                  </a:moveTo>
                  <a:lnTo>
                    <a:pt x="76050" y="17208"/>
                  </a:lnTo>
                  <a:lnTo>
                    <a:pt x="73079" y="10485"/>
                  </a:lnTo>
                  <a:lnTo>
                    <a:pt x="64959" y="5018"/>
                  </a:lnTo>
                  <a:lnTo>
                    <a:pt x="52878" y="1344"/>
                  </a:lnTo>
                  <a:lnTo>
                    <a:pt x="38025" y="0"/>
                  </a:lnTo>
                  <a:lnTo>
                    <a:pt x="23171" y="1344"/>
                  </a:lnTo>
                  <a:lnTo>
                    <a:pt x="11090" y="5018"/>
                  </a:lnTo>
                  <a:lnTo>
                    <a:pt x="2970" y="10485"/>
                  </a:lnTo>
                  <a:lnTo>
                    <a:pt x="0" y="17208"/>
                  </a:lnTo>
                  <a:lnTo>
                    <a:pt x="2970" y="23929"/>
                  </a:lnTo>
                  <a:lnTo>
                    <a:pt x="11090" y="29396"/>
                  </a:lnTo>
                  <a:lnTo>
                    <a:pt x="23171" y="33071"/>
                  </a:lnTo>
                  <a:lnTo>
                    <a:pt x="38025" y="34416"/>
                  </a:lnTo>
                  <a:lnTo>
                    <a:pt x="38250" y="34416"/>
                  </a:lnTo>
                </a:path>
              </a:pathLst>
            </a:custGeom>
            <a:ln w="6888">
              <a:solidFill>
                <a:srgbClr val="62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05536" y="5002541"/>
              <a:ext cx="81280" cy="29845"/>
            </a:xfrm>
            <a:custGeom>
              <a:avLst/>
              <a:gdLst/>
              <a:ahLst/>
              <a:cxnLst/>
              <a:rect l="l" t="t" r="r" b="b"/>
              <a:pathLst>
                <a:path w="81280" h="29845">
                  <a:moveTo>
                    <a:pt x="0" y="15117"/>
                  </a:moveTo>
                  <a:lnTo>
                    <a:pt x="3300" y="20870"/>
                  </a:lnTo>
                  <a:lnTo>
                    <a:pt x="11941" y="25542"/>
                  </a:lnTo>
                  <a:lnTo>
                    <a:pt x="24692" y="28678"/>
                  </a:lnTo>
                  <a:lnTo>
                    <a:pt x="40324" y="29825"/>
                  </a:lnTo>
                  <a:lnTo>
                    <a:pt x="56079" y="28660"/>
                  </a:lnTo>
                  <a:lnTo>
                    <a:pt x="68892" y="25475"/>
                  </a:lnTo>
                  <a:lnTo>
                    <a:pt x="77504" y="20737"/>
                  </a:lnTo>
                  <a:lnTo>
                    <a:pt x="80654" y="14911"/>
                  </a:lnTo>
                  <a:lnTo>
                    <a:pt x="77542" y="9120"/>
                  </a:lnTo>
                  <a:lnTo>
                    <a:pt x="69030" y="4399"/>
                  </a:lnTo>
                  <a:lnTo>
                    <a:pt x="56354" y="1207"/>
                  </a:lnTo>
                  <a:lnTo>
                    <a:pt x="40751" y="0"/>
                  </a:lnTo>
                </a:path>
              </a:pathLst>
            </a:custGeom>
            <a:ln w="6886">
              <a:solidFill>
                <a:srgbClr val="62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03228" y="5002540"/>
              <a:ext cx="76200" cy="29845"/>
            </a:xfrm>
            <a:custGeom>
              <a:avLst/>
              <a:gdLst/>
              <a:ahLst/>
              <a:cxnLst/>
              <a:rect l="l" t="t" r="r" b="b"/>
              <a:pathLst>
                <a:path w="76200" h="29845">
                  <a:moveTo>
                    <a:pt x="38426" y="0"/>
                  </a:moveTo>
                  <a:lnTo>
                    <a:pt x="38292" y="0"/>
                  </a:lnTo>
                  <a:lnTo>
                    <a:pt x="38158" y="0"/>
                  </a:lnTo>
                  <a:lnTo>
                    <a:pt x="38025" y="0"/>
                  </a:lnTo>
                  <a:lnTo>
                    <a:pt x="23171" y="1165"/>
                  </a:lnTo>
                  <a:lnTo>
                    <a:pt x="11090" y="4349"/>
                  </a:lnTo>
                  <a:lnTo>
                    <a:pt x="2970" y="9088"/>
                  </a:lnTo>
                  <a:lnTo>
                    <a:pt x="0" y="14913"/>
                  </a:lnTo>
                  <a:lnTo>
                    <a:pt x="2970" y="20739"/>
                  </a:lnTo>
                  <a:lnTo>
                    <a:pt x="11090" y="25477"/>
                  </a:lnTo>
                  <a:lnTo>
                    <a:pt x="23171" y="28662"/>
                  </a:lnTo>
                  <a:lnTo>
                    <a:pt x="38025" y="29827"/>
                  </a:lnTo>
                  <a:lnTo>
                    <a:pt x="52777" y="28678"/>
                  </a:lnTo>
                  <a:lnTo>
                    <a:pt x="64807" y="25536"/>
                  </a:lnTo>
                  <a:lnTo>
                    <a:pt x="72951" y="20856"/>
                  </a:lnTo>
                  <a:lnTo>
                    <a:pt x="76047" y="15095"/>
                  </a:lnTo>
                </a:path>
              </a:pathLst>
            </a:custGeom>
            <a:ln w="6887">
              <a:solidFill>
                <a:srgbClr val="6262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5619" y="4872905"/>
              <a:ext cx="179750" cy="2087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82482" y="4924529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60">
                  <a:moveTo>
                    <a:pt x="35259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9444" y="4947473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60">
                  <a:moveTo>
                    <a:pt x="35259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6394" y="4970417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60">
                  <a:moveTo>
                    <a:pt x="35260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82487" y="4589543"/>
              <a:ext cx="433705" cy="12065"/>
            </a:xfrm>
            <a:custGeom>
              <a:avLst/>
              <a:gdLst/>
              <a:ahLst/>
              <a:cxnLst/>
              <a:rect l="l" t="t" r="r" b="b"/>
              <a:pathLst>
                <a:path w="433705" h="12064">
                  <a:moveTo>
                    <a:pt x="421732" y="11472"/>
                  </a:moveTo>
                  <a:lnTo>
                    <a:pt x="0" y="11472"/>
                  </a:lnTo>
                  <a:lnTo>
                    <a:pt x="11522" y="0"/>
                  </a:lnTo>
                  <a:lnTo>
                    <a:pt x="433255" y="0"/>
                  </a:lnTo>
                  <a:lnTo>
                    <a:pt x="421732" y="1147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82487" y="4589543"/>
              <a:ext cx="433705" cy="12065"/>
            </a:xfrm>
            <a:custGeom>
              <a:avLst/>
              <a:gdLst/>
              <a:ahLst/>
              <a:cxnLst/>
              <a:rect l="l" t="t" r="r" b="b"/>
              <a:pathLst>
                <a:path w="433705" h="12064">
                  <a:moveTo>
                    <a:pt x="421732" y="11472"/>
                  </a:moveTo>
                  <a:lnTo>
                    <a:pt x="0" y="11472"/>
                  </a:lnTo>
                  <a:lnTo>
                    <a:pt x="11522" y="0"/>
                  </a:lnTo>
                  <a:lnTo>
                    <a:pt x="433255" y="0"/>
                  </a:lnTo>
                  <a:lnTo>
                    <a:pt x="421732" y="1147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82487" y="4589543"/>
              <a:ext cx="433705" cy="12065"/>
            </a:xfrm>
            <a:custGeom>
              <a:avLst/>
              <a:gdLst/>
              <a:ahLst/>
              <a:cxnLst/>
              <a:rect l="l" t="t" r="r" b="b"/>
              <a:pathLst>
                <a:path w="433705" h="12064">
                  <a:moveTo>
                    <a:pt x="11522" y="0"/>
                  </a:moveTo>
                  <a:lnTo>
                    <a:pt x="433255" y="0"/>
                  </a:lnTo>
                  <a:lnTo>
                    <a:pt x="421732" y="11472"/>
                  </a:lnTo>
                  <a:lnTo>
                    <a:pt x="0" y="11472"/>
                  </a:lnTo>
                  <a:lnTo>
                    <a:pt x="11522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1221" y="4503420"/>
            <a:ext cx="362034" cy="562473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879764" y="4422045"/>
            <a:ext cx="528955" cy="561975"/>
            <a:chOff x="5879764" y="4422045"/>
            <a:chExt cx="528955" cy="561975"/>
          </a:xfrm>
        </p:grpSpPr>
        <p:sp>
          <p:nvSpPr>
            <p:cNvPr id="43" name="object 43"/>
            <p:cNvSpPr/>
            <p:nvPr/>
          </p:nvSpPr>
          <p:spPr>
            <a:xfrm>
              <a:off x="5881093" y="4825392"/>
              <a:ext cx="475615" cy="88265"/>
            </a:xfrm>
            <a:custGeom>
              <a:avLst/>
              <a:gdLst/>
              <a:ahLst/>
              <a:cxnLst/>
              <a:rect l="l" t="t" r="r" b="b"/>
              <a:pathLst>
                <a:path w="475614" h="88264">
                  <a:moveTo>
                    <a:pt x="475441" y="87849"/>
                  </a:moveTo>
                  <a:lnTo>
                    <a:pt x="0" y="87849"/>
                  </a:lnTo>
                  <a:lnTo>
                    <a:pt x="0" y="0"/>
                  </a:lnTo>
                  <a:lnTo>
                    <a:pt x="475441" y="0"/>
                  </a:lnTo>
                  <a:lnTo>
                    <a:pt x="475441" y="87849"/>
                  </a:lnTo>
                  <a:close/>
                </a:path>
              </a:pathLst>
            </a:custGeom>
            <a:solidFill>
              <a:srgbClr val="B7B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81095" y="4825388"/>
              <a:ext cx="475615" cy="88265"/>
            </a:xfrm>
            <a:custGeom>
              <a:avLst/>
              <a:gdLst/>
              <a:ahLst/>
              <a:cxnLst/>
              <a:rect l="l" t="t" r="r" b="b"/>
              <a:pathLst>
                <a:path w="475614" h="88264">
                  <a:moveTo>
                    <a:pt x="0" y="0"/>
                  </a:moveTo>
                  <a:lnTo>
                    <a:pt x="475441" y="0"/>
                  </a:lnTo>
                  <a:lnTo>
                    <a:pt x="475441" y="87852"/>
                  </a:lnTo>
                  <a:lnTo>
                    <a:pt x="0" y="8785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81090" y="4777473"/>
              <a:ext cx="526415" cy="48260"/>
            </a:xfrm>
            <a:custGeom>
              <a:avLst/>
              <a:gdLst/>
              <a:ahLst/>
              <a:cxnLst/>
              <a:rect l="l" t="t" r="r" b="b"/>
              <a:pathLst>
                <a:path w="526414" h="48260">
                  <a:moveTo>
                    <a:pt x="525907" y="0"/>
                  </a:moveTo>
                  <a:lnTo>
                    <a:pt x="50469" y="0"/>
                  </a:lnTo>
                  <a:lnTo>
                    <a:pt x="0" y="47917"/>
                  </a:lnTo>
                  <a:lnTo>
                    <a:pt x="475437" y="47917"/>
                  </a:lnTo>
                  <a:lnTo>
                    <a:pt x="525907" y="0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81099" y="4777468"/>
              <a:ext cx="526415" cy="48260"/>
            </a:xfrm>
            <a:custGeom>
              <a:avLst/>
              <a:gdLst/>
              <a:ahLst/>
              <a:cxnLst/>
              <a:rect l="l" t="t" r="r" b="b"/>
              <a:pathLst>
                <a:path w="526414" h="48260">
                  <a:moveTo>
                    <a:pt x="0" y="47919"/>
                  </a:moveTo>
                  <a:lnTo>
                    <a:pt x="50465" y="0"/>
                  </a:lnTo>
                  <a:lnTo>
                    <a:pt x="525907" y="0"/>
                  </a:lnTo>
                  <a:lnTo>
                    <a:pt x="475441" y="47919"/>
                  </a:lnTo>
                  <a:lnTo>
                    <a:pt x="0" y="47919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15773" y="4861326"/>
              <a:ext cx="114300" cy="8255"/>
            </a:xfrm>
            <a:custGeom>
              <a:avLst/>
              <a:gdLst/>
              <a:ahLst/>
              <a:cxnLst/>
              <a:rect l="l" t="t" r="r" b="b"/>
              <a:pathLst>
                <a:path w="114300" h="8254">
                  <a:moveTo>
                    <a:pt x="0" y="7986"/>
                  </a:moveTo>
                  <a:lnTo>
                    <a:pt x="0" y="0"/>
                  </a:lnTo>
                  <a:lnTo>
                    <a:pt x="114211" y="0"/>
                  </a:lnTo>
                  <a:lnTo>
                    <a:pt x="114211" y="7986"/>
                  </a:lnTo>
                  <a:lnTo>
                    <a:pt x="0" y="79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56540" y="4777473"/>
              <a:ext cx="50800" cy="135890"/>
            </a:xfrm>
            <a:custGeom>
              <a:avLst/>
              <a:gdLst/>
              <a:ahLst/>
              <a:cxnLst/>
              <a:rect l="l" t="t" r="r" b="b"/>
              <a:pathLst>
                <a:path w="50800" h="135889">
                  <a:moveTo>
                    <a:pt x="50457" y="0"/>
                  </a:moveTo>
                  <a:lnTo>
                    <a:pt x="0" y="47917"/>
                  </a:lnTo>
                  <a:lnTo>
                    <a:pt x="0" y="135775"/>
                  </a:lnTo>
                  <a:lnTo>
                    <a:pt x="50457" y="85191"/>
                  </a:lnTo>
                  <a:lnTo>
                    <a:pt x="50457" y="0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56544" y="4777466"/>
              <a:ext cx="50800" cy="135890"/>
            </a:xfrm>
            <a:custGeom>
              <a:avLst/>
              <a:gdLst/>
              <a:ahLst/>
              <a:cxnLst/>
              <a:rect l="l" t="t" r="r" b="b"/>
              <a:pathLst>
                <a:path w="50800" h="135889">
                  <a:moveTo>
                    <a:pt x="0" y="135771"/>
                  </a:moveTo>
                  <a:lnTo>
                    <a:pt x="50465" y="85189"/>
                  </a:lnTo>
                  <a:lnTo>
                    <a:pt x="50465" y="0"/>
                  </a:lnTo>
                  <a:lnTo>
                    <a:pt x="0" y="47919"/>
                  </a:lnTo>
                  <a:lnTo>
                    <a:pt x="0" y="135771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83759" y="4902589"/>
              <a:ext cx="419734" cy="66675"/>
            </a:xfrm>
            <a:custGeom>
              <a:avLst/>
              <a:gdLst/>
              <a:ahLst/>
              <a:cxnLst/>
              <a:rect l="l" t="t" r="r" b="b"/>
              <a:pathLst>
                <a:path w="419735" h="66675">
                  <a:moveTo>
                    <a:pt x="366541" y="66554"/>
                  </a:moveTo>
                  <a:lnTo>
                    <a:pt x="0" y="66554"/>
                  </a:lnTo>
                  <a:lnTo>
                    <a:pt x="53121" y="0"/>
                  </a:lnTo>
                  <a:lnTo>
                    <a:pt x="419663" y="0"/>
                  </a:lnTo>
                  <a:lnTo>
                    <a:pt x="366541" y="66554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883760" y="4902589"/>
              <a:ext cx="419734" cy="66675"/>
            </a:xfrm>
            <a:custGeom>
              <a:avLst/>
              <a:gdLst/>
              <a:ahLst/>
              <a:cxnLst/>
              <a:rect l="l" t="t" r="r" b="b"/>
              <a:pathLst>
                <a:path w="419735" h="66675">
                  <a:moveTo>
                    <a:pt x="366541" y="66554"/>
                  </a:moveTo>
                  <a:lnTo>
                    <a:pt x="0" y="66554"/>
                  </a:lnTo>
                  <a:lnTo>
                    <a:pt x="53121" y="0"/>
                  </a:lnTo>
                  <a:lnTo>
                    <a:pt x="419663" y="0"/>
                  </a:lnTo>
                  <a:lnTo>
                    <a:pt x="366541" y="66554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83761" y="4902587"/>
              <a:ext cx="419734" cy="66675"/>
            </a:xfrm>
            <a:custGeom>
              <a:avLst/>
              <a:gdLst/>
              <a:ahLst/>
              <a:cxnLst/>
              <a:rect l="l" t="t" r="r" b="b"/>
              <a:pathLst>
                <a:path w="419735" h="66675">
                  <a:moveTo>
                    <a:pt x="0" y="66554"/>
                  </a:moveTo>
                  <a:lnTo>
                    <a:pt x="53121" y="0"/>
                  </a:lnTo>
                  <a:lnTo>
                    <a:pt x="419663" y="0"/>
                  </a:lnTo>
                  <a:lnTo>
                    <a:pt x="366541" y="66554"/>
                  </a:lnTo>
                  <a:lnTo>
                    <a:pt x="0" y="66554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50302" y="4902588"/>
              <a:ext cx="53340" cy="80010"/>
            </a:xfrm>
            <a:custGeom>
              <a:avLst/>
              <a:gdLst/>
              <a:ahLst/>
              <a:cxnLst/>
              <a:rect l="l" t="t" r="r" b="b"/>
              <a:pathLst>
                <a:path w="53339" h="80010">
                  <a:moveTo>
                    <a:pt x="0" y="79865"/>
                  </a:moveTo>
                  <a:lnTo>
                    <a:pt x="0" y="66554"/>
                  </a:lnTo>
                  <a:lnTo>
                    <a:pt x="53121" y="0"/>
                  </a:lnTo>
                  <a:lnTo>
                    <a:pt x="53121" y="23959"/>
                  </a:lnTo>
                  <a:lnTo>
                    <a:pt x="0" y="7986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50304" y="4902587"/>
              <a:ext cx="53340" cy="80010"/>
            </a:xfrm>
            <a:custGeom>
              <a:avLst/>
              <a:gdLst/>
              <a:ahLst/>
              <a:cxnLst/>
              <a:rect l="l" t="t" r="r" b="b"/>
              <a:pathLst>
                <a:path w="53339" h="80010">
                  <a:moveTo>
                    <a:pt x="0" y="79865"/>
                  </a:moveTo>
                  <a:lnTo>
                    <a:pt x="0" y="66554"/>
                  </a:lnTo>
                  <a:lnTo>
                    <a:pt x="53121" y="0"/>
                  </a:lnTo>
                  <a:lnTo>
                    <a:pt x="53121" y="23959"/>
                  </a:lnTo>
                  <a:lnTo>
                    <a:pt x="0" y="7986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50306" y="4902586"/>
              <a:ext cx="53340" cy="80010"/>
            </a:xfrm>
            <a:custGeom>
              <a:avLst/>
              <a:gdLst/>
              <a:ahLst/>
              <a:cxnLst/>
              <a:rect l="l" t="t" r="r" b="b"/>
              <a:pathLst>
                <a:path w="53339" h="80010">
                  <a:moveTo>
                    <a:pt x="0" y="79865"/>
                  </a:moveTo>
                  <a:lnTo>
                    <a:pt x="53121" y="23959"/>
                  </a:lnTo>
                  <a:lnTo>
                    <a:pt x="53121" y="0"/>
                  </a:lnTo>
                  <a:lnTo>
                    <a:pt x="0" y="66554"/>
                  </a:lnTo>
                  <a:lnTo>
                    <a:pt x="0" y="79865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83764" y="4969142"/>
              <a:ext cx="367030" cy="13335"/>
            </a:xfrm>
            <a:custGeom>
              <a:avLst/>
              <a:gdLst/>
              <a:ahLst/>
              <a:cxnLst/>
              <a:rect l="l" t="t" r="r" b="b"/>
              <a:pathLst>
                <a:path w="367029" h="13335">
                  <a:moveTo>
                    <a:pt x="366541" y="13310"/>
                  </a:moveTo>
                  <a:lnTo>
                    <a:pt x="0" y="13310"/>
                  </a:lnTo>
                  <a:lnTo>
                    <a:pt x="0" y="0"/>
                  </a:lnTo>
                  <a:lnTo>
                    <a:pt x="366541" y="0"/>
                  </a:lnTo>
                  <a:lnTo>
                    <a:pt x="366541" y="13310"/>
                  </a:lnTo>
                  <a:close/>
                </a:path>
              </a:pathLst>
            </a:custGeom>
            <a:solidFill>
              <a:srgbClr val="B7B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83766" y="4969141"/>
              <a:ext cx="367030" cy="13335"/>
            </a:xfrm>
            <a:custGeom>
              <a:avLst/>
              <a:gdLst/>
              <a:ahLst/>
              <a:cxnLst/>
              <a:rect l="l" t="t" r="r" b="b"/>
              <a:pathLst>
                <a:path w="367029" h="13335">
                  <a:moveTo>
                    <a:pt x="366541" y="13310"/>
                  </a:moveTo>
                  <a:lnTo>
                    <a:pt x="0" y="13310"/>
                  </a:lnTo>
                  <a:lnTo>
                    <a:pt x="0" y="0"/>
                  </a:lnTo>
                  <a:lnTo>
                    <a:pt x="366541" y="0"/>
                  </a:lnTo>
                  <a:lnTo>
                    <a:pt x="366541" y="13310"/>
                  </a:lnTo>
                  <a:close/>
                </a:path>
              </a:pathLst>
            </a:custGeom>
            <a:solidFill>
              <a:srgbClr val="B7B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83766" y="4969138"/>
              <a:ext cx="367030" cy="13335"/>
            </a:xfrm>
            <a:custGeom>
              <a:avLst/>
              <a:gdLst/>
              <a:ahLst/>
              <a:cxnLst/>
              <a:rect l="l" t="t" r="r" b="b"/>
              <a:pathLst>
                <a:path w="367029" h="13335">
                  <a:moveTo>
                    <a:pt x="0" y="0"/>
                  </a:moveTo>
                  <a:lnTo>
                    <a:pt x="366541" y="0"/>
                  </a:lnTo>
                  <a:lnTo>
                    <a:pt x="366541" y="13310"/>
                  </a:lnTo>
                  <a:lnTo>
                    <a:pt x="0" y="1331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2827" y="4777461"/>
              <a:ext cx="377190" cy="37465"/>
            </a:xfrm>
            <a:custGeom>
              <a:avLst/>
              <a:gdLst/>
              <a:ahLst/>
              <a:cxnLst/>
              <a:rect l="l" t="t" r="r" b="b"/>
              <a:pathLst>
                <a:path w="377189" h="37464">
                  <a:moveTo>
                    <a:pt x="339980" y="37270"/>
                  </a:moveTo>
                  <a:lnTo>
                    <a:pt x="0" y="37270"/>
                  </a:lnTo>
                  <a:lnTo>
                    <a:pt x="39841" y="0"/>
                  </a:lnTo>
                  <a:lnTo>
                    <a:pt x="377165" y="0"/>
                  </a:lnTo>
                  <a:lnTo>
                    <a:pt x="339980" y="37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952828" y="4777460"/>
              <a:ext cx="377190" cy="37465"/>
            </a:xfrm>
            <a:custGeom>
              <a:avLst/>
              <a:gdLst/>
              <a:ahLst/>
              <a:cxnLst/>
              <a:rect l="l" t="t" r="r" b="b"/>
              <a:pathLst>
                <a:path w="377189" h="37464">
                  <a:moveTo>
                    <a:pt x="339980" y="37270"/>
                  </a:moveTo>
                  <a:lnTo>
                    <a:pt x="0" y="37270"/>
                  </a:lnTo>
                  <a:lnTo>
                    <a:pt x="39841" y="0"/>
                  </a:lnTo>
                  <a:lnTo>
                    <a:pt x="377165" y="0"/>
                  </a:lnTo>
                  <a:lnTo>
                    <a:pt x="339980" y="37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52829" y="4777460"/>
              <a:ext cx="377190" cy="37465"/>
            </a:xfrm>
            <a:custGeom>
              <a:avLst/>
              <a:gdLst/>
              <a:ahLst/>
              <a:cxnLst/>
              <a:rect l="l" t="t" r="r" b="b"/>
              <a:pathLst>
                <a:path w="377189" h="37464">
                  <a:moveTo>
                    <a:pt x="0" y="37270"/>
                  </a:moveTo>
                  <a:lnTo>
                    <a:pt x="39841" y="0"/>
                  </a:lnTo>
                  <a:lnTo>
                    <a:pt x="377165" y="0"/>
                  </a:lnTo>
                  <a:lnTo>
                    <a:pt x="339980" y="37270"/>
                  </a:lnTo>
                  <a:lnTo>
                    <a:pt x="0" y="372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950174" y="4505918"/>
              <a:ext cx="374650" cy="34925"/>
            </a:xfrm>
            <a:custGeom>
              <a:avLst/>
              <a:gdLst/>
              <a:ahLst/>
              <a:cxnLst/>
              <a:rect l="l" t="t" r="r" b="b"/>
              <a:pathLst>
                <a:path w="374650" h="34925">
                  <a:moveTo>
                    <a:pt x="337324" y="34608"/>
                  </a:moveTo>
                  <a:lnTo>
                    <a:pt x="0" y="34608"/>
                  </a:lnTo>
                  <a:lnTo>
                    <a:pt x="37182" y="0"/>
                  </a:lnTo>
                  <a:lnTo>
                    <a:pt x="374507" y="0"/>
                  </a:lnTo>
                  <a:lnTo>
                    <a:pt x="337324" y="34608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50176" y="4505917"/>
              <a:ext cx="374650" cy="34925"/>
            </a:xfrm>
            <a:custGeom>
              <a:avLst/>
              <a:gdLst/>
              <a:ahLst/>
              <a:cxnLst/>
              <a:rect l="l" t="t" r="r" b="b"/>
              <a:pathLst>
                <a:path w="374650" h="34925">
                  <a:moveTo>
                    <a:pt x="337324" y="34608"/>
                  </a:moveTo>
                  <a:lnTo>
                    <a:pt x="0" y="34608"/>
                  </a:lnTo>
                  <a:lnTo>
                    <a:pt x="37182" y="0"/>
                  </a:lnTo>
                  <a:lnTo>
                    <a:pt x="374507" y="0"/>
                  </a:lnTo>
                  <a:lnTo>
                    <a:pt x="337324" y="34608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950176" y="4505916"/>
              <a:ext cx="374650" cy="34925"/>
            </a:xfrm>
            <a:custGeom>
              <a:avLst/>
              <a:gdLst/>
              <a:ahLst/>
              <a:cxnLst/>
              <a:rect l="l" t="t" r="r" b="b"/>
              <a:pathLst>
                <a:path w="374650" h="34925">
                  <a:moveTo>
                    <a:pt x="0" y="34608"/>
                  </a:moveTo>
                  <a:lnTo>
                    <a:pt x="37185" y="0"/>
                  </a:lnTo>
                  <a:lnTo>
                    <a:pt x="374509" y="0"/>
                  </a:lnTo>
                  <a:lnTo>
                    <a:pt x="337324" y="34608"/>
                  </a:lnTo>
                  <a:lnTo>
                    <a:pt x="0" y="34608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950179" y="4540523"/>
              <a:ext cx="337820" cy="266700"/>
            </a:xfrm>
            <a:custGeom>
              <a:avLst/>
              <a:gdLst/>
              <a:ahLst/>
              <a:cxnLst/>
              <a:rect l="l" t="t" r="r" b="b"/>
              <a:pathLst>
                <a:path w="337820" h="266700">
                  <a:moveTo>
                    <a:pt x="337324" y="266218"/>
                  </a:moveTo>
                  <a:lnTo>
                    <a:pt x="0" y="266218"/>
                  </a:lnTo>
                  <a:lnTo>
                    <a:pt x="0" y="0"/>
                  </a:lnTo>
                  <a:lnTo>
                    <a:pt x="337324" y="0"/>
                  </a:lnTo>
                  <a:lnTo>
                    <a:pt x="337324" y="266218"/>
                  </a:lnTo>
                  <a:close/>
                </a:path>
              </a:pathLst>
            </a:custGeom>
            <a:solidFill>
              <a:srgbClr val="B7B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50177" y="4540523"/>
              <a:ext cx="337820" cy="266700"/>
            </a:xfrm>
            <a:custGeom>
              <a:avLst/>
              <a:gdLst/>
              <a:ahLst/>
              <a:cxnLst/>
              <a:rect l="l" t="t" r="r" b="b"/>
              <a:pathLst>
                <a:path w="337820" h="266700">
                  <a:moveTo>
                    <a:pt x="0" y="0"/>
                  </a:moveTo>
                  <a:lnTo>
                    <a:pt x="337324" y="0"/>
                  </a:lnTo>
                  <a:lnTo>
                    <a:pt x="337324" y="266218"/>
                  </a:lnTo>
                  <a:lnTo>
                    <a:pt x="0" y="26621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79395" y="4575131"/>
              <a:ext cx="279400" cy="205104"/>
            </a:xfrm>
            <a:custGeom>
              <a:avLst/>
              <a:gdLst/>
              <a:ahLst/>
              <a:cxnLst/>
              <a:rect l="l" t="t" r="r" b="b"/>
              <a:pathLst>
                <a:path w="279400" h="205104">
                  <a:moveTo>
                    <a:pt x="278890" y="204988"/>
                  </a:moveTo>
                  <a:lnTo>
                    <a:pt x="0" y="204988"/>
                  </a:lnTo>
                  <a:lnTo>
                    <a:pt x="0" y="0"/>
                  </a:lnTo>
                  <a:lnTo>
                    <a:pt x="278890" y="0"/>
                  </a:lnTo>
                  <a:lnTo>
                    <a:pt x="278890" y="204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79395" y="4575130"/>
              <a:ext cx="279400" cy="205104"/>
            </a:xfrm>
            <a:custGeom>
              <a:avLst/>
              <a:gdLst/>
              <a:ahLst/>
              <a:cxnLst/>
              <a:rect l="l" t="t" r="r" b="b"/>
              <a:pathLst>
                <a:path w="279400" h="205104">
                  <a:moveTo>
                    <a:pt x="0" y="0"/>
                  </a:moveTo>
                  <a:lnTo>
                    <a:pt x="278890" y="0"/>
                  </a:lnTo>
                  <a:lnTo>
                    <a:pt x="278890" y="204988"/>
                  </a:lnTo>
                  <a:lnTo>
                    <a:pt x="0" y="20498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87504" y="4505914"/>
              <a:ext cx="37465" cy="300990"/>
            </a:xfrm>
            <a:custGeom>
              <a:avLst/>
              <a:gdLst/>
              <a:ahLst/>
              <a:cxnLst/>
              <a:rect l="l" t="t" r="r" b="b"/>
              <a:pathLst>
                <a:path w="37464" h="300989">
                  <a:moveTo>
                    <a:pt x="0" y="300826"/>
                  </a:moveTo>
                  <a:lnTo>
                    <a:pt x="0" y="34608"/>
                  </a:lnTo>
                  <a:lnTo>
                    <a:pt x="37185" y="0"/>
                  </a:lnTo>
                  <a:lnTo>
                    <a:pt x="37185" y="263556"/>
                  </a:lnTo>
                  <a:lnTo>
                    <a:pt x="0" y="300826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87506" y="4505914"/>
              <a:ext cx="37465" cy="300990"/>
            </a:xfrm>
            <a:custGeom>
              <a:avLst/>
              <a:gdLst/>
              <a:ahLst/>
              <a:cxnLst/>
              <a:rect l="l" t="t" r="r" b="b"/>
              <a:pathLst>
                <a:path w="37464" h="300989">
                  <a:moveTo>
                    <a:pt x="0" y="300826"/>
                  </a:moveTo>
                  <a:lnTo>
                    <a:pt x="0" y="34608"/>
                  </a:lnTo>
                  <a:lnTo>
                    <a:pt x="37185" y="0"/>
                  </a:lnTo>
                  <a:lnTo>
                    <a:pt x="37185" y="263556"/>
                  </a:lnTo>
                  <a:lnTo>
                    <a:pt x="0" y="300826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87507" y="4505912"/>
              <a:ext cx="37465" cy="300990"/>
            </a:xfrm>
            <a:custGeom>
              <a:avLst/>
              <a:gdLst/>
              <a:ahLst/>
              <a:cxnLst/>
              <a:rect l="l" t="t" r="r" b="b"/>
              <a:pathLst>
                <a:path w="37464" h="300989">
                  <a:moveTo>
                    <a:pt x="0" y="300826"/>
                  </a:moveTo>
                  <a:lnTo>
                    <a:pt x="37185" y="263556"/>
                  </a:lnTo>
                  <a:lnTo>
                    <a:pt x="37185" y="0"/>
                  </a:lnTo>
                  <a:lnTo>
                    <a:pt x="0" y="34608"/>
                  </a:lnTo>
                  <a:lnTo>
                    <a:pt x="0" y="300826"/>
                  </a:lnTo>
                  <a:close/>
                </a:path>
              </a:pathLst>
            </a:custGeom>
            <a:ln w="3175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5109" y="4422045"/>
              <a:ext cx="244379" cy="25291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06387" y="5079174"/>
            <a:ext cx="748665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0060">
              <a:lnSpc>
                <a:spcPct val="100000"/>
              </a:lnSpc>
              <a:spcBef>
                <a:spcPts val="100"/>
              </a:spcBef>
              <a:tabLst>
                <a:tab pos="3043555" algn="l"/>
                <a:tab pos="4738370" algn="l"/>
              </a:tabLst>
            </a:pPr>
            <a:r>
              <a:rPr sz="1600" spc="-10" dirty="0">
                <a:latin typeface="Times New Roman"/>
                <a:cs typeface="Times New Roman"/>
              </a:rPr>
              <a:t>Supplicant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Authenticator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Authentication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Server</a:t>
            </a:r>
            <a:endParaRPr sz="16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Authenticator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 methods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792348" y="4718682"/>
            <a:ext cx="723900" cy="76200"/>
            <a:chOff x="2792348" y="4718682"/>
            <a:chExt cx="723900" cy="76200"/>
          </a:xfrm>
        </p:grpSpPr>
        <p:sp>
          <p:nvSpPr>
            <p:cNvPr id="75" name="object 75"/>
            <p:cNvSpPr/>
            <p:nvPr/>
          </p:nvSpPr>
          <p:spPr>
            <a:xfrm>
              <a:off x="2792348" y="4756785"/>
              <a:ext cx="660400" cy="0"/>
            </a:xfrm>
            <a:custGeom>
              <a:avLst/>
              <a:gdLst/>
              <a:ahLst/>
              <a:cxnLst/>
              <a:rect l="l" t="t" r="r" b="b"/>
              <a:pathLst>
                <a:path w="660400">
                  <a:moveTo>
                    <a:pt x="0" y="0"/>
                  </a:moveTo>
                  <a:lnTo>
                    <a:pt x="6604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40050" y="47186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4395596" y="4718682"/>
            <a:ext cx="723265" cy="76200"/>
            <a:chOff x="4395596" y="4718682"/>
            <a:chExt cx="723265" cy="76200"/>
          </a:xfrm>
        </p:grpSpPr>
        <p:sp>
          <p:nvSpPr>
            <p:cNvPr id="78" name="object 78"/>
            <p:cNvSpPr/>
            <p:nvPr/>
          </p:nvSpPr>
          <p:spPr>
            <a:xfrm>
              <a:off x="4395596" y="4756785"/>
              <a:ext cx="659765" cy="0"/>
            </a:xfrm>
            <a:custGeom>
              <a:avLst/>
              <a:gdLst/>
              <a:ahLst/>
              <a:cxnLst/>
              <a:rect l="l" t="t" r="r" b="b"/>
              <a:pathLst>
                <a:path w="659764">
                  <a:moveTo>
                    <a:pt x="0" y="0"/>
                  </a:moveTo>
                  <a:lnTo>
                    <a:pt x="6596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042537" y="47186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792346" y="4926708"/>
            <a:ext cx="723900" cy="76200"/>
            <a:chOff x="2792346" y="4926708"/>
            <a:chExt cx="723900" cy="76200"/>
          </a:xfrm>
        </p:grpSpPr>
        <p:sp>
          <p:nvSpPr>
            <p:cNvPr id="81" name="object 81"/>
            <p:cNvSpPr/>
            <p:nvPr/>
          </p:nvSpPr>
          <p:spPr>
            <a:xfrm>
              <a:off x="2855848" y="4964811"/>
              <a:ext cx="660400" cy="0"/>
            </a:xfrm>
            <a:custGeom>
              <a:avLst/>
              <a:gdLst/>
              <a:ahLst/>
              <a:cxnLst/>
              <a:rect l="l" t="t" r="r" b="b"/>
              <a:pathLst>
                <a:path w="660400">
                  <a:moveTo>
                    <a:pt x="6604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92346" y="49267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4395594" y="4926708"/>
            <a:ext cx="723265" cy="76200"/>
            <a:chOff x="4395594" y="4926708"/>
            <a:chExt cx="723265" cy="76200"/>
          </a:xfrm>
        </p:grpSpPr>
        <p:sp>
          <p:nvSpPr>
            <p:cNvPr id="84" name="object 84"/>
            <p:cNvSpPr/>
            <p:nvPr/>
          </p:nvSpPr>
          <p:spPr>
            <a:xfrm>
              <a:off x="4459097" y="4964811"/>
              <a:ext cx="659765" cy="0"/>
            </a:xfrm>
            <a:custGeom>
              <a:avLst/>
              <a:gdLst/>
              <a:ahLst/>
              <a:cxnLst/>
              <a:rect l="l" t="t" r="r" b="b"/>
              <a:pathLst>
                <a:path w="659764">
                  <a:moveTo>
                    <a:pt x="6596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395594" y="49267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6" name="object 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28644" y="4094226"/>
            <a:ext cx="431291" cy="432053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8898255" y="4115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07340" y="6144315"/>
            <a:ext cx="572262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0"/>
              </a:lnSpc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http://en.wikipedia.org/wiki/Extensible_Authentication_Protocol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46379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textbook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says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EAPOL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point,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RADIUS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access </a:t>
            </a:r>
            <a:r>
              <a:rPr sz="1200" dirty="0">
                <a:latin typeface="Times New Roman"/>
                <a:cs typeface="Times New Roman"/>
              </a:rPr>
              <a:t>point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server.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So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point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diagram</a:t>
            </a:r>
            <a:r>
              <a:rPr sz="1200" spc="-25" dirty="0">
                <a:latin typeface="Times New Roman"/>
                <a:cs typeface="Times New Roman"/>
              </a:rPr>
              <a:t> on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0" dirty="0">
                <a:latin typeface="Times New Roman"/>
                <a:cs typeface="Times New Roman"/>
              </a:rPr>
              <a:t> slide?</a:t>
            </a:r>
            <a:endParaRPr sz="1200">
              <a:latin typeface="Times New Roman"/>
              <a:cs typeface="Times New Roman"/>
            </a:endParaRPr>
          </a:p>
          <a:p>
            <a:pPr marL="118745" marR="18097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RADIUS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between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Access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EAP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dumb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access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home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shared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password.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Office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a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user’s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unique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before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connecting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to 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Wi-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unique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539" y="328422"/>
            <a:ext cx="5563361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9410">
              <a:lnSpc>
                <a:spcPct val="100000"/>
              </a:lnSpc>
              <a:spcBef>
                <a:spcPts val="100"/>
              </a:spcBef>
            </a:pPr>
            <a:r>
              <a:rPr dirty="0"/>
              <a:t>EAP</a:t>
            </a:r>
            <a:r>
              <a:rPr spc="-25" dirty="0"/>
              <a:t> </a:t>
            </a:r>
            <a:r>
              <a:rPr dirty="0"/>
              <a:t>over</a:t>
            </a:r>
            <a:r>
              <a:rPr spc="-20" dirty="0"/>
              <a:t> </a:t>
            </a:r>
            <a:r>
              <a:rPr dirty="0"/>
              <a:t>LAN</a:t>
            </a:r>
            <a:r>
              <a:rPr spc="-20" dirty="0"/>
              <a:t> </a:t>
            </a:r>
            <a:r>
              <a:rPr spc="-10" dirty="0"/>
              <a:t>(EAPOL)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089406"/>
            <a:ext cx="7468234" cy="17830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EAP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Point-to-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line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IEEE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extended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EAPOL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fields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EAPOL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IEEE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802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6122161"/>
            <a:ext cx="32315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http://en.wikipedia.org/wiki/Eapol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556" y="3257550"/>
            <a:ext cx="1142999" cy="83058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974976" y="3532253"/>
            <a:ext cx="1056005" cy="370840"/>
            <a:chOff x="1974976" y="3532253"/>
            <a:chExt cx="1056005" cy="370840"/>
          </a:xfrm>
        </p:grpSpPr>
        <p:sp>
          <p:nvSpPr>
            <p:cNvPr id="10" name="object 10"/>
            <p:cNvSpPr/>
            <p:nvPr/>
          </p:nvSpPr>
          <p:spPr>
            <a:xfrm>
              <a:off x="1987676" y="3558158"/>
              <a:ext cx="457200" cy="332105"/>
            </a:xfrm>
            <a:custGeom>
              <a:avLst/>
              <a:gdLst/>
              <a:ahLst/>
              <a:cxnLst/>
              <a:rect l="l" t="t" r="r" b="b"/>
              <a:pathLst>
                <a:path w="457200" h="332104">
                  <a:moveTo>
                    <a:pt x="0" y="331787"/>
                  </a:moveTo>
                  <a:lnTo>
                    <a:pt x="4572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3654" y="3569549"/>
              <a:ext cx="406400" cy="294640"/>
            </a:xfrm>
            <a:custGeom>
              <a:avLst/>
              <a:gdLst/>
              <a:ahLst/>
              <a:cxnLst/>
              <a:rect l="l" t="t" r="r" b="b"/>
              <a:pathLst>
                <a:path w="406400" h="294639">
                  <a:moveTo>
                    <a:pt x="0" y="294487"/>
                  </a:moveTo>
                  <a:lnTo>
                    <a:pt x="40580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6808" y="3532253"/>
              <a:ext cx="84455" cy="76200"/>
            </a:xfrm>
            <a:custGeom>
              <a:avLst/>
              <a:gdLst/>
              <a:ahLst/>
              <a:cxnLst/>
              <a:rect l="l" t="t" r="r" b="b"/>
              <a:pathLst>
                <a:path w="84455" h="76200">
                  <a:moveTo>
                    <a:pt x="84048" y="0"/>
                  </a:moveTo>
                  <a:lnTo>
                    <a:pt x="0" y="13919"/>
                  </a:lnTo>
                  <a:lnTo>
                    <a:pt x="44754" y="75590"/>
                  </a:lnTo>
                  <a:lnTo>
                    <a:pt x="84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44876" y="3555110"/>
              <a:ext cx="152400" cy="335280"/>
            </a:xfrm>
            <a:custGeom>
              <a:avLst/>
              <a:gdLst/>
              <a:ahLst/>
              <a:cxnLst/>
              <a:rect l="l" t="t" r="r" b="b"/>
              <a:pathLst>
                <a:path w="152400" h="335279">
                  <a:moveTo>
                    <a:pt x="0" y="0"/>
                  </a:moveTo>
                  <a:lnTo>
                    <a:pt x="152400" y="33496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45052" y="3021329"/>
            <a:ext cx="4205605" cy="1066800"/>
            <a:chOff x="3845052" y="3021329"/>
            <a:chExt cx="4205605" cy="10668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5052" y="3021329"/>
              <a:ext cx="949451" cy="1066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3276599"/>
              <a:ext cx="811529" cy="8115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19980" y="3810380"/>
              <a:ext cx="3048000" cy="0"/>
            </a:xfrm>
            <a:custGeom>
              <a:avLst/>
              <a:gdLst/>
              <a:ahLst/>
              <a:cxnLst/>
              <a:rect l="l" t="t" r="r" b="b"/>
              <a:pathLst>
                <a:path w="3048000">
                  <a:moveTo>
                    <a:pt x="0" y="0"/>
                  </a:moveTo>
                  <a:lnTo>
                    <a:pt x="30480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59740" y="4195889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Supplicant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3815" y="4176991"/>
            <a:ext cx="1811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Authenticator </a:t>
            </a:r>
            <a:r>
              <a:rPr sz="2400" dirty="0">
                <a:latin typeface="Times New Roman"/>
                <a:cs typeface="Times New Roman"/>
              </a:rPr>
              <a:t>(Access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Point)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9949" y="4196194"/>
            <a:ext cx="1835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marR="5080" indent="-5080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Authentication Server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4480" y="4953380"/>
            <a:ext cx="3060700" cy="1066800"/>
            <a:chOff x="1054480" y="4953380"/>
            <a:chExt cx="3060700" cy="1066800"/>
          </a:xfrm>
        </p:grpSpPr>
        <p:sp>
          <p:nvSpPr>
            <p:cNvPr id="22" name="object 22"/>
            <p:cNvSpPr/>
            <p:nvPr/>
          </p:nvSpPr>
          <p:spPr>
            <a:xfrm>
              <a:off x="1067180" y="5410580"/>
              <a:ext cx="2348865" cy="0"/>
            </a:xfrm>
            <a:custGeom>
              <a:avLst/>
              <a:gdLst/>
              <a:ahLst/>
              <a:cxnLst/>
              <a:rect l="l" t="t" r="r" b="b"/>
              <a:pathLst>
                <a:path w="2348865">
                  <a:moveTo>
                    <a:pt x="0" y="0"/>
                  </a:moveTo>
                  <a:lnTo>
                    <a:pt x="234886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7180" y="4953380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h="1066800">
                  <a:moveTo>
                    <a:pt x="0" y="0"/>
                  </a:moveTo>
                  <a:lnTo>
                    <a:pt x="0" y="1066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8028" y="5715380"/>
              <a:ext cx="2803525" cy="0"/>
            </a:xfrm>
            <a:custGeom>
              <a:avLst/>
              <a:gdLst/>
              <a:ahLst/>
              <a:cxnLst/>
              <a:rect l="l" t="t" r="r" b="b"/>
              <a:pathLst>
                <a:path w="2803525">
                  <a:moveTo>
                    <a:pt x="0" y="0"/>
                  </a:moveTo>
                  <a:lnTo>
                    <a:pt x="812419" y="0"/>
                  </a:lnTo>
                </a:path>
                <a:path w="2803525">
                  <a:moveTo>
                    <a:pt x="1990471" y="0"/>
                  </a:moveTo>
                  <a:lnTo>
                    <a:pt x="28035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4529" y="5677280"/>
              <a:ext cx="2930525" cy="76200"/>
            </a:xfrm>
            <a:custGeom>
              <a:avLst/>
              <a:gdLst/>
              <a:ahLst/>
              <a:cxnLst/>
              <a:rect l="l" t="t" r="r" b="b"/>
              <a:pathLst>
                <a:path w="29305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930525" h="76200">
                  <a:moveTo>
                    <a:pt x="2930525" y="38100"/>
                  </a:moveTo>
                  <a:lnTo>
                    <a:pt x="2854325" y="0"/>
                  </a:lnTo>
                  <a:lnTo>
                    <a:pt x="2854325" y="76200"/>
                  </a:lnTo>
                  <a:lnTo>
                    <a:pt x="293052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181855" y="4953380"/>
            <a:ext cx="3312160" cy="1066800"/>
            <a:chOff x="4181855" y="4953380"/>
            <a:chExt cx="3312160" cy="1066800"/>
          </a:xfrm>
        </p:grpSpPr>
        <p:sp>
          <p:nvSpPr>
            <p:cNvPr id="27" name="object 27"/>
            <p:cNvSpPr/>
            <p:nvPr/>
          </p:nvSpPr>
          <p:spPr>
            <a:xfrm>
              <a:off x="4181855" y="5410580"/>
              <a:ext cx="3222625" cy="0"/>
            </a:xfrm>
            <a:custGeom>
              <a:avLst/>
              <a:gdLst/>
              <a:ahLst/>
              <a:cxnLst/>
              <a:rect l="l" t="t" r="r" b="b"/>
              <a:pathLst>
                <a:path w="3222625">
                  <a:moveTo>
                    <a:pt x="0" y="0"/>
                  </a:moveTo>
                  <a:lnTo>
                    <a:pt x="322262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91783" y="5372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0158" y="4953380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h="1066800">
                  <a:moveTo>
                    <a:pt x="0" y="0"/>
                  </a:moveTo>
                  <a:lnTo>
                    <a:pt x="0" y="1066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0934" y="4953380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h="1066800">
                  <a:moveTo>
                    <a:pt x="0" y="0"/>
                  </a:moveTo>
                  <a:lnTo>
                    <a:pt x="0" y="1066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42154" y="5726811"/>
              <a:ext cx="2803525" cy="0"/>
            </a:xfrm>
            <a:custGeom>
              <a:avLst/>
              <a:gdLst/>
              <a:ahLst/>
              <a:cxnLst/>
              <a:rect l="l" t="t" r="r" b="b"/>
              <a:pathLst>
                <a:path w="2803525">
                  <a:moveTo>
                    <a:pt x="0" y="0"/>
                  </a:moveTo>
                  <a:lnTo>
                    <a:pt x="734695" y="0"/>
                  </a:lnTo>
                </a:path>
                <a:path w="2803525">
                  <a:moveTo>
                    <a:pt x="2068195" y="0"/>
                  </a:moveTo>
                  <a:lnTo>
                    <a:pt x="28035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78655" y="5688710"/>
              <a:ext cx="2930525" cy="76200"/>
            </a:xfrm>
            <a:custGeom>
              <a:avLst/>
              <a:gdLst/>
              <a:ahLst/>
              <a:cxnLst/>
              <a:rect l="l" t="t" r="r" b="b"/>
              <a:pathLst>
                <a:path w="29305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930525" h="76200">
                  <a:moveTo>
                    <a:pt x="2930525" y="38100"/>
                  </a:moveTo>
                  <a:lnTo>
                    <a:pt x="2854325" y="0"/>
                  </a:lnTo>
                  <a:lnTo>
                    <a:pt x="2854325" y="76200"/>
                  </a:lnTo>
                  <a:lnTo>
                    <a:pt x="293052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355590" y="5496052"/>
            <a:ext cx="116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RADIUS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39314" y="5496052"/>
            <a:ext cx="100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EAPOL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95040" y="5153152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EAP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898255" y="4572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9" name="object 39"/>
          <p:cNvSpPr txBox="1"/>
          <p:nvPr/>
        </p:nvSpPr>
        <p:spPr>
          <a:xfrm>
            <a:off x="154939" y="6369248"/>
            <a:ext cx="233616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8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800" spc="-20" dirty="0">
                <a:latin typeface="Times New Roman"/>
                <a:cs typeface="Times New Roman"/>
              </a:rPr>
              <a:t>8.96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665480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benefit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RADIUS/DIAMETER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messages?</a:t>
            </a:r>
            <a:endParaRPr sz="1200">
              <a:latin typeface="Times New Roman"/>
              <a:cs typeface="Times New Roman"/>
            </a:endParaRPr>
          </a:p>
          <a:p>
            <a:pPr marL="118745" marR="204470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RADIUS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came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before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EAP.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simply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all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secrets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central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place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used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multiple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access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EAP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dumb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authenticators.</a:t>
            </a:r>
            <a:endParaRPr sz="1200">
              <a:latin typeface="Times New Roman"/>
              <a:cs typeface="Times New Roman"/>
            </a:endParaRPr>
          </a:p>
          <a:p>
            <a:pPr marL="461645" marR="19050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RADIUS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authenticator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their </a:t>
            </a:r>
            <a:r>
              <a:rPr sz="1200" dirty="0">
                <a:latin typeface="Times New Roman"/>
                <a:cs typeface="Times New Roman"/>
              </a:rPr>
              <a:t>difference?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RADIUS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access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servers</a:t>
            </a:r>
            <a:r>
              <a:rPr sz="1200" i="1" spc="-4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were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more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than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pass-through.</a:t>
            </a:r>
            <a:endParaRPr sz="1200">
              <a:latin typeface="Times New Roman"/>
              <a:cs typeface="Times New Roman"/>
            </a:endParaRPr>
          </a:p>
          <a:p>
            <a:pPr marL="461645" marR="17970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be </a:t>
            </a:r>
            <a:r>
              <a:rPr sz="1200" dirty="0">
                <a:latin typeface="Times New Roman"/>
                <a:cs typeface="Times New Roman"/>
              </a:rPr>
              <a:t>dumb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either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information,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RADIUS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ignorant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0" dirty="0">
                <a:latin typeface="Times New Roman"/>
                <a:cs typeface="Times New Roman"/>
              </a:rPr>
              <a:t> methods?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  <a:tabLst>
                <a:tab pos="3091815" algn="l"/>
              </a:tabLst>
            </a:pPr>
            <a:r>
              <a:rPr sz="1200" i="1" u="heavy" spc="-2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Yes.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597" y="328422"/>
            <a:ext cx="234924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0472" y="445008"/>
            <a:ext cx="177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RADIUS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014730"/>
            <a:ext cx="8101965" cy="34270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emote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ial-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ser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ervice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4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Central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uthorization,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ccounting,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FC0128"/>
                </a:solidFill>
                <a:uFill>
                  <a:solidFill>
                    <a:srgbClr val="FC0128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uditing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AAA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server</a:t>
            </a:r>
            <a:endParaRPr sz="2400">
              <a:latin typeface="Times New Roman"/>
              <a:cs typeface="Times New Roman"/>
            </a:endParaRPr>
          </a:p>
          <a:p>
            <a:pPr marL="355600" marR="100965" indent="-342900">
              <a:lnSpc>
                <a:spcPts val="2590"/>
              </a:lnSpc>
              <a:spcBef>
                <a:spcPts val="60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Access</a:t>
            </a:r>
            <a:r>
              <a:rPr sz="2400" b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RADIUS servers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RADIUS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Proxy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roaming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alliances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00"/>
              </a:lnSpc>
              <a:spcBef>
                <a:spcPts val="6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UDP: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failure,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re-</a:t>
            </a:r>
            <a:r>
              <a:rPr sz="2400" spc="-20" dirty="0">
                <a:latin typeface="Times New Roman"/>
                <a:cs typeface="Times New Roman"/>
              </a:rPr>
              <a:t>sent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backup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Application-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retransmission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required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TCP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failure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6097778"/>
            <a:ext cx="36487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 indent="-13652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68750"/>
              <a:buFont typeface="Wingdings"/>
              <a:buChar char=""/>
              <a:tabLst>
                <a:tab pos="147955" algn="l"/>
              </a:tabLst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http://en.wikipedia.org/wiki/RADIUS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1201" y="5562980"/>
            <a:ext cx="2895600" cy="0"/>
          </a:xfrm>
          <a:custGeom>
            <a:avLst/>
            <a:gdLst/>
            <a:ahLst/>
            <a:cxnLst/>
            <a:rect l="l" t="t" r="r" b="b"/>
            <a:pathLst>
              <a:path w="2895600">
                <a:moveTo>
                  <a:pt x="0" y="0"/>
                </a:moveTo>
                <a:lnTo>
                  <a:pt x="68580" y="0"/>
                </a:lnTo>
              </a:path>
              <a:path w="2895600">
                <a:moveTo>
                  <a:pt x="1066800" y="0"/>
                </a:moveTo>
                <a:lnTo>
                  <a:pt x="28956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4428" y="4418457"/>
            <a:ext cx="1156970" cy="7270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5410" marR="98425" indent="168275">
              <a:lnSpc>
                <a:spcPct val="100000"/>
              </a:lnSpc>
              <a:spcBef>
                <a:spcPts val="390"/>
              </a:spcBef>
            </a:pPr>
            <a:r>
              <a:rPr sz="2000" spc="-10" dirty="0">
                <a:latin typeface="Times New Roman"/>
                <a:cs typeface="Times New Roman"/>
              </a:rPr>
              <a:t>Proxy RADIUS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707" y="4572380"/>
            <a:ext cx="1141730" cy="4000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00"/>
              </a:spcBef>
            </a:pPr>
            <a:r>
              <a:rPr sz="2000" spc="-10" dirty="0">
                <a:latin typeface="Times New Roman"/>
                <a:cs typeface="Times New Roman"/>
              </a:rPr>
              <a:t>RADIUS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9566" y="4839080"/>
            <a:ext cx="1099185" cy="10318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4775" marR="97790" algn="ctr">
              <a:lnSpc>
                <a:spcPct val="100000"/>
              </a:lnSpc>
              <a:spcBef>
                <a:spcPts val="390"/>
              </a:spcBef>
            </a:pPr>
            <a:r>
              <a:rPr sz="2000" spc="-10" dirty="0">
                <a:latin typeface="Times New Roman"/>
                <a:cs typeface="Times New Roman"/>
              </a:rPr>
              <a:t>Network Access 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19780" y="4975478"/>
            <a:ext cx="998219" cy="1031875"/>
          </a:xfrm>
          <a:custGeom>
            <a:avLst/>
            <a:gdLst/>
            <a:ahLst/>
            <a:cxnLst/>
            <a:rect l="l" t="t" r="r" b="b"/>
            <a:pathLst>
              <a:path w="998220" h="1031875">
                <a:moveTo>
                  <a:pt x="0" y="0"/>
                </a:moveTo>
                <a:lnTo>
                  <a:pt x="998219" y="0"/>
                </a:lnTo>
                <a:lnTo>
                  <a:pt x="998219" y="1031748"/>
                </a:lnTo>
                <a:lnTo>
                  <a:pt x="0" y="10317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10615" y="5012880"/>
            <a:ext cx="8159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Remote Access 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00925" y="5113401"/>
            <a:ext cx="669290" cy="4000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05"/>
              </a:spcBef>
            </a:pP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75404" y="5305678"/>
            <a:ext cx="1718945" cy="588010"/>
            <a:chOff x="3875404" y="5305678"/>
            <a:chExt cx="1718945" cy="588010"/>
          </a:xfrm>
        </p:grpSpPr>
        <p:sp>
          <p:nvSpPr>
            <p:cNvPr id="15" name="object 15"/>
            <p:cNvSpPr/>
            <p:nvPr/>
          </p:nvSpPr>
          <p:spPr>
            <a:xfrm>
              <a:off x="3888104" y="5318378"/>
              <a:ext cx="1693545" cy="562610"/>
            </a:xfrm>
            <a:custGeom>
              <a:avLst/>
              <a:gdLst/>
              <a:ahLst/>
              <a:cxnLst/>
              <a:rect l="l" t="t" r="r" b="b"/>
              <a:pathLst>
                <a:path w="1693545" h="562610">
                  <a:moveTo>
                    <a:pt x="846582" y="0"/>
                  </a:moveTo>
                  <a:lnTo>
                    <a:pt x="777149" y="932"/>
                  </a:lnTo>
                  <a:lnTo>
                    <a:pt x="709262" y="3680"/>
                  </a:lnTo>
                  <a:lnTo>
                    <a:pt x="643139" y="8171"/>
                  </a:lnTo>
                  <a:lnTo>
                    <a:pt x="578998" y="14334"/>
                  </a:lnTo>
                  <a:lnTo>
                    <a:pt x="517055" y="22095"/>
                  </a:lnTo>
                  <a:lnTo>
                    <a:pt x="457530" y="31383"/>
                  </a:lnTo>
                  <a:lnTo>
                    <a:pt x="400640" y="42125"/>
                  </a:lnTo>
                  <a:lnTo>
                    <a:pt x="346603" y="54249"/>
                  </a:lnTo>
                  <a:lnTo>
                    <a:pt x="295637" y="67682"/>
                  </a:lnTo>
                  <a:lnTo>
                    <a:pt x="247959" y="82353"/>
                  </a:lnTo>
                  <a:lnTo>
                    <a:pt x="203788" y="98188"/>
                  </a:lnTo>
                  <a:lnTo>
                    <a:pt x="163342" y="115115"/>
                  </a:lnTo>
                  <a:lnTo>
                    <a:pt x="126838" y="133063"/>
                  </a:lnTo>
                  <a:lnTo>
                    <a:pt x="66529" y="171728"/>
                  </a:lnTo>
                  <a:lnTo>
                    <a:pt x="24604" y="213605"/>
                  </a:lnTo>
                  <a:lnTo>
                    <a:pt x="2806" y="258116"/>
                  </a:lnTo>
                  <a:lnTo>
                    <a:pt x="0" y="281178"/>
                  </a:lnTo>
                  <a:lnTo>
                    <a:pt x="2806" y="304239"/>
                  </a:lnTo>
                  <a:lnTo>
                    <a:pt x="24604" y="348750"/>
                  </a:lnTo>
                  <a:lnTo>
                    <a:pt x="66529" y="390627"/>
                  </a:lnTo>
                  <a:lnTo>
                    <a:pt x="126838" y="429292"/>
                  </a:lnTo>
                  <a:lnTo>
                    <a:pt x="163342" y="447240"/>
                  </a:lnTo>
                  <a:lnTo>
                    <a:pt x="203788" y="464167"/>
                  </a:lnTo>
                  <a:lnTo>
                    <a:pt x="247959" y="480002"/>
                  </a:lnTo>
                  <a:lnTo>
                    <a:pt x="295637" y="494673"/>
                  </a:lnTo>
                  <a:lnTo>
                    <a:pt x="346603" y="508106"/>
                  </a:lnTo>
                  <a:lnTo>
                    <a:pt x="400640" y="520230"/>
                  </a:lnTo>
                  <a:lnTo>
                    <a:pt x="457530" y="530972"/>
                  </a:lnTo>
                  <a:lnTo>
                    <a:pt x="517055" y="540260"/>
                  </a:lnTo>
                  <a:lnTo>
                    <a:pt x="578998" y="548021"/>
                  </a:lnTo>
                  <a:lnTo>
                    <a:pt x="643139" y="554184"/>
                  </a:lnTo>
                  <a:lnTo>
                    <a:pt x="709262" y="558675"/>
                  </a:lnTo>
                  <a:lnTo>
                    <a:pt x="777149" y="561423"/>
                  </a:lnTo>
                  <a:lnTo>
                    <a:pt x="846582" y="562356"/>
                  </a:lnTo>
                  <a:lnTo>
                    <a:pt x="916014" y="561423"/>
                  </a:lnTo>
                  <a:lnTo>
                    <a:pt x="983901" y="558675"/>
                  </a:lnTo>
                  <a:lnTo>
                    <a:pt x="1050024" y="554184"/>
                  </a:lnTo>
                  <a:lnTo>
                    <a:pt x="1114165" y="548021"/>
                  </a:lnTo>
                  <a:lnTo>
                    <a:pt x="1176108" y="540260"/>
                  </a:lnTo>
                  <a:lnTo>
                    <a:pt x="1235633" y="530972"/>
                  </a:lnTo>
                  <a:lnTo>
                    <a:pt x="1292523" y="520230"/>
                  </a:lnTo>
                  <a:lnTo>
                    <a:pt x="1346560" y="508106"/>
                  </a:lnTo>
                  <a:lnTo>
                    <a:pt x="1397526" y="494673"/>
                  </a:lnTo>
                  <a:lnTo>
                    <a:pt x="1445204" y="480002"/>
                  </a:lnTo>
                  <a:lnTo>
                    <a:pt x="1489375" y="464167"/>
                  </a:lnTo>
                  <a:lnTo>
                    <a:pt x="1529821" y="447240"/>
                  </a:lnTo>
                  <a:lnTo>
                    <a:pt x="1566325" y="429292"/>
                  </a:lnTo>
                  <a:lnTo>
                    <a:pt x="1626634" y="390627"/>
                  </a:lnTo>
                  <a:lnTo>
                    <a:pt x="1668559" y="348750"/>
                  </a:lnTo>
                  <a:lnTo>
                    <a:pt x="1690357" y="304239"/>
                  </a:lnTo>
                  <a:lnTo>
                    <a:pt x="1693164" y="281178"/>
                  </a:lnTo>
                  <a:lnTo>
                    <a:pt x="1690357" y="258116"/>
                  </a:lnTo>
                  <a:lnTo>
                    <a:pt x="1668559" y="213605"/>
                  </a:lnTo>
                  <a:lnTo>
                    <a:pt x="1626634" y="171728"/>
                  </a:lnTo>
                  <a:lnTo>
                    <a:pt x="1566325" y="133063"/>
                  </a:lnTo>
                  <a:lnTo>
                    <a:pt x="1529821" y="115115"/>
                  </a:lnTo>
                  <a:lnTo>
                    <a:pt x="1489375" y="98188"/>
                  </a:lnTo>
                  <a:lnTo>
                    <a:pt x="1445204" y="82353"/>
                  </a:lnTo>
                  <a:lnTo>
                    <a:pt x="1397526" y="67682"/>
                  </a:lnTo>
                  <a:lnTo>
                    <a:pt x="1346560" y="54249"/>
                  </a:lnTo>
                  <a:lnTo>
                    <a:pt x="1292523" y="42125"/>
                  </a:lnTo>
                  <a:lnTo>
                    <a:pt x="1235633" y="31383"/>
                  </a:lnTo>
                  <a:lnTo>
                    <a:pt x="1176108" y="22095"/>
                  </a:lnTo>
                  <a:lnTo>
                    <a:pt x="1114165" y="14334"/>
                  </a:lnTo>
                  <a:lnTo>
                    <a:pt x="1050024" y="8171"/>
                  </a:lnTo>
                  <a:lnTo>
                    <a:pt x="983901" y="3680"/>
                  </a:lnTo>
                  <a:lnTo>
                    <a:pt x="916014" y="932"/>
                  </a:lnTo>
                  <a:lnTo>
                    <a:pt x="846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8104" y="5318378"/>
              <a:ext cx="1693545" cy="562610"/>
            </a:xfrm>
            <a:custGeom>
              <a:avLst/>
              <a:gdLst/>
              <a:ahLst/>
              <a:cxnLst/>
              <a:rect l="l" t="t" r="r" b="b"/>
              <a:pathLst>
                <a:path w="1693545" h="562610">
                  <a:moveTo>
                    <a:pt x="0" y="281178"/>
                  </a:moveTo>
                  <a:lnTo>
                    <a:pt x="11080" y="235568"/>
                  </a:lnTo>
                  <a:lnTo>
                    <a:pt x="43159" y="192301"/>
                  </a:lnTo>
                  <a:lnTo>
                    <a:pt x="94494" y="151958"/>
                  </a:lnTo>
                  <a:lnTo>
                    <a:pt x="163342" y="115115"/>
                  </a:lnTo>
                  <a:lnTo>
                    <a:pt x="203788" y="98188"/>
                  </a:lnTo>
                  <a:lnTo>
                    <a:pt x="247959" y="82353"/>
                  </a:lnTo>
                  <a:lnTo>
                    <a:pt x="295637" y="67682"/>
                  </a:lnTo>
                  <a:lnTo>
                    <a:pt x="346603" y="54249"/>
                  </a:lnTo>
                  <a:lnTo>
                    <a:pt x="400640" y="42125"/>
                  </a:lnTo>
                  <a:lnTo>
                    <a:pt x="457530" y="31383"/>
                  </a:lnTo>
                  <a:lnTo>
                    <a:pt x="517055" y="22095"/>
                  </a:lnTo>
                  <a:lnTo>
                    <a:pt x="578998" y="14334"/>
                  </a:lnTo>
                  <a:lnTo>
                    <a:pt x="643139" y="8171"/>
                  </a:lnTo>
                  <a:lnTo>
                    <a:pt x="709262" y="3680"/>
                  </a:lnTo>
                  <a:lnTo>
                    <a:pt x="777149" y="932"/>
                  </a:lnTo>
                  <a:lnTo>
                    <a:pt x="846582" y="0"/>
                  </a:lnTo>
                  <a:lnTo>
                    <a:pt x="916014" y="932"/>
                  </a:lnTo>
                  <a:lnTo>
                    <a:pt x="983901" y="3680"/>
                  </a:lnTo>
                  <a:lnTo>
                    <a:pt x="1050024" y="8171"/>
                  </a:lnTo>
                  <a:lnTo>
                    <a:pt x="1114165" y="14334"/>
                  </a:lnTo>
                  <a:lnTo>
                    <a:pt x="1176108" y="22095"/>
                  </a:lnTo>
                  <a:lnTo>
                    <a:pt x="1235633" y="31383"/>
                  </a:lnTo>
                  <a:lnTo>
                    <a:pt x="1292523" y="42125"/>
                  </a:lnTo>
                  <a:lnTo>
                    <a:pt x="1346560" y="54249"/>
                  </a:lnTo>
                  <a:lnTo>
                    <a:pt x="1397526" y="67682"/>
                  </a:lnTo>
                  <a:lnTo>
                    <a:pt x="1445204" y="82353"/>
                  </a:lnTo>
                  <a:lnTo>
                    <a:pt x="1489375" y="98188"/>
                  </a:lnTo>
                  <a:lnTo>
                    <a:pt x="1529821" y="115115"/>
                  </a:lnTo>
                  <a:lnTo>
                    <a:pt x="1566325" y="133063"/>
                  </a:lnTo>
                  <a:lnTo>
                    <a:pt x="1626634" y="171728"/>
                  </a:lnTo>
                  <a:lnTo>
                    <a:pt x="1668559" y="213605"/>
                  </a:lnTo>
                  <a:lnTo>
                    <a:pt x="1690357" y="258116"/>
                  </a:lnTo>
                  <a:lnTo>
                    <a:pt x="1693164" y="281178"/>
                  </a:lnTo>
                  <a:lnTo>
                    <a:pt x="1690357" y="304239"/>
                  </a:lnTo>
                  <a:lnTo>
                    <a:pt x="1668559" y="348750"/>
                  </a:lnTo>
                  <a:lnTo>
                    <a:pt x="1626634" y="390627"/>
                  </a:lnTo>
                  <a:lnTo>
                    <a:pt x="1566325" y="429292"/>
                  </a:lnTo>
                  <a:lnTo>
                    <a:pt x="1529821" y="447240"/>
                  </a:lnTo>
                  <a:lnTo>
                    <a:pt x="1489375" y="464167"/>
                  </a:lnTo>
                  <a:lnTo>
                    <a:pt x="1445204" y="480002"/>
                  </a:lnTo>
                  <a:lnTo>
                    <a:pt x="1397526" y="494673"/>
                  </a:lnTo>
                  <a:lnTo>
                    <a:pt x="1346560" y="508106"/>
                  </a:lnTo>
                  <a:lnTo>
                    <a:pt x="1292523" y="520230"/>
                  </a:lnTo>
                  <a:lnTo>
                    <a:pt x="1235633" y="530972"/>
                  </a:lnTo>
                  <a:lnTo>
                    <a:pt x="1176108" y="540260"/>
                  </a:lnTo>
                  <a:lnTo>
                    <a:pt x="1114165" y="548021"/>
                  </a:lnTo>
                  <a:lnTo>
                    <a:pt x="1050024" y="554184"/>
                  </a:lnTo>
                  <a:lnTo>
                    <a:pt x="983901" y="558675"/>
                  </a:lnTo>
                  <a:lnTo>
                    <a:pt x="916014" y="561423"/>
                  </a:lnTo>
                  <a:lnTo>
                    <a:pt x="846582" y="562356"/>
                  </a:lnTo>
                  <a:lnTo>
                    <a:pt x="777149" y="561423"/>
                  </a:lnTo>
                  <a:lnTo>
                    <a:pt x="709262" y="558675"/>
                  </a:lnTo>
                  <a:lnTo>
                    <a:pt x="643139" y="554184"/>
                  </a:lnTo>
                  <a:lnTo>
                    <a:pt x="578998" y="548021"/>
                  </a:lnTo>
                  <a:lnTo>
                    <a:pt x="517055" y="540260"/>
                  </a:lnTo>
                  <a:lnTo>
                    <a:pt x="457530" y="530972"/>
                  </a:lnTo>
                  <a:lnTo>
                    <a:pt x="400640" y="520230"/>
                  </a:lnTo>
                  <a:lnTo>
                    <a:pt x="346603" y="508106"/>
                  </a:lnTo>
                  <a:lnTo>
                    <a:pt x="295637" y="494673"/>
                  </a:lnTo>
                  <a:lnTo>
                    <a:pt x="247959" y="480002"/>
                  </a:lnTo>
                  <a:lnTo>
                    <a:pt x="203788" y="464167"/>
                  </a:lnTo>
                  <a:lnTo>
                    <a:pt x="163342" y="447240"/>
                  </a:lnTo>
                  <a:lnTo>
                    <a:pt x="126838" y="429292"/>
                  </a:lnTo>
                  <a:lnTo>
                    <a:pt x="66529" y="390627"/>
                  </a:lnTo>
                  <a:lnTo>
                    <a:pt x="24604" y="348750"/>
                  </a:lnTo>
                  <a:lnTo>
                    <a:pt x="2806" y="304239"/>
                  </a:lnTo>
                  <a:lnTo>
                    <a:pt x="0" y="281178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27833" y="5425629"/>
            <a:ext cx="812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ISP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Net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0001" y="5140833"/>
            <a:ext cx="1979930" cy="898525"/>
          </a:xfrm>
          <a:custGeom>
            <a:avLst/>
            <a:gdLst/>
            <a:ahLst/>
            <a:cxnLst/>
            <a:rect l="l" t="t" r="r" b="b"/>
            <a:pathLst>
              <a:path w="1979930" h="898525">
                <a:moveTo>
                  <a:pt x="0" y="449199"/>
                </a:moveTo>
                <a:lnTo>
                  <a:pt x="8334" y="390640"/>
                </a:lnTo>
                <a:lnTo>
                  <a:pt x="32643" y="334358"/>
                </a:lnTo>
                <a:lnTo>
                  <a:pt x="71883" y="280826"/>
                </a:lnTo>
                <a:lnTo>
                  <a:pt x="125010" y="230519"/>
                </a:lnTo>
                <a:lnTo>
                  <a:pt x="156455" y="206722"/>
                </a:lnTo>
                <a:lnTo>
                  <a:pt x="190981" y="183909"/>
                </a:lnTo>
                <a:lnTo>
                  <a:pt x="228457" y="162139"/>
                </a:lnTo>
                <a:lnTo>
                  <a:pt x="268752" y="141471"/>
                </a:lnTo>
                <a:lnTo>
                  <a:pt x="311737" y="121964"/>
                </a:lnTo>
                <a:lnTo>
                  <a:pt x="357281" y="103677"/>
                </a:lnTo>
                <a:lnTo>
                  <a:pt x="405252" y="86670"/>
                </a:lnTo>
                <a:lnTo>
                  <a:pt x="455522" y="71002"/>
                </a:lnTo>
                <a:lnTo>
                  <a:pt x="507960" y="56731"/>
                </a:lnTo>
                <a:lnTo>
                  <a:pt x="562434" y="43918"/>
                </a:lnTo>
                <a:lnTo>
                  <a:pt x="618815" y="32622"/>
                </a:lnTo>
                <a:lnTo>
                  <a:pt x="676972" y="22900"/>
                </a:lnTo>
                <a:lnTo>
                  <a:pt x="736776" y="14814"/>
                </a:lnTo>
                <a:lnTo>
                  <a:pt x="798094" y="8421"/>
                </a:lnTo>
                <a:lnTo>
                  <a:pt x="860798" y="3782"/>
                </a:lnTo>
                <a:lnTo>
                  <a:pt x="924755" y="955"/>
                </a:lnTo>
                <a:lnTo>
                  <a:pt x="989838" y="0"/>
                </a:lnTo>
                <a:lnTo>
                  <a:pt x="1054920" y="955"/>
                </a:lnTo>
                <a:lnTo>
                  <a:pt x="1118877" y="3782"/>
                </a:lnTo>
                <a:lnTo>
                  <a:pt x="1181581" y="8421"/>
                </a:lnTo>
                <a:lnTo>
                  <a:pt x="1242899" y="14814"/>
                </a:lnTo>
                <a:lnTo>
                  <a:pt x="1302703" y="22900"/>
                </a:lnTo>
                <a:lnTo>
                  <a:pt x="1360860" y="32622"/>
                </a:lnTo>
                <a:lnTo>
                  <a:pt x="1417241" y="43918"/>
                </a:lnTo>
                <a:lnTo>
                  <a:pt x="1471715" y="56731"/>
                </a:lnTo>
                <a:lnTo>
                  <a:pt x="1524153" y="71002"/>
                </a:lnTo>
                <a:lnTo>
                  <a:pt x="1574423" y="86670"/>
                </a:lnTo>
                <a:lnTo>
                  <a:pt x="1622394" y="103677"/>
                </a:lnTo>
                <a:lnTo>
                  <a:pt x="1667938" y="121964"/>
                </a:lnTo>
                <a:lnTo>
                  <a:pt x="1710923" y="141471"/>
                </a:lnTo>
                <a:lnTo>
                  <a:pt x="1751218" y="162139"/>
                </a:lnTo>
                <a:lnTo>
                  <a:pt x="1788694" y="183909"/>
                </a:lnTo>
                <a:lnTo>
                  <a:pt x="1823220" y="206722"/>
                </a:lnTo>
                <a:lnTo>
                  <a:pt x="1854665" y="230519"/>
                </a:lnTo>
                <a:lnTo>
                  <a:pt x="1907792" y="280826"/>
                </a:lnTo>
                <a:lnTo>
                  <a:pt x="1947032" y="334358"/>
                </a:lnTo>
                <a:lnTo>
                  <a:pt x="1971341" y="390640"/>
                </a:lnTo>
                <a:lnTo>
                  <a:pt x="1979676" y="449199"/>
                </a:lnTo>
                <a:lnTo>
                  <a:pt x="1977570" y="478733"/>
                </a:lnTo>
                <a:lnTo>
                  <a:pt x="1961118" y="536213"/>
                </a:lnTo>
                <a:lnTo>
                  <a:pt x="1929213" y="591179"/>
                </a:lnTo>
                <a:lnTo>
                  <a:pt x="1882899" y="643157"/>
                </a:lnTo>
                <a:lnTo>
                  <a:pt x="1823220" y="691675"/>
                </a:lnTo>
                <a:lnTo>
                  <a:pt x="1788694" y="714488"/>
                </a:lnTo>
                <a:lnTo>
                  <a:pt x="1751218" y="736258"/>
                </a:lnTo>
                <a:lnTo>
                  <a:pt x="1710923" y="756926"/>
                </a:lnTo>
                <a:lnTo>
                  <a:pt x="1667938" y="776433"/>
                </a:lnTo>
                <a:lnTo>
                  <a:pt x="1622394" y="794720"/>
                </a:lnTo>
                <a:lnTo>
                  <a:pt x="1574423" y="811727"/>
                </a:lnTo>
                <a:lnTo>
                  <a:pt x="1524153" y="827395"/>
                </a:lnTo>
                <a:lnTo>
                  <a:pt x="1471715" y="841666"/>
                </a:lnTo>
                <a:lnTo>
                  <a:pt x="1417241" y="854479"/>
                </a:lnTo>
                <a:lnTo>
                  <a:pt x="1360860" y="865775"/>
                </a:lnTo>
                <a:lnTo>
                  <a:pt x="1302703" y="875497"/>
                </a:lnTo>
                <a:lnTo>
                  <a:pt x="1242899" y="883583"/>
                </a:lnTo>
                <a:lnTo>
                  <a:pt x="1181581" y="889976"/>
                </a:lnTo>
                <a:lnTo>
                  <a:pt x="1118877" y="894615"/>
                </a:lnTo>
                <a:lnTo>
                  <a:pt x="1054920" y="897442"/>
                </a:lnTo>
                <a:lnTo>
                  <a:pt x="989838" y="898398"/>
                </a:lnTo>
                <a:lnTo>
                  <a:pt x="924755" y="897442"/>
                </a:lnTo>
                <a:lnTo>
                  <a:pt x="860798" y="894615"/>
                </a:lnTo>
                <a:lnTo>
                  <a:pt x="798094" y="889976"/>
                </a:lnTo>
                <a:lnTo>
                  <a:pt x="736776" y="883583"/>
                </a:lnTo>
                <a:lnTo>
                  <a:pt x="676972" y="875497"/>
                </a:lnTo>
                <a:lnTo>
                  <a:pt x="618815" y="865775"/>
                </a:lnTo>
                <a:lnTo>
                  <a:pt x="562434" y="854479"/>
                </a:lnTo>
                <a:lnTo>
                  <a:pt x="507960" y="841666"/>
                </a:lnTo>
                <a:lnTo>
                  <a:pt x="455522" y="827395"/>
                </a:lnTo>
                <a:lnTo>
                  <a:pt x="405252" y="811727"/>
                </a:lnTo>
                <a:lnTo>
                  <a:pt x="357281" y="794720"/>
                </a:lnTo>
                <a:lnTo>
                  <a:pt x="311737" y="776433"/>
                </a:lnTo>
                <a:lnTo>
                  <a:pt x="268752" y="756926"/>
                </a:lnTo>
                <a:lnTo>
                  <a:pt x="228457" y="736258"/>
                </a:lnTo>
                <a:lnTo>
                  <a:pt x="190981" y="714488"/>
                </a:lnTo>
                <a:lnTo>
                  <a:pt x="156455" y="691675"/>
                </a:lnTo>
                <a:lnTo>
                  <a:pt x="125010" y="667878"/>
                </a:lnTo>
                <a:lnTo>
                  <a:pt x="71883" y="617571"/>
                </a:lnTo>
                <a:lnTo>
                  <a:pt x="32643" y="564039"/>
                </a:lnTo>
                <a:lnTo>
                  <a:pt x="8334" y="507757"/>
                </a:lnTo>
                <a:lnTo>
                  <a:pt x="0" y="44919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52465" y="5263705"/>
            <a:ext cx="101409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Customer Network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38935" y="5004434"/>
            <a:ext cx="3074670" cy="271780"/>
            <a:chOff x="1638935" y="5004434"/>
            <a:chExt cx="3074670" cy="271780"/>
          </a:xfrm>
        </p:grpSpPr>
        <p:sp>
          <p:nvSpPr>
            <p:cNvPr id="21" name="object 21"/>
            <p:cNvSpPr/>
            <p:nvPr/>
          </p:nvSpPr>
          <p:spPr>
            <a:xfrm>
              <a:off x="1651635" y="5004434"/>
              <a:ext cx="0" cy="136525"/>
            </a:xfrm>
            <a:custGeom>
              <a:avLst/>
              <a:gdLst/>
              <a:ahLst/>
              <a:cxnLst/>
              <a:rect l="l" t="t" r="r" b="b"/>
              <a:pathLst>
                <a:path h="136525">
                  <a:moveTo>
                    <a:pt x="0" y="0"/>
                  </a:moveTo>
                  <a:lnTo>
                    <a:pt x="0" y="13639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0397" y="5158358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870572" y="5128133"/>
            <a:ext cx="472440" cy="228600"/>
            <a:chOff x="6870572" y="5128133"/>
            <a:chExt cx="472440" cy="228600"/>
          </a:xfrm>
        </p:grpSpPr>
        <p:sp>
          <p:nvSpPr>
            <p:cNvPr id="24" name="object 24"/>
            <p:cNvSpPr/>
            <p:nvPr/>
          </p:nvSpPr>
          <p:spPr>
            <a:xfrm>
              <a:off x="7073264" y="5343525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26974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70572" y="5140833"/>
              <a:ext cx="337820" cy="0"/>
            </a:xfrm>
            <a:custGeom>
              <a:avLst/>
              <a:gdLst/>
              <a:ahLst/>
              <a:cxnLst/>
              <a:rect l="l" t="t" r="r" b="b"/>
              <a:pathLst>
                <a:path w="337820">
                  <a:moveTo>
                    <a:pt x="0" y="0"/>
                  </a:moveTo>
                  <a:lnTo>
                    <a:pt x="33756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90790" y="5140833"/>
              <a:ext cx="117475" cy="203200"/>
            </a:xfrm>
            <a:custGeom>
              <a:avLst/>
              <a:gdLst/>
              <a:ahLst/>
              <a:cxnLst/>
              <a:rect l="l" t="t" r="r" b="b"/>
              <a:pathLst>
                <a:path w="117475" h="203200">
                  <a:moveTo>
                    <a:pt x="117348" y="0"/>
                  </a:moveTo>
                  <a:lnTo>
                    <a:pt x="0" y="20269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4694" y="328422"/>
            <a:ext cx="3862070" cy="1009015"/>
            <a:chOff x="2504694" y="328422"/>
            <a:chExt cx="3862070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4694" y="328422"/>
              <a:ext cx="1181861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9148" y="328422"/>
              <a:ext cx="7498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1548" y="328422"/>
              <a:ext cx="3124961" cy="100888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03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Wi-</a:t>
            </a:r>
            <a:r>
              <a:rPr dirty="0"/>
              <a:t>Fi</a:t>
            </a:r>
            <a:r>
              <a:rPr spc="-15" dirty="0"/>
              <a:t> </a:t>
            </a:r>
            <a:r>
              <a:rPr spc="-10" dirty="0"/>
              <a:t>Operation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387" y="2403855"/>
            <a:ext cx="8133080" cy="33909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(APs)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periodically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broadcast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beacon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SSID </a:t>
            </a:r>
            <a:r>
              <a:rPr sz="2400" dirty="0">
                <a:latin typeface="Times New Roman"/>
                <a:cs typeface="Times New Roman"/>
              </a:rPr>
              <a:t>(service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</a:t>
            </a:r>
            <a:endParaRPr sz="2400">
              <a:latin typeface="Times New Roman"/>
              <a:cs typeface="Times New Roman"/>
            </a:endParaRPr>
          </a:p>
          <a:p>
            <a:pPr marL="355600" marR="681990" indent="-3429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Subscriber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listen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beacons,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measure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signal </a:t>
            </a:r>
            <a:r>
              <a:rPr sz="2400" dirty="0">
                <a:latin typeface="Times New Roman"/>
                <a:cs typeface="Times New Roman"/>
              </a:rPr>
              <a:t>strength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determine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join</a:t>
            </a:r>
            <a:endParaRPr sz="2400">
              <a:latin typeface="Times New Roman"/>
              <a:cs typeface="Times New Roman"/>
            </a:endParaRPr>
          </a:p>
          <a:p>
            <a:pPr marL="355600" marR="1151890" indent="-3429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Subscribers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“Probe”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the </a:t>
            </a:r>
            <a:r>
              <a:rPr sz="2400" spc="-10" dirty="0">
                <a:latin typeface="Times New Roman"/>
                <a:cs typeface="Times New Roman"/>
              </a:rPr>
              <a:t>neighborhood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subscriber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Subscriber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packets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Subscriber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“Disassociate”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off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6324" y="1260841"/>
            <a:ext cx="904240" cy="730885"/>
            <a:chOff x="1416324" y="1260841"/>
            <a:chExt cx="904240" cy="730885"/>
          </a:xfrm>
        </p:grpSpPr>
        <p:sp>
          <p:nvSpPr>
            <p:cNvPr id="10" name="object 10"/>
            <p:cNvSpPr/>
            <p:nvPr/>
          </p:nvSpPr>
          <p:spPr>
            <a:xfrm>
              <a:off x="1418019" y="1702270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621718" y="260455"/>
                  </a:moveTo>
                  <a:lnTo>
                    <a:pt x="0" y="260455"/>
                  </a:lnTo>
                  <a:lnTo>
                    <a:pt x="261593" y="0"/>
                  </a:lnTo>
                  <a:lnTo>
                    <a:pt x="883315" y="0"/>
                  </a:lnTo>
                  <a:lnTo>
                    <a:pt x="621718" y="260455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18018" y="1702270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621718" y="260455"/>
                  </a:moveTo>
                  <a:lnTo>
                    <a:pt x="0" y="260455"/>
                  </a:lnTo>
                  <a:lnTo>
                    <a:pt x="261593" y="0"/>
                  </a:lnTo>
                  <a:lnTo>
                    <a:pt x="883315" y="0"/>
                  </a:lnTo>
                  <a:lnTo>
                    <a:pt x="621718" y="260455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8017" y="1702270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261597" y="0"/>
                  </a:moveTo>
                  <a:lnTo>
                    <a:pt x="883315" y="0"/>
                  </a:lnTo>
                  <a:lnTo>
                    <a:pt x="621718" y="260455"/>
                  </a:lnTo>
                  <a:lnTo>
                    <a:pt x="0" y="260455"/>
                  </a:lnTo>
                  <a:lnTo>
                    <a:pt x="261597" y="0"/>
                  </a:lnTo>
                  <a:close/>
                </a:path>
              </a:pathLst>
            </a:custGeom>
            <a:ln w="3383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922" y="1862938"/>
              <a:ext cx="139251" cy="845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18016" y="1962725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5">
                  <a:moveTo>
                    <a:pt x="621718" y="27060"/>
                  </a:moveTo>
                  <a:lnTo>
                    <a:pt x="0" y="27060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27060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8016" y="1962725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5">
                  <a:moveTo>
                    <a:pt x="621718" y="27060"/>
                  </a:moveTo>
                  <a:lnTo>
                    <a:pt x="0" y="27060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27060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18016" y="1962725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5">
                  <a:moveTo>
                    <a:pt x="0" y="27060"/>
                  </a:moveTo>
                  <a:lnTo>
                    <a:pt x="621718" y="27060"/>
                  </a:lnTo>
                  <a:lnTo>
                    <a:pt x="621718" y="0"/>
                  </a:lnTo>
                  <a:lnTo>
                    <a:pt x="0" y="0"/>
                  </a:lnTo>
                  <a:lnTo>
                    <a:pt x="0" y="27060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9613" y="1279453"/>
              <a:ext cx="622300" cy="422909"/>
            </a:xfrm>
            <a:custGeom>
              <a:avLst/>
              <a:gdLst/>
              <a:ahLst/>
              <a:cxnLst/>
              <a:rect l="l" t="t" r="r" b="b"/>
              <a:pathLst>
                <a:path w="622300" h="422910">
                  <a:moveTo>
                    <a:pt x="621718" y="422817"/>
                  </a:moveTo>
                  <a:lnTo>
                    <a:pt x="0" y="422817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422817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9613" y="1279453"/>
              <a:ext cx="622300" cy="422909"/>
            </a:xfrm>
            <a:custGeom>
              <a:avLst/>
              <a:gdLst/>
              <a:ahLst/>
              <a:cxnLst/>
              <a:rect l="l" t="t" r="r" b="b"/>
              <a:pathLst>
                <a:path w="622300" h="422910">
                  <a:moveTo>
                    <a:pt x="0" y="422817"/>
                  </a:moveTo>
                  <a:lnTo>
                    <a:pt x="621718" y="422817"/>
                  </a:lnTo>
                  <a:lnTo>
                    <a:pt x="621718" y="0"/>
                  </a:lnTo>
                  <a:lnTo>
                    <a:pt x="0" y="0"/>
                  </a:lnTo>
                  <a:lnTo>
                    <a:pt x="0" y="422817"/>
                  </a:lnTo>
                  <a:close/>
                </a:path>
              </a:pathLst>
            </a:custGeom>
            <a:ln w="3387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01332" y="126254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5">
                  <a:moveTo>
                    <a:pt x="0" y="439729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16986" y="422817"/>
                  </a:lnTo>
                  <a:lnTo>
                    <a:pt x="0" y="439729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1332" y="126254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5">
                  <a:moveTo>
                    <a:pt x="0" y="439729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16986" y="422817"/>
                  </a:lnTo>
                  <a:lnTo>
                    <a:pt x="0" y="439729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1332" y="126254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5">
                  <a:moveTo>
                    <a:pt x="16986" y="422817"/>
                  </a:moveTo>
                  <a:lnTo>
                    <a:pt x="16986" y="0"/>
                  </a:lnTo>
                  <a:lnTo>
                    <a:pt x="0" y="16912"/>
                  </a:lnTo>
                  <a:lnTo>
                    <a:pt x="0" y="439729"/>
                  </a:lnTo>
                  <a:lnTo>
                    <a:pt x="16986" y="422817"/>
                  </a:lnTo>
                  <a:close/>
                </a:path>
              </a:pathLst>
            </a:custGeom>
            <a:ln w="3397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0188" y="1313278"/>
              <a:ext cx="560705" cy="361950"/>
            </a:xfrm>
            <a:custGeom>
              <a:avLst/>
              <a:gdLst/>
              <a:ahLst/>
              <a:cxnLst/>
              <a:rect l="l" t="t" r="r" b="b"/>
              <a:pathLst>
                <a:path w="560705" h="361950">
                  <a:moveTo>
                    <a:pt x="560565" y="361931"/>
                  </a:moveTo>
                  <a:lnTo>
                    <a:pt x="0" y="361931"/>
                  </a:lnTo>
                  <a:lnTo>
                    <a:pt x="0" y="0"/>
                  </a:lnTo>
                  <a:lnTo>
                    <a:pt x="560565" y="0"/>
                  </a:lnTo>
                  <a:lnTo>
                    <a:pt x="560565" y="361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0188" y="1313278"/>
              <a:ext cx="560705" cy="361950"/>
            </a:xfrm>
            <a:custGeom>
              <a:avLst/>
              <a:gdLst/>
              <a:ahLst/>
              <a:cxnLst/>
              <a:rect l="l" t="t" r="r" b="b"/>
              <a:pathLst>
                <a:path w="560705" h="361950">
                  <a:moveTo>
                    <a:pt x="0" y="361931"/>
                  </a:moveTo>
                  <a:lnTo>
                    <a:pt x="560565" y="361931"/>
                  </a:lnTo>
                  <a:lnTo>
                    <a:pt x="560565" y="0"/>
                  </a:lnTo>
                  <a:lnTo>
                    <a:pt x="0" y="0"/>
                  </a:lnTo>
                  <a:lnTo>
                    <a:pt x="0" y="361931"/>
                  </a:lnTo>
                  <a:close/>
                </a:path>
              </a:pathLst>
            </a:custGeom>
            <a:ln w="3386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4294" y="172256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523194" y="135301"/>
                  </a:moveTo>
                  <a:lnTo>
                    <a:pt x="0" y="135301"/>
                  </a:lnTo>
                  <a:lnTo>
                    <a:pt x="135894" y="0"/>
                  </a:lnTo>
                  <a:lnTo>
                    <a:pt x="659089" y="0"/>
                  </a:lnTo>
                  <a:lnTo>
                    <a:pt x="523194" y="135301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4294" y="172256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523194" y="135301"/>
                  </a:moveTo>
                  <a:lnTo>
                    <a:pt x="0" y="135301"/>
                  </a:lnTo>
                  <a:lnTo>
                    <a:pt x="135894" y="0"/>
                  </a:lnTo>
                  <a:lnTo>
                    <a:pt x="659089" y="0"/>
                  </a:lnTo>
                  <a:lnTo>
                    <a:pt x="523194" y="135301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4294" y="172256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135894" y="0"/>
                  </a:moveTo>
                  <a:lnTo>
                    <a:pt x="659089" y="0"/>
                  </a:lnTo>
                  <a:lnTo>
                    <a:pt x="523194" y="135301"/>
                  </a:lnTo>
                  <a:lnTo>
                    <a:pt x="0" y="135301"/>
                  </a:lnTo>
                  <a:lnTo>
                    <a:pt x="135894" y="0"/>
                  </a:lnTo>
                  <a:close/>
                </a:path>
              </a:pathLst>
            </a:custGeom>
            <a:ln w="3383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317" y="1866321"/>
              <a:ext cx="139251" cy="8456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39733" y="170227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80">
                  <a:moveTo>
                    <a:pt x="0" y="284133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lnTo>
                    <a:pt x="0" y="284133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39732" y="170227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80">
                  <a:moveTo>
                    <a:pt x="0" y="284133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lnTo>
                    <a:pt x="0" y="284133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39732" y="170227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80">
                  <a:moveTo>
                    <a:pt x="261597" y="23677"/>
                  </a:moveTo>
                  <a:lnTo>
                    <a:pt x="0" y="284133"/>
                  </a:ln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close/>
                </a:path>
              </a:pathLst>
            </a:custGeom>
            <a:ln w="3390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12997" y="1681975"/>
              <a:ext cx="51435" cy="6985"/>
            </a:xfrm>
            <a:custGeom>
              <a:avLst/>
              <a:gdLst/>
              <a:ahLst/>
              <a:cxnLst/>
              <a:rect l="l" t="t" r="r" b="b"/>
              <a:pathLst>
                <a:path w="51435" h="6985">
                  <a:moveTo>
                    <a:pt x="50960" y="6765"/>
                  </a:moveTo>
                  <a:lnTo>
                    <a:pt x="0" y="6765"/>
                  </a:lnTo>
                  <a:lnTo>
                    <a:pt x="0" y="0"/>
                  </a:lnTo>
                  <a:lnTo>
                    <a:pt x="50960" y="0"/>
                  </a:lnTo>
                  <a:lnTo>
                    <a:pt x="50960" y="676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12997" y="1681975"/>
              <a:ext cx="51435" cy="6985"/>
            </a:xfrm>
            <a:custGeom>
              <a:avLst/>
              <a:gdLst/>
              <a:ahLst/>
              <a:cxnLst/>
              <a:rect l="l" t="t" r="r" b="b"/>
              <a:pathLst>
                <a:path w="51435" h="6985">
                  <a:moveTo>
                    <a:pt x="50960" y="6765"/>
                  </a:moveTo>
                  <a:lnTo>
                    <a:pt x="0" y="6765"/>
                  </a:lnTo>
                  <a:lnTo>
                    <a:pt x="0" y="0"/>
                  </a:lnTo>
                  <a:lnTo>
                    <a:pt x="50960" y="0"/>
                  </a:lnTo>
                  <a:lnTo>
                    <a:pt x="50960" y="6765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12997" y="1681975"/>
              <a:ext cx="51435" cy="6985"/>
            </a:xfrm>
            <a:custGeom>
              <a:avLst/>
              <a:gdLst/>
              <a:ahLst/>
              <a:cxnLst/>
              <a:rect l="l" t="t" r="r" b="b"/>
              <a:pathLst>
                <a:path w="51435" h="6985">
                  <a:moveTo>
                    <a:pt x="0" y="6765"/>
                  </a:moveTo>
                  <a:lnTo>
                    <a:pt x="50960" y="6765"/>
                  </a:lnTo>
                  <a:lnTo>
                    <a:pt x="50960" y="0"/>
                  </a:lnTo>
                  <a:lnTo>
                    <a:pt x="0" y="0"/>
                  </a:lnTo>
                  <a:lnTo>
                    <a:pt x="0" y="6765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11668" y="1754707"/>
              <a:ext cx="588010" cy="71120"/>
            </a:xfrm>
            <a:custGeom>
              <a:avLst/>
              <a:gdLst/>
              <a:ahLst/>
              <a:cxnLst/>
              <a:rect l="l" t="t" r="r" b="b"/>
              <a:pathLst>
                <a:path w="588010" h="71119">
                  <a:moveTo>
                    <a:pt x="519798" y="67652"/>
                  </a:moveTo>
                  <a:lnTo>
                    <a:pt x="0" y="67652"/>
                  </a:lnTo>
                  <a:lnTo>
                    <a:pt x="0" y="71031"/>
                  </a:lnTo>
                  <a:lnTo>
                    <a:pt x="519798" y="71031"/>
                  </a:lnTo>
                  <a:lnTo>
                    <a:pt x="519798" y="67652"/>
                  </a:lnTo>
                  <a:close/>
                </a:path>
                <a:path w="588010" h="71119">
                  <a:moveTo>
                    <a:pt x="553745" y="33820"/>
                  </a:moveTo>
                  <a:lnTo>
                    <a:pt x="33947" y="33820"/>
                  </a:lnTo>
                  <a:lnTo>
                    <a:pt x="33947" y="37211"/>
                  </a:lnTo>
                  <a:lnTo>
                    <a:pt x="553745" y="37211"/>
                  </a:lnTo>
                  <a:lnTo>
                    <a:pt x="553745" y="33820"/>
                  </a:lnTo>
                  <a:close/>
                </a:path>
                <a:path w="588010" h="71119">
                  <a:moveTo>
                    <a:pt x="587717" y="0"/>
                  </a:moveTo>
                  <a:lnTo>
                    <a:pt x="67932" y="0"/>
                  </a:lnTo>
                  <a:lnTo>
                    <a:pt x="67932" y="3378"/>
                  </a:lnTo>
                  <a:lnTo>
                    <a:pt x="587717" y="3378"/>
                  </a:lnTo>
                  <a:lnTo>
                    <a:pt x="587717" y="0"/>
                  </a:lnTo>
                  <a:close/>
                </a:path>
              </a:pathLst>
            </a:custGeom>
            <a:solidFill>
              <a:srgbClr val="4949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79611" y="126254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4">
                  <a:moveTo>
                    <a:pt x="621718" y="16912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638705" y="0"/>
                  </a:lnTo>
                  <a:lnTo>
                    <a:pt x="621718" y="1691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9611" y="126254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4">
                  <a:moveTo>
                    <a:pt x="621718" y="16912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638705" y="0"/>
                  </a:lnTo>
                  <a:lnTo>
                    <a:pt x="621718" y="1691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79611" y="126254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4">
                  <a:moveTo>
                    <a:pt x="16986" y="0"/>
                  </a:moveTo>
                  <a:lnTo>
                    <a:pt x="638705" y="0"/>
                  </a:lnTo>
                  <a:lnTo>
                    <a:pt x="621718" y="16912"/>
                  </a:lnTo>
                  <a:lnTo>
                    <a:pt x="0" y="16912"/>
                  </a:lnTo>
                  <a:lnTo>
                    <a:pt x="16986" y="0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1300" y="990600"/>
            <a:ext cx="533399" cy="82900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618104" y="1299083"/>
            <a:ext cx="3768725" cy="264795"/>
            <a:chOff x="2618104" y="1299083"/>
            <a:chExt cx="3768725" cy="264795"/>
          </a:xfrm>
        </p:grpSpPr>
        <p:sp>
          <p:nvSpPr>
            <p:cNvPr id="40" name="object 40"/>
            <p:cNvSpPr/>
            <p:nvPr/>
          </p:nvSpPr>
          <p:spPr>
            <a:xfrm>
              <a:off x="2630804" y="1311783"/>
              <a:ext cx="3756025" cy="252095"/>
            </a:xfrm>
            <a:custGeom>
              <a:avLst/>
              <a:gdLst/>
              <a:ahLst/>
              <a:cxnLst/>
              <a:rect l="l" t="t" r="r" b="b"/>
              <a:pathLst>
                <a:path w="3756025" h="252094">
                  <a:moveTo>
                    <a:pt x="1882775" y="0"/>
                  </a:moveTo>
                  <a:lnTo>
                    <a:pt x="12700" y="0"/>
                  </a:lnTo>
                  <a:lnTo>
                    <a:pt x="5689" y="0"/>
                  </a:lnTo>
                  <a:lnTo>
                    <a:pt x="0" y="5689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851799" y="25400"/>
                  </a:lnTo>
                  <a:lnTo>
                    <a:pt x="1687283" y="234924"/>
                  </a:lnTo>
                  <a:lnTo>
                    <a:pt x="1686725" y="240131"/>
                  </a:lnTo>
                  <a:lnTo>
                    <a:pt x="1690979" y="248869"/>
                  </a:lnTo>
                  <a:lnTo>
                    <a:pt x="1695411" y="251637"/>
                  </a:lnTo>
                  <a:lnTo>
                    <a:pt x="3750144" y="251637"/>
                  </a:lnTo>
                  <a:lnTo>
                    <a:pt x="3755821" y="245960"/>
                  </a:lnTo>
                  <a:lnTo>
                    <a:pt x="3755821" y="231927"/>
                  </a:lnTo>
                  <a:lnTo>
                    <a:pt x="3750144" y="226237"/>
                  </a:lnTo>
                  <a:lnTo>
                    <a:pt x="1726387" y="226237"/>
                  </a:lnTo>
                  <a:lnTo>
                    <a:pt x="1890902" y="16713"/>
                  </a:lnTo>
                  <a:lnTo>
                    <a:pt x="1891461" y="11518"/>
                  </a:lnTo>
                  <a:lnTo>
                    <a:pt x="1887207" y="2768"/>
                  </a:lnTo>
                  <a:lnTo>
                    <a:pt x="18827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30804" y="1311783"/>
              <a:ext cx="3730625" cy="226695"/>
            </a:xfrm>
            <a:custGeom>
              <a:avLst/>
              <a:gdLst/>
              <a:ahLst/>
              <a:cxnLst/>
              <a:rect l="l" t="t" r="r" b="b"/>
              <a:pathLst>
                <a:path w="3730625" h="226694">
                  <a:moveTo>
                    <a:pt x="0" y="0"/>
                  </a:moveTo>
                  <a:lnTo>
                    <a:pt x="1865210" y="0"/>
                  </a:lnTo>
                  <a:lnTo>
                    <a:pt x="1687576" y="226237"/>
                  </a:lnTo>
                  <a:lnTo>
                    <a:pt x="3730421" y="226237"/>
                  </a:lnTo>
                </a:path>
              </a:pathLst>
            </a:custGeom>
            <a:ln w="253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37051" y="18511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Point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3221" y="1984349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8732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shared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key,</a:t>
            </a:r>
            <a:r>
              <a:rPr sz="1200" spc="-25" dirty="0">
                <a:latin typeface="Times New Roman"/>
                <a:cs typeface="Times New Roman"/>
              </a:rPr>
              <a:t> how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distinguish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10" dirty="0">
                <a:latin typeface="Times New Roman"/>
                <a:cs typeface="Times New Roman"/>
              </a:rPr>
              <a:t> another?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MAC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addresses.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8422"/>
            <a:ext cx="7163561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9310">
              <a:lnSpc>
                <a:spcPct val="100000"/>
              </a:lnSpc>
              <a:spcBef>
                <a:spcPts val="100"/>
              </a:spcBef>
            </a:pPr>
            <a:r>
              <a:rPr dirty="0"/>
              <a:t>Wired</a:t>
            </a:r>
            <a:r>
              <a:rPr spc="-100" dirty="0"/>
              <a:t> </a:t>
            </a:r>
            <a:r>
              <a:rPr dirty="0"/>
              <a:t>Equivalent</a:t>
            </a:r>
            <a:r>
              <a:rPr spc="-110" dirty="0"/>
              <a:t> </a:t>
            </a:r>
            <a:r>
              <a:rPr dirty="0"/>
              <a:t>Privacy</a:t>
            </a:r>
            <a:r>
              <a:rPr spc="-90" dirty="0"/>
              <a:t> </a:t>
            </a:r>
            <a:r>
              <a:rPr spc="-10" dirty="0"/>
              <a:t>(WEP)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318005"/>
            <a:ext cx="7432040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75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WEP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Privacy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similar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wired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875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wireless.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802.11b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5582" y="258356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6733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textbook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said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RC4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limited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range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45" dirty="0">
                <a:latin typeface="Times New Roman"/>
                <a:cs typeface="Times New Roman"/>
              </a:rPr>
              <a:t>IV,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attacker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get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keystream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byte.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attacker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something </a:t>
            </a:r>
            <a:r>
              <a:rPr sz="1200" dirty="0">
                <a:latin typeface="Times New Roman"/>
                <a:cs typeface="Times New Roman"/>
              </a:rPr>
              <a:t>harmful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repeat quickly?</a:t>
            </a:r>
            <a:endParaRPr sz="1200">
              <a:latin typeface="Times New Roman"/>
              <a:cs typeface="Times New Roman"/>
            </a:endParaRPr>
          </a:p>
          <a:p>
            <a:pPr marL="118745" marR="26987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generators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cycle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through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same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sequence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again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again.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" y="328422"/>
            <a:ext cx="762152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71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Problems</a:t>
            </a:r>
            <a:r>
              <a:rPr spc="-5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WEP</a:t>
            </a:r>
            <a:r>
              <a:rPr spc="-45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243330"/>
            <a:ext cx="7837170" cy="19640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Record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challenge/response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attacker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XOR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keystream</a:t>
            </a:r>
            <a:endParaRPr sz="2400">
              <a:latin typeface="Times New Roman"/>
              <a:cs typeface="Times New Roman"/>
            </a:endParaRPr>
          </a:p>
          <a:p>
            <a:pPr marL="355600" marR="975994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keystream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subsequent challenges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62786" y="4913129"/>
            <a:ext cx="2679700" cy="127000"/>
            <a:chOff x="3962786" y="4913129"/>
            <a:chExt cx="2679700" cy="127000"/>
          </a:xfrm>
        </p:grpSpPr>
        <p:sp>
          <p:nvSpPr>
            <p:cNvPr id="7" name="object 7"/>
            <p:cNvSpPr/>
            <p:nvPr/>
          </p:nvSpPr>
          <p:spPr>
            <a:xfrm>
              <a:off x="4026280" y="4964048"/>
              <a:ext cx="2603500" cy="12700"/>
            </a:xfrm>
            <a:custGeom>
              <a:avLst/>
              <a:gdLst/>
              <a:ahLst/>
              <a:cxnLst/>
              <a:rect l="l" t="t" r="r" b="b"/>
              <a:pathLst>
                <a:path w="2603500" h="12700">
                  <a:moveTo>
                    <a:pt x="2603500" y="0"/>
                  </a:moveTo>
                  <a:lnTo>
                    <a:pt x="0" y="12649"/>
                  </a:lnTo>
                </a:path>
              </a:pathLst>
            </a:custGeom>
            <a:ln w="254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62786" y="4913129"/>
              <a:ext cx="76835" cy="127000"/>
            </a:xfrm>
            <a:custGeom>
              <a:avLst/>
              <a:gdLst/>
              <a:ahLst/>
              <a:cxnLst/>
              <a:rect l="l" t="t" r="r" b="b"/>
              <a:pathLst>
                <a:path w="76835" h="127000">
                  <a:moveTo>
                    <a:pt x="75882" y="0"/>
                  </a:moveTo>
                  <a:lnTo>
                    <a:pt x="0" y="63868"/>
                  </a:lnTo>
                  <a:lnTo>
                    <a:pt x="76504" y="127000"/>
                  </a:lnTo>
                  <a:lnTo>
                    <a:pt x="758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31822" y="4618071"/>
            <a:ext cx="1261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Challenge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9780" y="4983831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(Nonce)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76780" y="5446900"/>
            <a:ext cx="3733800" cy="127000"/>
            <a:chOff x="1676780" y="5446900"/>
            <a:chExt cx="3733800" cy="127000"/>
          </a:xfrm>
        </p:grpSpPr>
        <p:sp>
          <p:nvSpPr>
            <p:cNvPr id="12" name="object 12"/>
            <p:cNvSpPr/>
            <p:nvPr/>
          </p:nvSpPr>
          <p:spPr>
            <a:xfrm>
              <a:off x="1676780" y="5510403"/>
              <a:ext cx="3670300" cy="0"/>
            </a:xfrm>
            <a:custGeom>
              <a:avLst/>
              <a:gdLst/>
              <a:ahLst/>
              <a:cxnLst/>
              <a:rect l="l" t="t" r="r" b="b"/>
              <a:pathLst>
                <a:path w="3670300">
                  <a:moveTo>
                    <a:pt x="0" y="0"/>
                  </a:moveTo>
                  <a:lnTo>
                    <a:pt x="3670300" y="0"/>
                  </a:lnTo>
                </a:path>
              </a:pathLst>
            </a:custGeom>
            <a:ln w="254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384" y="5446900"/>
              <a:ext cx="76200" cy="127000"/>
            </a:xfrm>
            <a:custGeom>
              <a:avLst/>
              <a:gdLst/>
              <a:ahLst/>
              <a:cxnLst/>
              <a:rect l="l" t="t" r="r" b="b"/>
              <a:pathLst>
                <a:path w="76200" h="127000">
                  <a:moveTo>
                    <a:pt x="0" y="0"/>
                  </a:moveTo>
                  <a:lnTo>
                    <a:pt x="0" y="127000"/>
                  </a:lnTo>
                  <a:lnTo>
                    <a:pt x="762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1064" y="5059364"/>
            <a:ext cx="34848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09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Response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(Nonce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RC4 </a:t>
            </a: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05302" y="3554461"/>
            <a:ext cx="904240" cy="730885"/>
            <a:chOff x="1605302" y="3554461"/>
            <a:chExt cx="904240" cy="730885"/>
          </a:xfrm>
        </p:grpSpPr>
        <p:sp>
          <p:nvSpPr>
            <p:cNvPr id="16" name="object 16"/>
            <p:cNvSpPr/>
            <p:nvPr/>
          </p:nvSpPr>
          <p:spPr>
            <a:xfrm>
              <a:off x="1606993" y="3995889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621721" y="260455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883315" y="0"/>
                  </a:lnTo>
                  <a:lnTo>
                    <a:pt x="621721" y="260455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993" y="3995889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621721" y="260455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883315" y="0"/>
                  </a:lnTo>
                  <a:lnTo>
                    <a:pt x="621721" y="260455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06994" y="3995890"/>
              <a:ext cx="883919" cy="260985"/>
            </a:xfrm>
            <a:custGeom>
              <a:avLst/>
              <a:gdLst/>
              <a:ahLst/>
              <a:cxnLst/>
              <a:rect l="l" t="t" r="r" b="b"/>
              <a:pathLst>
                <a:path w="883919" h="260985">
                  <a:moveTo>
                    <a:pt x="261597" y="0"/>
                  </a:moveTo>
                  <a:lnTo>
                    <a:pt x="883315" y="0"/>
                  </a:lnTo>
                  <a:lnTo>
                    <a:pt x="621718" y="260455"/>
                  </a:lnTo>
                  <a:lnTo>
                    <a:pt x="0" y="260455"/>
                  </a:lnTo>
                  <a:lnTo>
                    <a:pt x="261597" y="0"/>
                  </a:lnTo>
                  <a:close/>
                </a:path>
              </a:pathLst>
            </a:custGeom>
            <a:ln w="3383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898" y="4156559"/>
              <a:ext cx="139252" cy="845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06995" y="4256344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4">
                  <a:moveTo>
                    <a:pt x="621718" y="27060"/>
                  </a:moveTo>
                  <a:lnTo>
                    <a:pt x="0" y="27060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27060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6995" y="4256344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4">
                  <a:moveTo>
                    <a:pt x="621718" y="27060"/>
                  </a:moveTo>
                  <a:lnTo>
                    <a:pt x="0" y="27060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27060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06995" y="4256344"/>
              <a:ext cx="622300" cy="27305"/>
            </a:xfrm>
            <a:custGeom>
              <a:avLst/>
              <a:gdLst/>
              <a:ahLst/>
              <a:cxnLst/>
              <a:rect l="l" t="t" r="r" b="b"/>
              <a:pathLst>
                <a:path w="622300" h="27304">
                  <a:moveTo>
                    <a:pt x="0" y="27060"/>
                  </a:moveTo>
                  <a:lnTo>
                    <a:pt x="621718" y="27060"/>
                  </a:lnTo>
                  <a:lnTo>
                    <a:pt x="621718" y="0"/>
                  </a:lnTo>
                  <a:lnTo>
                    <a:pt x="0" y="0"/>
                  </a:lnTo>
                  <a:lnTo>
                    <a:pt x="0" y="27060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8593" y="3573071"/>
              <a:ext cx="622300" cy="422909"/>
            </a:xfrm>
            <a:custGeom>
              <a:avLst/>
              <a:gdLst/>
              <a:ahLst/>
              <a:cxnLst/>
              <a:rect l="l" t="t" r="r" b="b"/>
              <a:pathLst>
                <a:path w="622300" h="422910">
                  <a:moveTo>
                    <a:pt x="621718" y="422817"/>
                  </a:moveTo>
                  <a:lnTo>
                    <a:pt x="0" y="422817"/>
                  </a:lnTo>
                  <a:lnTo>
                    <a:pt x="0" y="0"/>
                  </a:lnTo>
                  <a:lnTo>
                    <a:pt x="621718" y="0"/>
                  </a:lnTo>
                  <a:lnTo>
                    <a:pt x="621718" y="422817"/>
                  </a:lnTo>
                  <a:close/>
                </a:path>
              </a:pathLst>
            </a:custGeom>
            <a:solidFill>
              <a:srgbClr val="A5A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68593" y="3573071"/>
              <a:ext cx="622300" cy="422909"/>
            </a:xfrm>
            <a:custGeom>
              <a:avLst/>
              <a:gdLst/>
              <a:ahLst/>
              <a:cxnLst/>
              <a:rect l="l" t="t" r="r" b="b"/>
              <a:pathLst>
                <a:path w="622300" h="422910">
                  <a:moveTo>
                    <a:pt x="0" y="422817"/>
                  </a:moveTo>
                  <a:lnTo>
                    <a:pt x="621718" y="422817"/>
                  </a:lnTo>
                  <a:lnTo>
                    <a:pt x="621718" y="0"/>
                  </a:lnTo>
                  <a:lnTo>
                    <a:pt x="0" y="0"/>
                  </a:lnTo>
                  <a:lnTo>
                    <a:pt x="0" y="422817"/>
                  </a:lnTo>
                  <a:close/>
                </a:path>
              </a:pathLst>
            </a:custGeom>
            <a:ln w="3387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90310" y="355616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4">
                  <a:moveTo>
                    <a:pt x="0" y="439729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16986" y="422817"/>
                  </a:lnTo>
                  <a:lnTo>
                    <a:pt x="0" y="439729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0310" y="355616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4">
                  <a:moveTo>
                    <a:pt x="0" y="439729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16986" y="422817"/>
                  </a:lnTo>
                  <a:lnTo>
                    <a:pt x="0" y="439729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0310" y="3556160"/>
              <a:ext cx="17145" cy="440055"/>
            </a:xfrm>
            <a:custGeom>
              <a:avLst/>
              <a:gdLst/>
              <a:ahLst/>
              <a:cxnLst/>
              <a:rect l="l" t="t" r="r" b="b"/>
              <a:pathLst>
                <a:path w="17144" h="440054">
                  <a:moveTo>
                    <a:pt x="16986" y="422817"/>
                  </a:moveTo>
                  <a:lnTo>
                    <a:pt x="16986" y="0"/>
                  </a:lnTo>
                  <a:lnTo>
                    <a:pt x="0" y="16912"/>
                  </a:lnTo>
                  <a:lnTo>
                    <a:pt x="0" y="439729"/>
                  </a:lnTo>
                  <a:lnTo>
                    <a:pt x="16986" y="422817"/>
                  </a:lnTo>
                  <a:close/>
                </a:path>
              </a:pathLst>
            </a:custGeom>
            <a:ln w="3397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99169" y="3606897"/>
              <a:ext cx="560705" cy="361950"/>
            </a:xfrm>
            <a:custGeom>
              <a:avLst/>
              <a:gdLst/>
              <a:ahLst/>
              <a:cxnLst/>
              <a:rect l="l" t="t" r="r" b="b"/>
              <a:pathLst>
                <a:path w="560705" h="361950">
                  <a:moveTo>
                    <a:pt x="560565" y="361931"/>
                  </a:moveTo>
                  <a:lnTo>
                    <a:pt x="0" y="361931"/>
                  </a:lnTo>
                  <a:lnTo>
                    <a:pt x="0" y="0"/>
                  </a:lnTo>
                  <a:lnTo>
                    <a:pt x="560565" y="0"/>
                  </a:lnTo>
                  <a:lnTo>
                    <a:pt x="560565" y="361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99169" y="3606897"/>
              <a:ext cx="560705" cy="361950"/>
            </a:xfrm>
            <a:custGeom>
              <a:avLst/>
              <a:gdLst/>
              <a:ahLst/>
              <a:cxnLst/>
              <a:rect l="l" t="t" r="r" b="b"/>
              <a:pathLst>
                <a:path w="560705" h="361950">
                  <a:moveTo>
                    <a:pt x="0" y="361931"/>
                  </a:moveTo>
                  <a:lnTo>
                    <a:pt x="560565" y="361931"/>
                  </a:lnTo>
                  <a:lnTo>
                    <a:pt x="560565" y="0"/>
                  </a:lnTo>
                  <a:lnTo>
                    <a:pt x="0" y="0"/>
                  </a:lnTo>
                  <a:lnTo>
                    <a:pt x="0" y="361931"/>
                  </a:lnTo>
                  <a:close/>
                </a:path>
              </a:pathLst>
            </a:custGeom>
            <a:ln w="3386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63273" y="401618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523194" y="135301"/>
                  </a:moveTo>
                  <a:lnTo>
                    <a:pt x="0" y="135301"/>
                  </a:lnTo>
                  <a:lnTo>
                    <a:pt x="135894" y="0"/>
                  </a:lnTo>
                  <a:lnTo>
                    <a:pt x="659089" y="0"/>
                  </a:lnTo>
                  <a:lnTo>
                    <a:pt x="523194" y="135301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3273" y="401618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523194" y="135301"/>
                  </a:moveTo>
                  <a:lnTo>
                    <a:pt x="0" y="135301"/>
                  </a:lnTo>
                  <a:lnTo>
                    <a:pt x="135894" y="0"/>
                  </a:lnTo>
                  <a:lnTo>
                    <a:pt x="659089" y="0"/>
                  </a:lnTo>
                  <a:lnTo>
                    <a:pt x="523194" y="135301"/>
                  </a:lnTo>
                  <a:close/>
                </a:path>
              </a:pathLst>
            </a:custGeom>
            <a:solidFill>
              <a:srgbClr val="939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63273" y="4016185"/>
              <a:ext cx="659130" cy="135890"/>
            </a:xfrm>
            <a:custGeom>
              <a:avLst/>
              <a:gdLst/>
              <a:ahLst/>
              <a:cxnLst/>
              <a:rect l="l" t="t" r="r" b="b"/>
              <a:pathLst>
                <a:path w="659130" h="135889">
                  <a:moveTo>
                    <a:pt x="135894" y="0"/>
                  </a:moveTo>
                  <a:lnTo>
                    <a:pt x="659089" y="0"/>
                  </a:lnTo>
                  <a:lnTo>
                    <a:pt x="523194" y="135301"/>
                  </a:lnTo>
                  <a:lnTo>
                    <a:pt x="0" y="135301"/>
                  </a:lnTo>
                  <a:lnTo>
                    <a:pt x="135894" y="0"/>
                  </a:lnTo>
                  <a:close/>
                </a:path>
              </a:pathLst>
            </a:custGeom>
            <a:ln w="3383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7296" y="4159941"/>
              <a:ext cx="139252" cy="8456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228712" y="399589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79">
                  <a:moveTo>
                    <a:pt x="0" y="284133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lnTo>
                    <a:pt x="0" y="284133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28712" y="399589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79">
                  <a:moveTo>
                    <a:pt x="0" y="284133"/>
                  </a:move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lnTo>
                    <a:pt x="0" y="284133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28712" y="3995890"/>
              <a:ext cx="261620" cy="284480"/>
            </a:xfrm>
            <a:custGeom>
              <a:avLst/>
              <a:gdLst/>
              <a:ahLst/>
              <a:cxnLst/>
              <a:rect l="l" t="t" r="r" b="b"/>
              <a:pathLst>
                <a:path w="261619" h="284479">
                  <a:moveTo>
                    <a:pt x="261597" y="23677"/>
                  </a:moveTo>
                  <a:lnTo>
                    <a:pt x="0" y="284133"/>
                  </a:lnTo>
                  <a:lnTo>
                    <a:pt x="0" y="260455"/>
                  </a:lnTo>
                  <a:lnTo>
                    <a:pt x="261597" y="0"/>
                  </a:lnTo>
                  <a:lnTo>
                    <a:pt x="261597" y="23677"/>
                  </a:lnTo>
                  <a:close/>
                </a:path>
              </a:pathLst>
            </a:custGeom>
            <a:ln w="3390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01976" y="3975595"/>
              <a:ext cx="51435" cy="6985"/>
            </a:xfrm>
            <a:custGeom>
              <a:avLst/>
              <a:gdLst/>
              <a:ahLst/>
              <a:cxnLst/>
              <a:rect l="l" t="t" r="r" b="b"/>
              <a:pathLst>
                <a:path w="51435" h="6985">
                  <a:moveTo>
                    <a:pt x="50952" y="0"/>
                  </a:moveTo>
                  <a:lnTo>
                    <a:pt x="0" y="0"/>
                  </a:lnTo>
                  <a:lnTo>
                    <a:pt x="0" y="6769"/>
                  </a:lnTo>
                  <a:lnTo>
                    <a:pt x="50952" y="6769"/>
                  </a:lnTo>
                  <a:lnTo>
                    <a:pt x="50952" y="0"/>
                  </a:lnTo>
                  <a:close/>
                </a:path>
              </a:pathLst>
            </a:custGeom>
            <a:solidFill>
              <a:srgbClr val="7A7A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01979" y="3975593"/>
              <a:ext cx="51435" cy="6985"/>
            </a:xfrm>
            <a:custGeom>
              <a:avLst/>
              <a:gdLst/>
              <a:ahLst/>
              <a:cxnLst/>
              <a:rect l="l" t="t" r="r" b="b"/>
              <a:pathLst>
                <a:path w="51435" h="6985">
                  <a:moveTo>
                    <a:pt x="0" y="6765"/>
                  </a:moveTo>
                  <a:lnTo>
                    <a:pt x="50960" y="6765"/>
                  </a:lnTo>
                  <a:lnTo>
                    <a:pt x="50960" y="0"/>
                  </a:lnTo>
                  <a:lnTo>
                    <a:pt x="0" y="0"/>
                  </a:lnTo>
                  <a:lnTo>
                    <a:pt x="0" y="6765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00644" y="4048328"/>
              <a:ext cx="588010" cy="71120"/>
            </a:xfrm>
            <a:custGeom>
              <a:avLst/>
              <a:gdLst/>
              <a:ahLst/>
              <a:cxnLst/>
              <a:rect l="l" t="t" r="r" b="b"/>
              <a:pathLst>
                <a:path w="588010" h="71120">
                  <a:moveTo>
                    <a:pt x="519785" y="67652"/>
                  </a:moveTo>
                  <a:lnTo>
                    <a:pt x="0" y="67652"/>
                  </a:lnTo>
                  <a:lnTo>
                    <a:pt x="0" y="71031"/>
                  </a:lnTo>
                  <a:lnTo>
                    <a:pt x="519785" y="71031"/>
                  </a:lnTo>
                  <a:lnTo>
                    <a:pt x="519785" y="67652"/>
                  </a:lnTo>
                  <a:close/>
                </a:path>
                <a:path w="588010" h="71120">
                  <a:moveTo>
                    <a:pt x="553770" y="33820"/>
                  </a:moveTo>
                  <a:lnTo>
                    <a:pt x="33972" y="33820"/>
                  </a:lnTo>
                  <a:lnTo>
                    <a:pt x="33972" y="37211"/>
                  </a:lnTo>
                  <a:lnTo>
                    <a:pt x="553770" y="37211"/>
                  </a:lnTo>
                  <a:lnTo>
                    <a:pt x="553770" y="33820"/>
                  </a:lnTo>
                  <a:close/>
                </a:path>
                <a:path w="588010" h="71120">
                  <a:moveTo>
                    <a:pt x="587743" y="0"/>
                  </a:moveTo>
                  <a:lnTo>
                    <a:pt x="67945" y="0"/>
                  </a:lnTo>
                  <a:lnTo>
                    <a:pt x="67945" y="3378"/>
                  </a:lnTo>
                  <a:lnTo>
                    <a:pt x="587743" y="3378"/>
                  </a:lnTo>
                  <a:lnTo>
                    <a:pt x="587743" y="0"/>
                  </a:lnTo>
                  <a:close/>
                </a:path>
              </a:pathLst>
            </a:custGeom>
            <a:solidFill>
              <a:srgbClr val="4949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68591" y="355616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5">
                  <a:moveTo>
                    <a:pt x="621718" y="16912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638705" y="0"/>
                  </a:lnTo>
                  <a:lnTo>
                    <a:pt x="621718" y="1691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68591" y="355616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5">
                  <a:moveTo>
                    <a:pt x="621718" y="16912"/>
                  </a:moveTo>
                  <a:lnTo>
                    <a:pt x="0" y="16912"/>
                  </a:lnTo>
                  <a:lnTo>
                    <a:pt x="16986" y="0"/>
                  </a:lnTo>
                  <a:lnTo>
                    <a:pt x="638705" y="0"/>
                  </a:lnTo>
                  <a:lnTo>
                    <a:pt x="621718" y="16912"/>
                  </a:lnTo>
                  <a:close/>
                </a:path>
              </a:pathLst>
            </a:custGeom>
            <a:solidFill>
              <a:srgbClr val="C9C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68591" y="3556160"/>
              <a:ext cx="638810" cy="17145"/>
            </a:xfrm>
            <a:custGeom>
              <a:avLst/>
              <a:gdLst/>
              <a:ahLst/>
              <a:cxnLst/>
              <a:rect l="l" t="t" r="r" b="b"/>
              <a:pathLst>
                <a:path w="638810" h="17145">
                  <a:moveTo>
                    <a:pt x="16986" y="0"/>
                  </a:moveTo>
                  <a:lnTo>
                    <a:pt x="638705" y="0"/>
                  </a:lnTo>
                  <a:lnTo>
                    <a:pt x="621718" y="16912"/>
                  </a:lnTo>
                  <a:lnTo>
                    <a:pt x="0" y="16912"/>
                  </a:lnTo>
                  <a:lnTo>
                    <a:pt x="16986" y="0"/>
                  </a:lnTo>
                  <a:close/>
                </a:path>
              </a:pathLst>
            </a:custGeom>
            <a:ln w="3382">
              <a:solidFill>
                <a:srgbClr val="494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1800" y="3284220"/>
            <a:ext cx="533399" cy="82901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2807080" y="3592703"/>
            <a:ext cx="3770629" cy="264795"/>
            <a:chOff x="2807080" y="3592703"/>
            <a:chExt cx="3770629" cy="264795"/>
          </a:xfrm>
        </p:grpSpPr>
        <p:sp>
          <p:nvSpPr>
            <p:cNvPr id="45" name="object 45"/>
            <p:cNvSpPr/>
            <p:nvPr/>
          </p:nvSpPr>
          <p:spPr>
            <a:xfrm>
              <a:off x="2819780" y="3605403"/>
              <a:ext cx="3757929" cy="252095"/>
            </a:xfrm>
            <a:custGeom>
              <a:avLst/>
              <a:gdLst/>
              <a:ahLst/>
              <a:cxnLst/>
              <a:rect l="l" t="t" r="r" b="b"/>
              <a:pathLst>
                <a:path w="3757929" h="252095">
                  <a:moveTo>
                    <a:pt x="1883537" y="0"/>
                  </a:moveTo>
                  <a:lnTo>
                    <a:pt x="12700" y="0"/>
                  </a:lnTo>
                  <a:lnTo>
                    <a:pt x="5689" y="0"/>
                  </a:lnTo>
                  <a:lnTo>
                    <a:pt x="0" y="5689"/>
                  </a:lnTo>
                  <a:lnTo>
                    <a:pt x="0" y="19710"/>
                  </a:lnTo>
                  <a:lnTo>
                    <a:pt x="5689" y="25400"/>
                  </a:lnTo>
                  <a:lnTo>
                    <a:pt x="1852549" y="25400"/>
                  </a:lnTo>
                  <a:lnTo>
                    <a:pt x="1687969" y="234924"/>
                  </a:lnTo>
                  <a:lnTo>
                    <a:pt x="1687410" y="240118"/>
                  </a:lnTo>
                  <a:lnTo>
                    <a:pt x="1691665" y="248869"/>
                  </a:lnTo>
                  <a:lnTo>
                    <a:pt x="1696097" y="251637"/>
                  </a:lnTo>
                  <a:lnTo>
                    <a:pt x="3751656" y="251637"/>
                  </a:lnTo>
                  <a:lnTo>
                    <a:pt x="3757345" y="245960"/>
                  </a:lnTo>
                  <a:lnTo>
                    <a:pt x="3757345" y="231927"/>
                  </a:lnTo>
                  <a:lnTo>
                    <a:pt x="3751656" y="226237"/>
                  </a:lnTo>
                  <a:lnTo>
                    <a:pt x="1727085" y="226237"/>
                  </a:lnTo>
                  <a:lnTo>
                    <a:pt x="1891664" y="16725"/>
                  </a:lnTo>
                  <a:lnTo>
                    <a:pt x="1892223" y="11518"/>
                  </a:lnTo>
                  <a:lnTo>
                    <a:pt x="1887969" y="2781"/>
                  </a:lnTo>
                  <a:lnTo>
                    <a:pt x="1883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19780" y="3605403"/>
              <a:ext cx="3732529" cy="226695"/>
            </a:xfrm>
            <a:custGeom>
              <a:avLst/>
              <a:gdLst/>
              <a:ahLst/>
              <a:cxnLst/>
              <a:rect l="l" t="t" r="r" b="b"/>
              <a:pathLst>
                <a:path w="3732529" h="226695">
                  <a:moveTo>
                    <a:pt x="0" y="0"/>
                  </a:moveTo>
                  <a:lnTo>
                    <a:pt x="1865972" y="0"/>
                  </a:lnTo>
                  <a:lnTo>
                    <a:pt x="1688261" y="226237"/>
                  </a:lnTo>
                  <a:lnTo>
                    <a:pt x="3731945" y="226237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87516" y="5287948"/>
            <a:ext cx="2748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Decrypted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OK?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27013" y="4144948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Point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1963" y="4278145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Station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55582" y="3505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119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table?</a:t>
            </a:r>
            <a:endParaRPr sz="1200">
              <a:latin typeface="Times New Roman"/>
              <a:cs typeface="Times New Roman"/>
            </a:endParaRPr>
          </a:p>
          <a:p>
            <a:pPr marL="118745" marR="3854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tabular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attack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possible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answers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table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faster.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23644" y="328422"/>
            <a:ext cx="5424170" cy="1009015"/>
            <a:chOff x="1723644" y="328422"/>
            <a:chExt cx="5424170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644" y="328422"/>
              <a:ext cx="43060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2297" y="328422"/>
              <a:ext cx="1562861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7752" y="328422"/>
              <a:ext cx="749806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9260">
              <a:lnSpc>
                <a:spcPct val="100000"/>
              </a:lnSpc>
              <a:spcBef>
                <a:spcPts val="100"/>
              </a:spcBef>
            </a:pPr>
            <a:r>
              <a:rPr dirty="0"/>
              <a:t>Block</a:t>
            </a:r>
            <a:r>
              <a:rPr spc="-60" dirty="0"/>
              <a:t> </a:t>
            </a:r>
            <a:r>
              <a:rPr dirty="0"/>
              <a:t>Encryption</a:t>
            </a:r>
            <a:r>
              <a:rPr spc="-60" dirty="0"/>
              <a:t> </a:t>
            </a:r>
            <a:r>
              <a:rPr spc="-10" dirty="0"/>
              <a:t>(Cont)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6387" y="1246377"/>
            <a:ext cx="7990205" cy="47409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Short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length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tabular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attack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64-</a:t>
            </a:r>
            <a:r>
              <a:rPr sz="2400" dirty="0">
                <a:latin typeface="Times New Roman"/>
                <a:cs typeface="Times New Roman"/>
              </a:rPr>
              <a:t>bit </a:t>
            </a:r>
            <a:r>
              <a:rPr sz="2400" spc="-20" dirty="0">
                <a:latin typeface="Times New Roman"/>
                <a:cs typeface="Times New Roman"/>
              </a:rPr>
              <a:t>block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Transformations:</a:t>
            </a:r>
            <a:endParaRPr sz="2400">
              <a:latin typeface="Times New Roman"/>
              <a:cs typeface="Times New Roman"/>
            </a:endParaRPr>
          </a:p>
          <a:p>
            <a:pPr marL="755650" marR="368300" lvl="1" indent="-286385">
              <a:lnSpc>
                <a:spcPts val="2590"/>
              </a:lnSpc>
              <a:spcBef>
                <a:spcPts val="615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Substitution: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replace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output blocks</a:t>
            </a:r>
            <a:endParaRPr sz="2400">
              <a:latin typeface="Times New Roman"/>
              <a:cs typeface="Times New Roman"/>
            </a:endParaRPr>
          </a:p>
          <a:p>
            <a:pPr marL="755650" marR="2686050" lvl="1" indent="-285750">
              <a:lnSpc>
                <a:spcPts val="2600"/>
              </a:lnSpc>
              <a:spcBef>
                <a:spcPts val="570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Permutation: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around. </a:t>
            </a:r>
            <a:r>
              <a:rPr sz="2400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13, 2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61, </a:t>
            </a:r>
            <a:r>
              <a:rPr sz="2400" spc="-2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57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Round: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round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permutation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round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Diffusion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Confusion.</a:t>
            </a:r>
            <a:endParaRPr sz="2400">
              <a:latin typeface="Times New Roman"/>
              <a:cs typeface="Times New Roman"/>
            </a:endParaRPr>
          </a:p>
          <a:p>
            <a:pPr marL="354965" marR="391795">
              <a:lnSpc>
                <a:spcPts val="2580"/>
              </a:lnSpc>
              <a:spcBef>
                <a:spcPts val="2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Diffusion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1-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change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changes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many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bits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output.</a:t>
            </a:r>
            <a:endParaRPr sz="2400">
              <a:latin typeface="Times New Roman"/>
              <a:cs typeface="Times New Roman"/>
            </a:endParaRPr>
          </a:p>
          <a:p>
            <a:pPr marL="354965" marR="924560">
              <a:lnSpc>
                <a:spcPts val="2580"/>
              </a:lnSpc>
              <a:spcBef>
                <a:spcPts val="2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Confusion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Relationship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between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output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complex.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41105" y="2743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6893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manual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key </a:t>
            </a:r>
            <a:r>
              <a:rPr sz="1200" spc="-10" dirty="0">
                <a:latin typeface="Times New Roman"/>
                <a:cs typeface="Times New Roman"/>
              </a:rPr>
              <a:t>distribution?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distributes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20" dirty="0">
                <a:latin typeface="Times New Roman"/>
                <a:cs typeface="Times New Roman"/>
              </a:rPr>
              <a:t>keys,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keys?</a:t>
            </a:r>
            <a:endParaRPr sz="1200">
              <a:latin typeface="Times New Roman"/>
              <a:cs typeface="Times New Roman"/>
            </a:endParaRPr>
          </a:p>
          <a:p>
            <a:pPr marL="118745" marR="280035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what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home.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change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Wi-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password,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tell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family members.</a:t>
            </a:r>
            <a:endParaRPr sz="1200">
              <a:latin typeface="Times New Roman"/>
              <a:cs typeface="Times New Roman"/>
            </a:endParaRPr>
          </a:p>
          <a:p>
            <a:pPr marL="461645" marR="264795" indent="-342900" algn="just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correct</a:t>
            </a:r>
            <a:r>
              <a:rPr sz="1200" spc="-10" dirty="0">
                <a:latin typeface="Times New Roman"/>
                <a:cs typeface="Times New Roman"/>
              </a:rPr>
              <a:t> length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value?</a:t>
            </a:r>
            <a:endParaRPr sz="1200">
              <a:latin typeface="Times New Roman"/>
              <a:cs typeface="Times New Roman"/>
            </a:endParaRPr>
          </a:p>
          <a:p>
            <a:pPr marL="118745" marR="100330" algn="just">
              <a:lnSpc>
                <a:spcPct val="100000"/>
              </a:lnSpc>
              <a:spcBef>
                <a:spcPts val="290"/>
              </a:spcBef>
              <a:tabLst>
                <a:tab pos="3091815" algn="l"/>
              </a:tabLst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determines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the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length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IV</a:t>
            </a:r>
            <a:r>
              <a:rPr sz="1200" i="1" u="heavy" spc="-3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value.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948" y="328422"/>
            <a:ext cx="3607307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7945">
              <a:lnSpc>
                <a:spcPct val="100000"/>
              </a:lnSpc>
              <a:spcBef>
                <a:spcPts val="100"/>
              </a:spcBef>
            </a:pPr>
            <a:r>
              <a:rPr dirty="0"/>
              <a:t>WEP </a:t>
            </a:r>
            <a:r>
              <a:rPr spc="-10" dirty="0"/>
              <a:t>Problems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279905"/>
            <a:ext cx="8080375" cy="2732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4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centralized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Manual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distribution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Frequent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necessary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mutual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management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RADIUS)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master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replay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5929248"/>
            <a:ext cx="7539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Ref: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http://en.wikipedia.org/wiki/Wireless_security</a:t>
            </a:r>
            <a:r>
              <a:rPr sz="1400" spc="-1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http://en.wikipedia.org/wiki/Wireless_LAN_security</a:t>
            </a:r>
            <a:r>
              <a:rPr sz="1400" spc="-10" dirty="0">
                <a:latin typeface="Times New Roman"/>
                <a:cs typeface="Times New Roman"/>
              </a:rPr>
              <a:t>,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http://en.wikipedia.org/wiki/Cracking_of_wireless_networks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2448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upgraded?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logic.</a:t>
            </a:r>
            <a:endParaRPr sz="1200">
              <a:latin typeface="Times New Roman"/>
              <a:cs typeface="Times New Roman"/>
            </a:endParaRPr>
          </a:p>
          <a:p>
            <a:pPr marL="461645" marR="31559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Textbook: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Figure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8.31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Page </a:t>
            </a:r>
            <a:r>
              <a:rPr sz="1200" dirty="0">
                <a:latin typeface="Times New Roman"/>
                <a:cs typeface="Times New Roman"/>
              </a:rPr>
              <a:t>662,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 device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establish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shared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Secret=f(nonce1,nonce2,</a:t>
            </a:r>
            <a:r>
              <a:rPr sz="1200" i="1" spc="8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password)</a:t>
            </a:r>
            <a:endParaRPr sz="1200">
              <a:latin typeface="Times New Roman"/>
              <a:cs typeface="Times New Roman"/>
            </a:endParaRPr>
          </a:p>
          <a:p>
            <a:pPr marL="118745" marR="3683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key,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public/private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place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password.</a:t>
            </a:r>
            <a:endParaRPr sz="1200">
              <a:latin typeface="Times New Roman"/>
              <a:cs typeface="Times New Roman"/>
            </a:endParaRPr>
          </a:p>
          <a:p>
            <a:pPr marL="461645" marR="46164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again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when/how</a:t>
            </a:r>
            <a:r>
              <a:rPr sz="1200" spc="-25" dirty="0">
                <a:latin typeface="Times New Roman"/>
                <a:cs typeface="Times New Roman"/>
              </a:rPr>
              <a:t> are </a:t>
            </a:r>
            <a:r>
              <a:rPr sz="1200" dirty="0">
                <a:latin typeface="Times New Roman"/>
                <a:cs typeface="Times New Roman"/>
              </a:rPr>
              <a:t>shared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distributed?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previous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question.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952" y="227838"/>
            <a:ext cx="65912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09827" y="344678"/>
            <a:ext cx="601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802.11i</a:t>
            </a:r>
            <a:r>
              <a:rPr spc="-45" dirty="0"/>
              <a:t> </a:t>
            </a:r>
            <a:r>
              <a:rPr dirty="0"/>
              <a:t>Wireless</a:t>
            </a:r>
            <a:r>
              <a:rPr spc="-35" dirty="0"/>
              <a:t> </a:t>
            </a:r>
            <a:r>
              <a:rPr dirty="0"/>
              <a:t>LAN</a:t>
            </a:r>
            <a:r>
              <a:rPr spc="-4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147889"/>
            <a:ext cx="7369809" cy="448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630" marR="964565" indent="-456565" algn="just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99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Wi-</a:t>
            </a:r>
            <a:r>
              <a:rPr sz="2400" dirty="0">
                <a:latin typeface="Times New Roman"/>
                <a:cs typeface="Times New Roman"/>
              </a:rPr>
              <a:t>Fi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Alliance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Wi-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Fi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Protected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Access</a:t>
            </a:r>
            <a:r>
              <a:rPr sz="2400" b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(WPA) 	</a:t>
            </a:r>
            <a:r>
              <a:rPr sz="2400" dirty="0">
                <a:latin typeface="Times New Roman"/>
                <a:cs typeface="Times New Roman"/>
              </a:rPr>
              <a:t>Software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modification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WEP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systems 	</a:t>
            </a:r>
            <a:r>
              <a:rPr sz="2400" dirty="0">
                <a:latin typeface="Times New Roman"/>
                <a:cs typeface="Times New Roman"/>
              </a:rPr>
              <a:t>Temporal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(TKIP)</a:t>
            </a:r>
            <a:endParaRPr sz="2400">
              <a:latin typeface="Times New Roman"/>
              <a:cs typeface="Times New Roman"/>
            </a:endParaRPr>
          </a:p>
          <a:p>
            <a:pPr marL="926465" lvl="1" indent="-4565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926465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mixing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926465" lvl="1" indent="-4565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926465" algn="l"/>
              </a:tabLst>
            </a:pPr>
            <a:r>
              <a:rPr sz="2400" dirty="0">
                <a:latin typeface="Times New Roman"/>
                <a:cs typeface="Times New Roman"/>
              </a:rPr>
              <a:t>Sequence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replay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attacks</a:t>
            </a:r>
            <a:endParaRPr sz="2400">
              <a:latin typeface="Times New Roman"/>
              <a:cs typeface="Times New Roman"/>
            </a:endParaRPr>
          </a:p>
          <a:p>
            <a:pPr marL="926465" lvl="1" indent="-4565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926465" algn="l"/>
              </a:tabLst>
            </a:pPr>
            <a:r>
              <a:rPr sz="2400" spc="-10" dirty="0">
                <a:latin typeface="Times New Roman"/>
                <a:cs typeface="Times New Roman"/>
              </a:rPr>
              <a:t>64-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(MIC)</a:t>
            </a:r>
            <a:endParaRPr sz="2400">
              <a:latin typeface="Times New Roman"/>
              <a:cs typeface="Times New Roman"/>
            </a:endParaRPr>
          </a:p>
          <a:p>
            <a:pPr marL="926465" lvl="1" indent="-4565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926465" algn="l"/>
              </a:tabLst>
            </a:pP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RC4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802.11i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Robust</a:t>
            </a:r>
            <a:r>
              <a:rPr sz="2400" b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Security</a:t>
            </a:r>
            <a:r>
              <a:rPr sz="2400" b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2400" b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(RSN)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2400" b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WPA2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Requires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hardware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replacement</a:t>
            </a:r>
            <a:endParaRPr sz="2400">
              <a:latin typeface="Times New Roman"/>
              <a:cs typeface="Times New Roman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927100" algn="l"/>
              </a:tabLst>
            </a:pPr>
            <a:r>
              <a:rPr sz="2400" dirty="0">
                <a:latin typeface="Times New Roman"/>
                <a:cs typeface="Times New Roman"/>
              </a:rPr>
              <a:t>Counter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Chaining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(CCMP)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5683313"/>
            <a:ext cx="479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64583"/>
              <a:buFont typeface="Wingdings"/>
              <a:buChar char="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AES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mode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5943536"/>
            <a:ext cx="38709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Ref: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http://en.wikipedia.org/wiki/IEEE_802.11i-2004</a:t>
            </a:r>
            <a:r>
              <a:rPr sz="1400" spc="-10" dirty="0">
                <a:latin typeface="Times New Roman"/>
                <a:cs typeface="Times New Roman"/>
              </a:rPr>
              <a:t>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6156896"/>
            <a:ext cx="71247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http://en.wikipedia.org/wiki/Temporal_Key_Integrity_Protocol</a:t>
            </a:r>
            <a:r>
              <a:rPr sz="1400" spc="-10" dirty="0">
                <a:latin typeface="Times New Roman"/>
                <a:cs typeface="Times New Roman"/>
              </a:rPr>
              <a:t>,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http://en.wikipedia.org/wiki/CCMP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5582" y="441236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6860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-10" dirty="0">
                <a:latin typeface="Times New Roman"/>
                <a:cs typeface="Times New Roman"/>
              </a:rPr>
              <a:t> device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base</a:t>
            </a:r>
            <a:r>
              <a:rPr sz="1200" spc="-10" dirty="0">
                <a:latin typeface="Times New Roman"/>
                <a:cs typeface="Times New Roman"/>
              </a:rPr>
              <a:t> station?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up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key.</a:t>
            </a:r>
            <a:endParaRPr sz="1200">
              <a:latin typeface="Times New Roman"/>
              <a:cs typeface="Times New Roman"/>
            </a:endParaRPr>
          </a:p>
          <a:p>
            <a:pPr marL="461645" marR="21399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661: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book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mentions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authenticate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this </a:t>
            </a:r>
            <a:r>
              <a:rPr sz="1200" dirty="0">
                <a:latin typeface="Times New Roman"/>
                <a:cs typeface="Times New Roman"/>
              </a:rPr>
              <a:t>apply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 cell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phone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devices?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laptops/portable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computers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wireless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connectivity?</a:t>
            </a:r>
            <a:endParaRPr sz="1200">
              <a:latin typeface="Times New Roman"/>
              <a:cs typeface="Times New Roman"/>
            </a:endParaRPr>
          </a:p>
          <a:p>
            <a:pPr marL="118745" marR="64833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Users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WiFi.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4G/5G.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" y="328422"/>
            <a:ext cx="74675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6910">
              <a:lnSpc>
                <a:spcPct val="100000"/>
              </a:lnSpc>
              <a:spcBef>
                <a:spcPts val="100"/>
              </a:spcBef>
            </a:pPr>
            <a:r>
              <a:rPr dirty="0"/>
              <a:t>Authentication</a:t>
            </a:r>
            <a:r>
              <a:rPr spc="-5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Key</a:t>
            </a:r>
            <a:r>
              <a:rPr spc="-35" dirty="0"/>
              <a:t> </a:t>
            </a:r>
            <a:r>
              <a:rPr spc="-10" dirty="0"/>
              <a:t>Derivation</a:t>
            </a:r>
          </a:p>
        </p:txBody>
      </p:sp>
      <p:sp>
        <p:nvSpPr>
          <p:cNvPr id="5" name="object 5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41297" y="1200150"/>
            <a:ext cx="5090160" cy="1798320"/>
            <a:chOff x="1241297" y="1200150"/>
            <a:chExt cx="5090160" cy="1798320"/>
          </a:xfrm>
        </p:grpSpPr>
        <p:sp>
          <p:nvSpPr>
            <p:cNvPr id="7" name="object 7"/>
            <p:cNvSpPr/>
            <p:nvPr/>
          </p:nvSpPr>
          <p:spPr>
            <a:xfrm>
              <a:off x="2916174" y="1200150"/>
              <a:ext cx="1960880" cy="1798320"/>
            </a:xfrm>
            <a:custGeom>
              <a:avLst/>
              <a:gdLst/>
              <a:ahLst/>
              <a:cxnLst/>
              <a:rect l="l" t="t" r="r" b="b"/>
              <a:pathLst>
                <a:path w="1960879" h="1798320">
                  <a:moveTo>
                    <a:pt x="980313" y="0"/>
                  </a:moveTo>
                  <a:lnTo>
                    <a:pt x="929866" y="1169"/>
                  </a:lnTo>
                  <a:lnTo>
                    <a:pt x="880081" y="4642"/>
                  </a:lnTo>
                  <a:lnTo>
                    <a:pt x="831020" y="10360"/>
                  </a:lnTo>
                  <a:lnTo>
                    <a:pt x="782745" y="18267"/>
                  </a:lnTo>
                  <a:lnTo>
                    <a:pt x="735316" y="28307"/>
                  </a:lnTo>
                  <a:lnTo>
                    <a:pt x="688797" y="40424"/>
                  </a:lnTo>
                  <a:lnTo>
                    <a:pt x="643247" y="54560"/>
                  </a:lnTo>
                  <a:lnTo>
                    <a:pt x="598730" y="70660"/>
                  </a:lnTo>
                  <a:lnTo>
                    <a:pt x="555305" y="88666"/>
                  </a:lnTo>
                  <a:lnTo>
                    <a:pt x="513036" y="108523"/>
                  </a:lnTo>
                  <a:lnTo>
                    <a:pt x="471984" y="130173"/>
                  </a:lnTo>
                  <a:lnTo>
                    <a:pt x="432209" y="153561"/>
                  </a:lnTo>
                  <a:lnTo>
                    <a:pt x="393775" y="178630"/>
                  </a:lnTo>
                  <a:lnTo>
                    <a:pt x="356742" y="205323"/>
                  </a:lnTo>
                  <a:lnTo>
                    <a:pt x="321171" y="233584"/>
                  </a:lnTo>
                  <a:lnTo>
                    <a:pt x="287126" y="263356"/>
                  </a:lnTo>
                  <a:lnTo>
                    <a:pt x="254666" y="294583"/>
                  </a:lnTo>
                  <a:lnTo>
                    <a:pt x="223855" y="327209"/>
                  </a:lnTo>
                  <a:lnTo>
                    <a:pt x="194752" y="361176"/>
                  </a:lnTo>
                  <a:lnTo>
                    <a:pt x="167421" y="396429"/>
                  </a:lnTo>
                  <a:lnTo>
                    <a:pt x="141922" y="432911"/>
                  </a:lnTo>
                  <a:lnTo>
                    <a:pt x="118318" y="470565"/>
                  </a:lnTo>
                  <a:lnTo>
                    <a:pt x="96669" y="509335"/>
                  </a:lnTo>
                  <a:lnTo>
                    <a:pt x="77037" y="549165"/>
                  </a:lnTo>
                  <a:lnTo>
                    <a:pt x="59484" y="589997"/>
                  </a:lnTo>
                  <a:lnTo>
                    <a:pt x="44072" y="631776"/>
                  </a:lnTo>
                  <a:lnTo>
                    <a:pt x="30862" y="674444"/>
                  </a:lnTo>
                  <a:lnTo>
                    <a:pt x="19916" y="717947"/>
                  </a:lnTo>
                  <a:lnTo>
                    <a:pt x="11295" y="762226"/>
                  </a:lnTo>
                  <a:lnTo>
                    <a:pt x="5061" y="807225"/>
                  </a:lnTo>
                  <a:lnTo>
                    <a:pt x="1275" y="852889"/>
                  </a:lnTo>
                  <a:lnTo>
                    <a:pt x="0" y="899160"/>
                  </a:lnTo>
                  <a:lnTo>
                    <a:pt x="1275" y="945430"/>
                  </a:lnTo>
                  <a:lnTo>
                    <a:pt x="5061" y="991094"/>
                  </a:lnTo>
                  <a:lnTo>
                    <a:pt x="11295" y="1036093"/>
                  </a:lnTo>
                  <a:lnTo>
                    <a:pt x="19916" y="1080372"/>
                  </a:lnTo>
                  <a:lnTo>
                    <a:pt x="30862" y="1123875"/>
                  </a:lnTo>
                  <a:lnTo>
                    <a:pt x="44072" y="1166543"/>
                  </a:lnTo>
                  <a:lnTo>
                    <a:pt x="59484" y="1208322"/>
                  </a:lnTo>
                  <a:lnTo>
                    <a:pt x="77037" y="1249154"/>
                  </a:lnTo>
                  <a:lnTo>
                    <a:pt x="96669" y="1288984"/>
                  </a:lnTo>
                  <a:lnTo>
                    <a:pt x="118318" y="1327754"/>
                  </a:lnTo>
                  <a:lnTo>
                    <a:pt x="141922" y="1365408"/>
                  </a:lnTo>
                  <a:lnTo>
                    <a:pt x="167421" y="1401890"/>
                  </a:lnTo>
                  <a:lnTo>
                    <a:pt x="194752" y="1437143"/>
                  </a:lnTo>
                  <a:lnTo>
                    <a:pt x="223855" y="1471110"/>
                  </a:lnTo>
                  <a:lnTo>
                    <a:pt x="254666" y="1503736"/>
                  </a:lnTo>
                  <a:lnTo>
                    <a:pt x="287126" y="1534963"/>
                  </a:lnTo>
                  <a:lnTo>
                    <a:pt x="321171" y="1564735"/>
                  </a:lnTo>
                  <a:lnTo>
                    <a:pt x="356742" y="1592996"/>
                  </a:lnTo>
                  <a:lnTo>
                    <a:pt x="393775" y="1619689"/>
                  </a:lnTo>
                  <a:lnTo>
                    <a:pt x="432209" y="1644758"/>
                  </a:lnTo>
                  <a:lnTo>
                    <a:pt x="471984" y="1668146"/>
                  </a:lnTo>
                  <a:lnTo>
                    <a:pt x="513036" y="1689796"/>
                  </a:lnTo>
                  <a:lnTo>
                    <a:pt x="555305" y="1709653"/>
                  </a:lnTo>
                  <a:lnTo>
                    <a:pt x="598730" y="1727659"/>
                  </a:lnTo>
                  <a:lnTo>
                    <a:pt x="643247" y="1743759"/>
                  </a:lnTo>
                  <a:lnTo>
                    <a:pt x="688797" y="1757895"/>
                  </a:lnTo>
                  <a:lnTo>
                    <a:pt x="735316" y="1770012"/>
                  </a:lnTo>
                  <a:lnTo>
                    <a:pt x="782745" y="1780052"/>
                  </a:lnTo>
                  <a:lnTo>
                    <a:pt x="831020" y="1787959"/>
                  </a:lnTo>
                  <a:lnTo>
                    <a:pt x="880081" y="1793677"/>
                  </a:lnTo>
                  <a:lnTo>
                    <a:pt x="929866" y="1797150"/>
                  </a:lnTo>
                  <a:lnTo>
                    <a:pt x="980313" y="1798320"/>
                  </a:lnTo>
                  <a:lnTo>
                    <a:pt x="1030759" y="1797150"/>
                  </a:lnTo>
                  <a:lnTo>
                    <a:pt x="1080544" y="1793677"/>
                  </a:lnTo>
                  <a:lnTo>
                    <a:pt x="1129605" y="1787959"/>
                  </a:lnTo>
                  <a:lnTo>
                    <a:pt x="1177880" y="1780052"/>
                  </a:lnTo>
                  <a:lnTo>
                    <a:pt x="1225309" y="1770012"/>
                  </a:lnTo>
                  <a:lnTo>
                    <a:pt x="1271828" y="1757895"/>
                  </a:lnTo>
                  <a:lnTo>
                    <a:pt x="1317378" y="1743759"/>
                  </a:lnTo>
                  <a:lnTo>
                    <a:pt x="1361895" y="1727659"/>
                  </a:lnTo>
                  <a:lnTo>
                    <a:pt x="1405320" y="1709653"/>
                  </a:lnTo>
                  <a:lnTo>
                    <a:pt x="1447589" y="1689796"/>
                  </a:lnTo>
                  <a:lnTo>
                    <a:pt x="1488641" y="1668146"/>
                  </a:lnTo>
                  <a:lnTo>
                    <a:pt x="1528416" y="1644758"/>
                  </a:lnTo>
                  <a:lnTo>
                    <a:pt x="1566850" y="1619689"/>
                  </a:lnTo>
                  <a:lnTo>
                    <a:pt x="1603883" y="1592996"/>
                  </a:lnTo>
                  <a:lnTo>
                    <a:pt x="1639454" y="1564735"/>
                  </a:lnTo>
                  <a:lnTo>
                    <a:pt x="1673499" y="1534963"/>
                  </a:lnTo>
                  <a:lnTo>
                    <a:pt x="1705959" y="1503736"/>
                  </a:lnTo>
                  <a:lnTo>
                    <a:pt x="1736770" y="1471110"/>
                  </a:lnTo>
                  <a:lnTo>
                    <a:pt x="1765873" y="1437143"/>
                  </a:lnTo>
                  <a:lnTo>
                    <a:pt x="1793204" y="1401890"/>
                  </a:lnTo>
                  <a:lnTo>
                    <a:pt x="1818703" y="1365408"/>
                  </a:lnTo>
                  <a:lnTo>
                    <a:pt x="1842307" y="1327754"/>
                  </a:lnTo>
                  <a:lnTo>
                    <a:pt x="1863956" y="1288984"/>
                  </a:lnTo>
                  <a:lnTo>
                    <a:pt x="1883588" y="1249154"/>
                  </a:lnTo>
                  <a:lnTo>
                    <a:pt x="1901141" y="1208322"/>
                  </a:lnTo>
                  <a:lnTo>
                    <a:pt x="1916553" y="1166543"/>
                  </a:lnTo>
                  <a:lnTo>
                    <a:pt x="1929763" y="1123875"/>
                  </a:lnTo>
                  <a:lnTo>
                    <a:pt x="1940709" y="1080372"/>
                  </a:lnTo>
                  <a:lnTo>
                    <a:pt x="1949330" y="1036093"/>
                  </a:lnTo>
                  <a:lnTo>
                    <a:pt x="1955564" y="991094"/>
                  </a:lnTo>
                  <a:lnTo>
                    <a:pt x="1959350" y="945430"/>
                  </a:lnTo>
                  <a:lnTo>
                    <a:pt x="1960626" y="899160"/>
                  </a:lnTo>
                  <a:lnTo>
                    <a:pt x="1959350" y="852889"/>
                  </a:lnTo>
                  <a:lnTo>
                    <a:pt x="1955564" y="807225"/>
                  </a:lnTo>
                  <a:lnTo>
                    <a:pt x="1949330" y="762226"/>
                  </a:lnTo>
                  <a:lnTo>
                    <a:pt x="1940709" y="717947"/>
                  </a:lnTo>
                  <a:lnTo>
                    <a:pt x="1929763" y="674444"/>
                  </a:lnTo>
                  <a:lnTo>
                    <a:pt x="1916553" y="631776"/>
                  </a:lnTo>
                  <a:lnTo>
                    <a:pt x="1901141" y="589997"/>
                  </a:lnTo>
                  <a:lnTo>
                    <a:pt x="1883588" y="549165"/>
                  </a:lnTo>
                  <a:lnTo>
                    <a:pt x="1863956" y="509335"/>
                  </a:lnTo>
                  <a:lnTo>
                    <a:pt x="1842307" y="470565"/>
                  </a:lnTo>
                  <a:lnTo>
                    <a:pt x="1818703" y="432911"/>
                  </a:lnTo>
                  <a:lnTo>
                    <a:pt x="1793204" y="396429"/>
                  </a:lnTo>
                  <a:lnTo>
                    <a:pt x="1765873" y="361176"/>
                  </a:lnTo>
                  <a:lnTo>
                    <a:pt x="1736770" y="327209"/>
                  </a:lnTo>
                  <a:lnTo>
                    <a:pt x="1705959" y="294583"/>
                  </a:lnTo>
                  <a:lnTo>
                    <a:pt x="1673499" y="263356"/>
                  </a:lnTo>
                  <a:lnTo>
                    <a:pt x="1639454" y="233584"/>
                  </a:lnTo>
                  <a:lnTo>
                    <a:pt x="1603883" y="205323"/>
                  </a:lnTo>
                  <a:lnTo>
                    <a:pt x="1566850" y="178630"/>
                  </a:lnTo>
                  <a:lnTo>
                    <a:pt x="1528416" y="153561"/>
                  </a:lnTo>
                  <a:lnTo>
                    <a:pt x="1488641" y="130173"/>
                  </a:lnTo>
                  <a:lnTo>
                    <a:pt x="1447589" y="108523"/>
                  </a:lnTo>
                  <a:lnTo>
                    <a:pt x="1405320" y="88666"/>
                  </a:lnTo>
                  <a:lnTo>
                    <a:pt x="1361895" y="70660"/>
                  </a:lnTo>
                  <a:lnTo>
                    <a:pt x="1317378" y="54560"/>
                  </a:lnTo>
                  <a:lnTo>
                    <a:pt x="1271828" y="40424"/>
                  </a:lnTo>
                  <a:lnTo>
                    <a:pt x="1225309" y="28307"/>
                  </a:lnTo>
                  <a:lnTo>
                    <a:pt x="1177880" y="18267"/>
                  </a:lnTo>
                  <a:lnTo>
                    <a:pt x="1129605" y="10360"/>
                  </a:lnTo>
                  <a:lnTo>
                    <a:pt x="1080544" y="4642"/>
                  </a:lnTo>
                  <a:lnTo>
                    <a:pt x="1030759" y="1169"/>
                  </a:lnTo>
                  <a:lnTo>
                    <a:pt x="980313" y="0"/>
                  </a:lnTo>
                  <a:close/>
                </a:path>
              </a:pathLst>
            </a:custGeom>
            <a:solidFill>
              <a:srgbClr val="9C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047" y="2310383"/>
              <a:ext cx="436625" cy="3855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2430" y="2196846"/>
              <a:ext cx="421373" cy="3200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218" y="1436370"/>
              <a:ext cx="146303" cy="3261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9530" y="1379220"/>
              <a:ext cx="445769" cy="883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680" y="1598676"/>
              <a:ext cx="438149" cy="3855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2299" y="1485900"/>
              <a:ext cx="423659" cy="3192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297" y="2298953"/>
              <a:ext cx="1216151" cy="3429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5634" y="2226183"/>
              <a:ext cx="3150870" cy="0"/>
            </a:xfrm>
            <a:custGeom>
              <a:avLst/>
              <a:gdLst/>
              <a:ahLst/>
              <a:cxnLst/>
              <a:rect l="l" t="t" r="r" b="b"/>
              <a:pathLst>
                <a:path w="3150870">
                  <a:moveTo>
                    <a:pt x="0" y="0"/>
                  </a:moveTo>
                  <a:lnTo>
                    <a:pt x="315087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21425" y="2700401"/>
            <a:ext cx="2037714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85"/>
              </a:lnSpc>
              <a:spcBef>
                <a:spcPts val="100"/>
              </a:spcBef>
            </a:pPr>
            <a:r>
              <a:rPr sz="2400" spc="-25" dirty="0">
                <a:solidFill>
                  <a:srgbClr val="CC0000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Authentication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Server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5904" y="1506474"/>
            <a:ext cx="6722109" cy="1538605"/>
            <a:chOff x="755904" y="1506474"/>
            <a:chExt cx="6722109" cy="153860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904" y="1753361"/>
              <a:ext cx="804671" cy="6057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381" y="1506474"/>
              <a:ext cx="777239" cy="50215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2820" y="2440686"/>
              <a:ext cx="705611" cy="6042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7955" y="2350769"/>
              <a:ext cx="964691" cy="2087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0974" y="1836420"/>
              <a:ext cx="441197" cy="7589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34403" y="1916429"/>
              <a:ext cx="367030" cy="47625"/>
            </a:xfrm>
            <a:custGeom>
              <a:avLst/>
              <a:gdLst/>
              <a:ahLst/>
              <a:cxnLst/>
              <a:rect l="l" t="t" r="r" b="b"/>
              <a:pathLst>
                <a:path w="367029" h="47625">
                  <a:moveTo>
                    <a:pt x="366903" y="23622"/>
                  </a:moveTo>
                  <a:lnTo>
                    <a:pt x="365036" y="14439"/>
                  </a:lnTo>
                  <a:lnTo>
                    <a:pt x="359981" y="6921"/>
                  </a:lnTo>
                  <a:lnTo>
                    <a:pt x="352463" y="1866"/>
                  </a:lnTo>
                  <a:lnTo>
                    <a:pt x="343281" y="0"/>
                  </a:lnTo>
                  <a:lnTo>
                    <a:pt x="199263" y="0"/>
                  </a:lnTo>
                  <a:lnTo>
                    <a:pt x="190068" y="1866"/>
                  </a:lnTo>
                  <a:lnTo>
                    <a:pt x="182549" y="6921"/>
                  </a:lnTo>
                  <a:lnTo>
                    <a:pt x="181813" y="8001"/>
                  </a:lnTo>
                  <a:lnTo>
                    <a:pt x="0" y="8001"/>
                  </a:lnTo>
                  <a:lnTo>
                    <a:pt x="0" y="24003"/>
                  </a:lnTo>
                  <a:lnTo>
                    <a:pt x="175717" y="24003"/>
                  </a:lnTo>
                  <a:lnTo>
                    <a:pt x="177495" y="32816"/>
                  </a:lnTo>
                  <a:lnTo>
                    <a:pt x="182549" y="40335"/>
                  </a:lnTo>
                  <a:lnTo>
                    <a:pt x="190068" y="45389"/>
                  </a:lnTo>
                  <a:lnTo>
                    <a:pt x="199263" y="47244"/>
                  </a:lnTo>
                  <a:lnTo>
                    <a:pt x="343281" y="47244"/>
                  </a:lnTo>
                  <a:lnTo>
                    <a:pt x="352463" y="45389"/>
                  </a:lnTo>
                  <a:lnTo>
                    <a:pt x="359981" y="40335"/>
                  </a:lnTo>
                  <a:lnTo>
                    <a:pt x="365036" y="32816"/>
                  </a:lnTo>
                  <a:lnTo>
                    <a:pt x="366903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5378" y="1921001"/>
              <a:ext cx="180593" cy="36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38975" y="2023871"/>
              <a:ext cx="361315" cy="44450"/>
            </a:xfrm>
            <a:custGeom>
              <a:avLst/>
              <a:gdLst/>
              <a:ahLst/>
              <a:cxnLst/>
              <a:rect l="l" t="t" r="r" b="b"/>
              <a:pathLst>
                <a:path w="361315" h="44450">
                  <a:moveTo>
                    <a:pt x="360807" y="22098"/>
                  </a:moveTo>
                  <a:lnTo>
                    <a:pt x="359067" y="13500"/>
                  </a:lnTo>
                  <a:lnTo>
                    <a:pt x="354330" y="6477"/>
                  </a:lnTo>
                  <a:lnTo>
                    <a:pt x="347306" y="1739"/>
                  </a:lnTo>
                  <a:lnTo>
                    <a:pt x="338709" y="0"/>
                  </a:lnTo>
                  <a:lnTo>
                    <a:pt x="192405" y="0"/>
                  </a:lnTo>
                  <a:lnTo>
                    <a:pt x="183794" y="1739"/>
                  </a:lnTo>
                  <a:lnTo>
                    <a:pt x="176771" y="6477"/>
                  </a:lnTo>
                  <a:lnTo>
                    <a:pt x="175742" y="8001"/>
                  </a:lnTo>
                  <a:lnTo>
                    <a:pt x="0" y="8001"/>
                  </a:lnTo>
                  <a:lnTo>
                    <a:pt x="0" y="24003"/>
                  </a:lnTo>
                  <a:lnTo>
                    <a:pt x="170688" y="24003"/>
                  </a:lnTo>
                  <a:lnTo>
                    <a:pt x="172034" y="30708"/>
                  </a:lnTo>
                  <a:lnTo>
                    <a:pt x="176771" y="37731"/>
                  </a:lnTo>
                  <a:lnTo>
                    <a:pt x="183794" y="42468"/>
                  </a:lnTo>
                  <a:lnTo>
                    <a:pt x="192405" y="44196"/>
                  </a:lnTo>
                  <a:lnTo>
                    <a:pt x="338709" y="44196"/>
                  </a:lnTo>
                  <a:lnTo>
                    <a:pt x="347306" y="42468"/>
                  </a:lnTo>
                  <a:lnTo>
                    <a:pt x="354330" y="37731"/>
                  </a:lnTo>
                  <a:lnTo>
                    <a:pt x="359067" y="30708"/>
                  </a:lnTo>
                  <a:lnTo>
                    <a:pt x="360807" y="22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2330" y="2028444"/>
              <a:ext cx="182117" cy="3505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36689" y="2145410"/>
              <a:ext cx="359410" cy="139065"/>
            </a:xfrm>
            <a:custGeom>
              <a:avLst/>
              <a:gdLst/>
              <a:ahLst/>
              <a:cxnLst/>
              <a:rect l="l" t="t" r="r" b="b"/>
              <a:pathLst>
                <a:path w="359409" h="139064">
                  <a:moveTo>
                    <a:pt x="195072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95072" y="13716"/>
                  </a:lnTo>
                  <a:lnTo>
                    <a:pt x="195072" y="0"/>
                  </a:lnTo>
                  <a:close/>
                </a:path>
                <a:path w="359409" h="139064">
                  <a:moveTo>
                    <a:pt x="359283" y="113538"/>
                  </a:moveTo>
                  <a:lnTo>
                    <a:pt x="357276" y="103606"/>
                  </a:lnTo>
                  <a:lnTo>
                    <a:pt x="351802" y="95491"/>
                  </a:lnTo>
                  <a:lnTo>
                    <a:pt x="343687" y="90017"/>
                  </a:lnTo>
                  <a:lnTo>
                    <a:pt x="333756" y="88011"/>
                  </a:lnTo>
                  <a:lnTo>
                    <a:pt x="194310" y="88011"/>
                  </a:lnTo>
                  <a:lnTo>
                    <a:pt x="184365" y="90017"/>
                  </a:lnTo>
                  <a:lnTo>
                    <a:pt x="176250" y="95491"/>
                  </a:lnTo>
                  <a:lnTo>
                    <a:pt x="174345" y="98298"/>
                  </a:lnTo>
                  <a:lnTo>
                    <a:pt x="2286" y="98298"/>
                  </a:lnTo>
                  <a:lnTo>
                    <a:pt x="2286" y="112776"/>
                  </a:lnTo>
                  <a:lnTo>
                    <a:pt x="168935" y="112776"/>
                  </a:lnTo>
                  <a:lnTo>
                    <a:pt x="168783" y="113538"/>
                  </a:lnTo>
                  <a:lnTo>
                    <a:pt x="170776" y="123482"/>
                  </a:lnTo>
                  <a:lnTo>
                    <a:pt x="176250" y="131597"/>
                  </a:lnTo>
                  <a:lnTo>
                    <a:pt x="184365" y="137071"/>
                  </a:lnTo>
                  <a:lnTo>
                    <a:pt x="194310" y="139065"/>
                  </a:lnTo>
                  <a:lnTo>
                    <a:pt x="333756" y="139065"/>
                  </a:lnTo>
                  <a:lnTo>
                    <a:pt x="343687" y="137071"/>
                  </a:lnTo>
                  <a:lnTo>
                    <a:pt x="351802" y="131597"/>
                  </a:lnTo>
                  <a:lnTo>
                    <a:pt x="357276" y="123482"/>
                  </a:lnTo>
                  <a:lnTo>
                    <a:pt x="359283" y="113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9282" y="2237994"/>
              <a:ext cx="182117" cy="396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86066" y="2143505"/>
              <a:ext cx="86105" cy="6172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07757" y="2133600"/>
              <a:ext cx="190500" cy="45720"/>
            </a:xfrm>
            <a:custGeom>
              <a:avLst/>
              <a:gdLst/>
              <a:ahLst/>
              <a:cxnLst/>
              <a:rect l="l" t="t" r="r" b="b"/>
              <a:pathLst>
                <a:path w="190500" h="45719">
                  <a:moveTo>
                    <a:pt x="167640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167640" y="45720"/>
                  </a:lnTo>
                  <a:lnTo>
                    <a:pt x="176537" y="43923"/>
                  </a:lnTo>
                  <a:lnTo>
                    <a:pt x="183803" y="39023"/>
                  </a:lnTo>
                  <a:lnTo>
                    <a:pt x="188703" y="31757"/>
                  </a:lnTo>
                  <a:lnTo>
                    <a:pt x="190500" y="22860"/>
                  </a:lnTo>
                  <a:lnTo>
                    <a:pt x="188703" y="13962"/>
                  </a:lnTo>
                  <a:lnTo>
                    <a:pt x="183803" y="6696"/>
                  </a:lnTo>
                  <a:lnTo>
                    <a:pt x="176537" y="1796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2330" y="1836800"/>
              <a:ext cx="184022" cy="7589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374255" y="1836800"/>
              <a:ext cx="22225" cy="759460"/>
            </a:xfrm>
            <a:custGeom>
              <a:avLst/>
              <a:gdLst/>
              <a:ahLst/>
              <a:cxnLst/>
              <a:rect l="l" t="t" r="r" b="b"/>
              <a:pathLst>
                <a:path w="22225" h="759460">
                  <a:moveTo>
                    <a:pt x="0" y="0"/>
                  </a:moveTo>
                  <a:lnTo>
                    <a:pt x="22098" y="0"/>
                  </a:lnTo>
                  <a:lnTo>
                    <a:pt x="22098" y="758951"/>
                  </a:lnTo>
                  <a:lnTo>
                    <a:pt x="0" y="7589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94447" y="2028444"/>
              <a:ext cx="77723" cy="701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5210" y="1920240"/>
              <a:ext cx="80009" cy="792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390638" y="2560319"/>
              <a:ext cx="86995" cy="66675"/>
            </a:xfrm>
            <a:custGeom>
              <a:avLst/>
              <a:gdLst/>
              <a:ahLst/>
              <a:cxnLst/>
              <a:rect l="l" t="t" r="r" b="b"/>
              <a:pathLst>
                <a:path w="86995" h="66675">
                  <a:moveTo>
                    <a:pt x="86868" y="6819"/>
                  </a:moveTo>
                  <a:lnTo>
                    <a:pt x="83286" y="0"/>
                  </a:lnTo>
                  <a:lnTo>
                    <a:pt x="79184" y="0"/>
                  </a:lnTo>
                  <a:lnTo>
                    <a:pt x="74447" y="0"/>
                  </a:lnTo>
                  <a:lnTo>
                    <a:pt x="73304" y="2184"/>
                  </a:lnTo>
                  <a:lnTo>
                    <a:pt x="0" y="29286"/>
                  </a:lnTo>
                  <a:lnTo>
                    <a:pt x="533" y="66294"/>
                  </a:lnTo>
                  <a:lnTo>
                    <a:pt x="80568" y="30480"/>
                  </a:lnTo>
                  <a:lnTo>
                    <a:pt x="83286" y="30480"/>
                  </a:lnTo>
                  <a:lnTo>
                    <a:pt x="86868" y="23660"/>
                  </a:lnTo>
                  <a:lnTo>
                    <a:pt x="86868" y="6819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0781" y="2582799"/>
              <a:ext cx="394335" cy="48260"/>
            </a:xfrm>
            <a:custGeom>
              <a:avLst/>
              <a:gdLst/>
              <a:ahLst/>
              <a:cxnLst/>
              <a:rect l="l" t="t" r="r" b="b"/>
              <a:pathLst>
                <a:path w="394334" h="48260">
                  <a:moveTo>
                    <a:pt x="369951" y="0"/>
                  </a:moveTo>
                  <a:lnTo>
                    <a:pt x="24003" y="0"/>
                  </a:lnTo>
                  <a:lnTo>
                    <a:pt x="14658" y="1885"/>
                  </a:lnTo>
                  <a:lnTo>
                    <a:pt x="7029" y="7029"/>
                  </a:lnTo>
                  <a:lnTo>
                    <a:pt x="1885" y="14658"/>
                  </a:lnTo>
                  <a:lnTo>
                    <a:pt x="0" y="24002"/>
                  </a:lnTo>
                  <a:lnTo>
                    <a:pt x="1885" y="33347"/>
                  </a:lnTo>
                  <a:lnTo>
                    <a:pt x="7029" y="40976"/>
                  </a:lnTo>
                  <a:lnTo>
                    <a:pt x="14658" y="46120"/>
                  </a:lnTo>
                  <a:lnTo>
                    <a:pt x="24003" y="48005"/>
                  </a:lnTo>
                  <a:lnTo>
                    <a:pt x="369951" y="48005"/>
                  </a:lnTo>
                  <a:lnTo>
                    <a:pt x="379295" y="46120"/>
                  </a:lnTo>
                  <a:lnTo>
                    <a:pt x="386924" y="40976"/>
                  </a:lnTo>
                  <a:lnTo>
                    <a:pt x="392068" y="33347"/>
                  </a:lnTo>
                  <a:lnTo>
                    <a:pt x="393954" y="24002"/>
                  </a:lnTo>
                  <a:lnTo>
                    <a:pt x="392068" y="14658"/>
                  </a:lnTo>
                  <a:lnTo>
                    <a:pt x="386924" y="7029"/>
                  </a:lnTo>
                  <a:lnTo>
                    <a:pt x="379295" y="1885"/>
                  </a:lnTo>
                  <a:lnTo>
                    <a:pt x="3699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10781" y="2582799"/>
              <a:ext cx="394335" cy="48260"/>
            </a:xfrm>
            <a:custGeom>
              <a:avLst/>
              <a:gdLst/>
              <a:ahLst/>
              <a:cxnLst/>
              <a:rect l="l" t="t" r="r" b="b"/>
              <a:pathLst>
                <a:path w="394334" h="48260">
                  <a:moveTo>
                    <a:pt x="0" y="24002"/>
                  </a:moveTo>
                  <a:lnTo>
                    <a:pt x="1885" y="14658"/>
                  </a:lnTo>
                  <a:lnTo>
                    <a:pt x="7029" y="7029"/>
                  </a:lnTo>
                  <a:lnTo>
                    <a:pt x="14658" y="1885"/>
                  </a:lnTo>
                  <a:lnTo>
                    <a:pt x="24003" y="0"/>
                  </a:lnTo>
                  <a:lnTo>
                    <a:pt x="369951" y="0"/>
                  </a:lnTo>
                  <a:lnTo>
                    <a:pt x="379295" y="1885"/>
                  </a:lnTo>
                  <a:lnTo>
                    <a:pt x="386924" y="7029"/>
                  </a:lnTo>
                  <a:lnTo>
                    <a:pt x="392068" y="14658"/>
                  </a:lnTo>
                  <a:lnTo>
                    <a:pt x="393954" y="24002"/>
                  </a:lnTo>
                  <a:lnTo>
                    <a:pt x="392068" y="33347"/>
                  </a:lnTo>
                  <a:lnTo>
                    <a:pt x="386924" y="40976"/>
                  </a:lnTo>
                  <a:lnTo>
                    <a:pt x="379295" y="46120"/>
                  </a:lnTo>
                  <a:lnTo>
                    <a:pt x="369951" y="48005"/>
                  </a:lnTo>
                  <a:lnTo>
                    <a:pt x="24003" y="48005"/>
                  </a:lnTo>
                  <a:lnTo>
                    <a:pt x="14658" y="46120"/>
                  </a:lnTo>
                  <a:lnTo>
                    <a:pt x="7029" y="40976"/>
                  </a:lnTo>
                  <a:lnTo>
                    <a:pt x="1885" y="33347"/>
                  </a:lnTo>
                  <a:lnTo>
                    <a:pt x="0" y="2400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31355" y="2592705"/>
              <a:ext cx="352805" cy="2667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31355" y="2592705"/>
              <a:ext cx="353060" cy="26670"/>
            </a:xfrm>
            <a:custGeom>
              <a:avLst/>
              <a:gdLst/>
              <a:ahLst/>
              <a:cxnLst/>
              <a:rect l="l" t="t" r="r" b="b"/>
              <a:pathLst>
                <a:path w="353059" h="26669">
                  <a:moveTo>
                    <a:pt x="0" y="13335"/>
                  </a:moveTo>
                  <a:lnTo>
                    <a:pt x="0" y="5969"/>
                  </a:lnTo>
                  <a:lnTo>
                    <a:pt x="5969" y="0"/>
                  </a:lnTo>
                  <a:lnTo>
                    <a:pt x="13335" y="0"/>
                  </a:lnTo>
                  <a:lnTo>
                    <a:pt x="339471" y="0"/>
                  </a:lnTo>
                  <a:lnTo>
                    <a:pt x="346837" y="0"/>
                  </a:lnTo>
                  <a:lnTo>
                    <a:pt x="352806" y="5969"/>
                  </a:lnTo>
                  <a:lnTo>
                    <a:pt x="352806" y="13335"/>
                  </a:lnTo>
                  <a:lnTo>
                    <a:pt x="352806" y="20701"/>
                  </a:lnTo>
                  <a:lnTo>
                    <a:pt x="346837" y="26670"/>
                  </a:lnTo>
                  <a:lnTo>
                    <a:pt x="339471" y="26670"/>
                  </a:lnTo>
                  <a:lnTo>
                    <a:pt x="13335" y="26670"/>
                  </a:lnTo>
                  <a:lnTo>
                    <a:pt x="5969" y="26670"/>
                  </a:lnTo>
                  <a:lnTo>
                    <a:pt x="0" y="20701"/>
                  </a:lnTo>
                  <a:lnTo>
                    <a:pt x="0" y="1333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64501" y="2484119"/>
              <a:ext cx="52705" cy="48260"/>
            </a:xfrm>
            <a:custGeom>
              <a:avLst/>
              <a:gdLst/>
              <a:ahLst/>
              <a:cxnLst/>
              <a:rect l="l" t="t" r="r" b="b"/>
              <a:pathLst>
                <a:path w="52704" h="48260">
                  <a:moveTo>
                    <a:pt x="26288" y="0"/>
                  </a:moveTo>
                  <a:lnTo>
                    <a:pt x="16057" y="1885"/>
                  </a:lnTo>
                  <a:lnTo>
                    <a:pt x="7700" y="7029"/>
                  </a:lnTo>
                  <a:lnTo>
                    <a:pt x="2066" y="14658"/>
                  </a:lnTo>
                  <a:lnTo>
                    <a:pt x="0" y="24002"/>
                  </a:lnTo>
                  <a:lnTo>
                    <a:pt x="2066" y="33347"/>
                  </a:lnTo>
                  <a:lnTo>
                    <a:pt x="7700" y="40976"/>
                  </a:lnTo>
                  <a:lnTo>
                    <a:pt x="16057" y="46120"/>
                  </a:lnTo>
                  <a:lnTo>
                    <a:pt x="26288" y="48005"/>
                  </a:lnTo>
                  <a:lnTo>
                    <a:pt x="36520" y="46120"/>
                  </a:lnTo>
                  <a:lnTo>
                    <a:pt x="44877" y="40976"/>
                  </a:lnTo>
                  <a:lnTo>
                    <a:pt x="50511" y="33347"/>
                  </a:lnTo>
                  <a:lnTo>
                    <a:pt x="52577" y="24002"/>
                  </a:lnTo>
                  <a:lnTo>
                    <a:pt x="50511" y="14658"/>
                  </a:lnTo>
                  <a:lnTo>
                    <a:pt x="44877" y="7029"/>
                  </a:lnTo>
                  <a:lnTo>
                    <a:pt x="36520" y="1885"/>
                  </a:lnTo>
                  <a:lnTo>
                    <a:pt x="26288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23175" y="2484119"/>
              <a:ext cx="52705" cy="48260"/>
            </a:xfrm>
            <a:custGeom>
              <a:avLst/>
              <a:gdLst/>
              <a:ahLst/>
              <a:cxnLst/>
              <a:rect l="l" t="t" r="r" b="b"/>
              <a:pathLst>
                <a:path w="52704" h="48260">
                  <a:moveTo>
                    <a:pt x="26288" y="0"/>
                  </a:moveTo>
                  <a:lnTo>
                    <a:pt x="16057" y="1885"/>
                  </a:lnTo>
                  <a:lnTo>
                    <a:pt x="7700" y="7029"/>
                  </a:lnTo>
                  <a:lnTo>
                    <a:pt x="2066" y="14658"/>
                  </a:lnTo>
                  <a:lnTo>
                    <a:pt x="0" y="24002"/>
                  </a:lnTo>
                  <a:lnTo>
                    <a:pt x="2066" y="33347"/>
                  </a:lnTo>
                  <a:lnTo>
                    <a:pt x="7700" y="40976"/>
                  </a:lnTo>
                  <a:lnTo>
                    <a:pt x="16057" y="46120"/>
                  </a:lnTo>
                  <a:lnTo>
                    <a:pt x="26288" y="48005"/>
                  </a:lnTo>
                  <a:lnTo>
                    <a:pt x="36520" y="46120"/>
                  </a:lnTo>
                  <a:lnTo>
                    <a:pt x="44877" y="40976"/>
                  </a:lnTo>
                  <a:lnTo>
                    <a:pt x="50511" y="33347"/>
                  </a:lnTo>
                  <a:lnTo>
                    <a:pt x="52577" y="24002"/>
                  </a:lnTo>
                  <a:lnTo>
                    <a:pt x="50511" y="14658"/>
                  </a:lnTo>
                  <a:lnTo>
                    <a:pt x="44877" y="7029"/>
                  </a:lnTo>
                  <a:lnTo>
                    <a:pt x="36520" y="1885"/>
                  </a:lnTo>
                  <a:lnTo>
                    <a:pt x="26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81850" y="2482596"/>
              <a:ext cx="50800" cy="48260"/>
            </a:xfrm>
            <a:custGeom>
              <a:avLst/>
              <a:gdLst/>
              <a:ahLst/>
              <a:cxnLst/>
              <a:rect l="l" t="t" r="r" b="b"/>
              <a:pathLst>
                <a:path w="50800" h="48260">
                  <a:moveTo>
                    <a:pt x="25146" y="0"/>
                  </a:moveTo>
                  <a:lnTo>
                    <a:pt x="15355" y="1885"/>
                  </a:lnTo>
                  <a:lnTo>
                    <a:pt x="7362" y="7029"/>
                  </a:lnTo>
                  <a:lnTo>
                    <a:pt x="1975" y="14658"/>
                  </a:lnTo>
                  <a:lnTo>
                    <a:pt x="0" y="24002"/>
                  </a:lnTo>
                  <a:lnTo>
                    <a:pt x="1975" y="33347"/>
                  </a:lnTo>
                  <a:lnTo>
                    <a:pt x="7362" y="40976"/>
                  </a:lnTo>
                  <a:lnTo>
                    <a:pt x="15355" y="46120"/>
                  </a:lnTo>
                  <a:lnTo>
                    <a:pt x="25146" y="48005"/>
                  </a:lnTo>
                  <a:lnTo>
                    <a:pt x="34936" y="46120"/>
                  </a:lnTo>
                  <a:lnTo>
                    <a:pt x="42929" y="40976"/>
                  </a:lnTo>
                  <a:lnTo>
                    <a:pt x="48316" y="33347"/>
                  </a:lnTo>
                  <a:lnTo>
                    <a:pt x="50292" y="24002"/>
                  </a:lnTo>
                  <a:lnTo>
                    <a:pt x="48316" y="14658"/>
                  </a:lnTo>
                  <a:lnTo>
                    <a:pt x="42929" y="7029"/>
                  </a:lnTo>
                  <a:lnTo>
                    <a:pt x="34936" y="1885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2533" y="2303906"/>
              <a:ext cx="28575" cy="250825"/>
            </a:xfrm>
            <a:custGeom>
              <a:avLst/>
              <a:gdLst/>
              <a:ahLst/>
              <a:cxnLst/>
              <a:rect l="l" t="t" r="r" b="b"/>
              <a:pathLst>
                <a:path w="28575" h="250825">
                  <a:moveTo>
                    <a:pt x="28194" y="0"/>
                  </a:moveTo>
                  <a:lnTo>
                    <a:pt x="0" y="0"/>
                  </a:lnTo>
                  <a:lnTo>
                    <a:pt x="0" y="250698"/>
                  </a:lnTo>
                  <a:lnTo>
                    <a:pt x="28194" y="250698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12533" y="2303906"/>
              <a:ext cx="28575" cy="250825"/>
            </a:xfrm>
            <a:custGeom>
              <a:avLst/>
              <a:gdLst/>
              <a:ahLst/>
              <a:cxnLst/>
              <a:rect l="l" t="t" r="r" b="b"/>
              <a:pathLst>
                <a:path w="28575" h="250825">
                  <a:moveTo>
                    <a:pt x="0" y="0"/>
                  </a:moveTo>
                  <a:lnTo>
                    <a:pt x="28194" y="0"/>
                  </a:lnTo>
                  <a:lnTo>
                    <a:pt x="28194" y="250698"/>
                  </a:lnTo>
                  <a:lnTo>
                    <a:pt x="0" y="2506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38884" y="1601589"/>
              <a:ext cx="1784985" cy="1261110"/>
            </a:xfrm>
            <a:custGeom>
              <a:avLst/>
              <a:gdLst/>
              <a:ahLst/>
              <a:cxnLst/>
              <a:rect l="l" t="t" r="r" b="b"/>
              <a:pathLst>
                <a:path w="1784984" h="1261110">
                  <a:moveTo>
                    <a:pt x="136683" y="0"/>
                  </a:moveTo>
                  <a:lnTo>
                    <a:pt x="74912" y="14215"/>
                  </a:lnTo>
                  <a:lnTo>
                    <a:pt x="32002" y="73322"/>
                  </a:lnTo>
                  <a:lnTo>
                    <a:pt x="18243" y="116492"/>
                  </a:lnTo>
                  <a:lnTo>
                    <a:pt x="8785" y="165970"/>
                  </a:lnTo>
                  <a:lnTo>
                    <a:pt x="3006" y="219680"/>
                  </a:lnTo>
                  <a:lnTo>
                    <a:pt x="285" y="275545"/>
                  </a:lnTo>
                  <a:lnTo>
                    <a:pt x="0" y="331487"/>
                  </a:lnTo>
                  <a:lnTo>
                    <a:pt x="1528" y="385430"/>
                  </a:lnTo>
                  <a:lnTo>
                    <a:pt x="4248" y="435297"/>
                  </a:lnTo>
                  <a:lnTo>
                    <a:pt x="7538" y="479010"/>
                  </a:lnTo>
                  <a:lnTo>
                    <a:pt x="10878" y="535585"/>
                  </a:lnTo>
                  <a:lnTo>
                    <a:pt x="21560" y="589632"/>
                  </a:lnTo>
                  <a:lnTo>
                    <a:pt x="38361" y="640899"/>
                  </a:lnTo>
                  <a:lnTo>
                    <a:pt x="60057" y="689132"/>
                  </a:lnTo>
                  <a:lnTo>
                    <a:pt x="85424" y="734075"/>
                  </a:lnTo>
                  <a:lnTo>
                    <a:pt x="113237" y="775477"/>
                  </a:lnTo>
                  <a:lnTo>
                    <a:pt x="142273" y="813083"/>
                  </a:lnTo>
                  <a:lnTo>
                    <a:pt x="174214" y="845194"/>
                  </a:lnTo>
                  <a:lnTo>
                    <a:pt x="210702" y="871475"/>
                  </a:lnTo>
                  <a:lnTo>
                    <a:pt x="250468" y="893706"/>
                  </a:lnTo>
                  <a:lnTo>
                    <a:pt x="292244" y="913664"/>
                  </a:lnTo>
                  <a:lnTo>
                    <a:pt x="334759" y="933128"/>
                  </a:lnTo>
                  <a:lnTo>
                    <a:pt x="376746" y="953877"/>
                  </a:lnTo>
                  <a:lnTo>
                    <a:pt x="416936" y="977688"/>
                  </a:lnTo>
                  <a:lnTo>
                    <a:pt x="452261" y="1005413"/>
                  </a:lnTo>
                  <a:lnTo>
                    <a:pt x="482827" y="1035749"/>
                  </a:lnTo>
                  <a:lnTo>
                    <a:pt x="512124" y="1067255"/>
                  </a:lnTo>
                  <a:lnTo>
                    <a:pt x="543642" y="1098493"/>
                  </a:lnTo>
                  <a:lnTo>
                    <a:pt x="580871" y="1128023"/>
                  </a:lnTo>
                  <a:lnTo>
                    <a:pt x="627299" y="1154406"/>
                  </a:lnTo>
                  <a:lnTo>
                    <a:pt x="686417" y="1176201"/>
                  </a:lnTo>
                  <a:lnTo>
                    <a:pt x="725329" y="1186888"/>
                  </a:lnTo>
                  <a:lnTo>
                    <a:pt x="769685" y="1198190"/>
                  </a:lnTo>
                  <a:lnTo>
                    <a:pt x="818551" y="1209690"/>
                  </a:lnTo>
                  <a:lnTo>
                    <a:pt x="870993" y="1220972"/>
                  </a:lnTo>
                  <a:lnTo>
                    <a:pt x="926077" y="1231620"/>
                  </a:lnTo>
                  <a:lnTo>
                    <a:pt x="982869" y="1241217"/>
                  </a:lnTo>
                  <a:lnTo>
                    <a:pt x="1040434" y="1249346"/>
                  </a:lnTo>
                  <a:lnTo>
                    <a:pt x="1097839" y="1255592"/>
                  </a:lnTo>
                  <a:lnTo>
                    <a:pt x="1154149" y="1259537"/>
                  </a:lnTo>
                  <a:lnTo>
                    <a:pt x="1208431" y="1260765"/>
                  </a:lnTo>
                  <a:lnTo>
                    <a:pt x="1259750" y="1258859"/>
                  </a:lnTo>
                  <a:lnTo>
                    <a:pt x="1307172" y="1253404"/>
                  </a:lnTo>
                  <a:lnTo>
                    <a:pt x="1349763" y="1243981"/>
                  </a:lnTo>
                  <a:lnTo>
                    <a:pt x="1396024" y="1227755"/>
                  </a:lnTo>
                  <a:lnTo>
                    <a:pt x="1440447" y="1206676"/>
                  </a:lnTo>
                  <a:lnTo>
                    <a:pt x="1482824" y="1181214"/>
                  </a:lnTo>
                  <a:lnTo>
                    <a:pt x="1522942" y="1151838"/>
                  </a:lnTo>
                  <a:lnTo>
                    <a:pt x="1560593" y="1119016"/>
                  </a:lnTo>
                  <a:lnTo>
                    <a:pt x="1595565" y="1083219"/>
                  </a:lnTo>
                  <a:lnTo>
                    <a:pt x="1627649" y="1044916"/>
                  </a:lnTo>
                  <a:lnTo>
                    <a:pt x="1656633" y="1004575"/>
                  </a:lnTo>
                  <a:lnTo>
                    <a:pt x="1682308" y="962667"/>
                  </a:lnTo>
                  <a:lnTo>
                    <a:pt x="1704464" y="919660"/>
                  </a:lnTo>
                  <a:lnTo>
                    <a:pt x="1722889" y="876024"/>
                  </a:lnTo>
                  <a:lnTo>
                    <a:pt x="1736498" y="836721"/>
                  </a:lnTo>
                  <a:lnTo>
                    <a:pt x="1749159" y="793448"/>
                  </a:lnTo>
                  <a:lnTo>
                    <a:pt x="1760476" y="746993"/>
                  </a:lnTo>
                  <a:lnTo>
                    <a:pt x="1770052" y="698143"/>
                  </a:lnTo>
                  <a:lnTo>
                    <a:pt x="1777492" y="647683"/>
                  </a:lnTo>
                  <a:lnTo>
                    <a:pt x="1782398" y="596402"/>
                  </a:lnTo>
                  <a:lnTo>
                    <a:pt x="1784375" y="545085"/>
                  </a:lnTo>
                  <a:lnTo>
                    <a:pt x="1783027" y="494520"/>
                  </a:lnTo>
                  <a:lnTo>
                    <a:pt x="1777956" y="445494"/>
                  </a:lnTo>
                  <a:lnTo>
                    <a:pt x="1768767" y="398793"/>
                  </a:lnTo>
                  <a:lnTo>
                    <a:pt x="1755063" y="355204"/>
                  </a:lnTo>
                  <a:lnTo>
                    <a:pt x="1736448" y="315513"/>
                  </a:lnTo>
                  <a:lnTo>
                    <a:pt x="1712526" y="280509"/>
                  </a:lnTo>
                  <a:lnTo>
                    <a:pt x="1653452" y="227630"/>
                  </a:lnTo>
                  <a:lnTo>
                    <a:pt x="1615509" y="203622"/>
                  </a:lnTo>
                  <a:lnTo>
                    <a:pt x="1573005" y="181207"/>
                  </a:lnTo>
                  <a:lnTo>
                    <a:pt x="1526724" y="160362"/>
                  </a:lnTo>
                  <a:lnTo>
                    <a:pt x="1477449" y="141067"/>
                  </a:lnTo>
                  <a:lnTo>
                    <a:pt x="1425963" y="123300"/>
                  </a:lnTo>
                  <a:lnTo>
                    <a:pt x="1373050" y="107040"/>
                  </a:lnTo>
                  <a:lnTo>
                    <a:pt x="1319491" y="92264"/>
                  </a:lnTo>
                  <a:lnTo>
                    <a:pt x="1266071" y="78951"/>
                  </a:lnTo>
                  <a:lnTo>
                    <a:pt x="1213572" y="67080"/>
                  </a:lnTo>
                  <a:lnTo>
                    <a:pt x="1162778" y="56629"/>
                  </a:lnTo>
                  <a:lnTo>
                    <a:pt x="1114472" y="47577"/>
                  </a:lnTo>
                  <a:lnTo>
                    <a:pt x="1069436" y="39902"/>
                  </a:lnTo>
                  <a:lnTo>
                    <a:pt x="1028453" y="33582"/>
                  </a:lnTo>
                  <a:lnTo>
                    <a:pt x="972381" y="28975"/>
                  </a:lnTo>
                  <a:lnTo>
                    <a:pt x="919833" y="31103"/>
                  </a:lnTo>
                  <a:lnTo>
                    <a:pt x="870187" y="38470"/>
                  </a:lnTo>
                  <a:lnTo>
                    <a:pt x="822821" y="49579"/>
                  </a:lnTo>
                  <a:lnTo>
                    <a:pt x="777114" y="62935"/>
                  </a:lnTo>
                  <a:lnTo>
                    <a:pt x="732443" y="77042"/>
                  </a:lnTo>
                  <a:lnTo>
                    <a:pt x="688186" y="90403"/>
                  </a:lnTo>
                  <a:lnTo>
                    <a:pt x="643722" y="101523"/>
                  </a:lnTo>
                  <a:lnTo>
                    <a:pt x="598428" y="108905"/>
                  </a:lnTo>
                  <a:lnTo>
                    <a:pt x="551683" y="111052"/>
                  </a:lnTo>
                  <a:lnTo>
                    <a:pt x="506801" y="106688"/>
                  </a:lnTo>
                  <a:lnTo>
                    <a:pt x="459459" y="96459"/>
                  </a:lnTo>
                  <a:lnTo>
                    <a:pt x="410579" y="82024"/>
                  </a:lnTo>
                  <a:lnTo>
                    <a:pt x="361085" y="65043"/>
                  </a:lnTo>
                  <a:lnTo>
                    <a:pt x="311898" y="47175"/>
                  </a:lnTo>
                  <a:lnTo>
                    <a:pt x="263942" y="30077"/>
                  </a:lnTo>
                  <a:lnTo>
                    <a:pt x="218139" y="15410"/>
                  </a:lnTo>
                  <a:lnTo>
                    <a:pt x="175411" y="4831"/>
                  </a:lnTo>
                  <a:lnTo>
                    <a:pt x="136683" y="0"/>
                  </a:lnTo>
                  <a:close/>
                </a:path>
              </a:pathLst>
            </a:custGeom>
            <a:solidFill>
              <a:srgbClr val="9A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97877" y="3013900"/>
            <a:ext cx="3242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04490" algn="l"/>
              </a:tabLst>
            </a:pPr>
            <a:r>
              <a:rPr sz="3000" spc="-15" baseline="1388" dirty="0">
                <a:solidFill>
                  <a:srgbClr val="C00000"/>
                </a:solidFill>
                <a:latin typeface="Calibri"/>
                <a:cs typeface="Calibri"/>
              </a:rPr>
              <a:t>Mobile</a:t>
            </a:r>
            <a:r>
              <a:rPr sz="3000" baseline="1388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000" spc="-25" dirty="0">
                <a:solidFill>
                  <a:srgbClr val="CC0000"/>
                </a:solidFill>
                <a:latin typeface="Times New Roman"/>
                <a:cs typeface="Times New Roman"/>
              </a:rPr>
              <a:t>AP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30680" y="3393059"/>
            <a:ext cx="6654800" cy="1768475"/>
            <a:chOff x="1130680" y="3393059"/>
            <a:chExt cx="6654800" cy="1768475"/>
          </a:xfrm>
        </p:grpSpPr>
        <p:sp>
          <p:nvSpPr>
            <p:cNvPr id="48" name="object 48"/>
            <p:cNvSpPr/>
            <p:nvPr/>
          </p:nvSpPr>
          <p:spPr>
            <a:xfrm>
              <a:off x="1143380" y="3405759"/>
              <a:ext cx="0" cy="1743075"/>
            </a:xfrm>
            <a:custGeom>
              <a:avLst/>
              <a:gdLst/>
              <a:ahLst/>
              <a:cxnLst/>
              <a:rect l="l" t="t" r="r" b="b"/>
              <a:pathLst>
                <a:path h="1743075">
                  <a:moveTo>
                    <a:pt x="0" y="0"/>
                  </a:moveTo>
                  <a:lnTo>
                    <a:pt x="0" y="174307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59910" y="3405759"/>
              <a:ext cx="0" cy="1743075"/>
            </a:xfrm>
            <a:custGeom>
              <a:avLst/>
              <a:gdLst/>
              <a:ahLst/>
              <a:cxnLst/>
              <a:rect l="l" t="t" r="r" b="b"/>
              <a:pathLst>
                <a:path h="1743075">
                  <a:moveTo>
                    <a:pt x="0" y="0"/>
                  </a:moveTo>
                  <a:lnTo>
                    <a:pt x="0" y="174307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72780" y="3405759"/>
              <a:ext cx="0" cy="1743075"/>
            </a:xfrm>
            <a:custGeom>
              <a:avLst/>
              <a:gdLst/>
              <a:ahLst/>
              <a:cxnLst/>
              <a:rect l="l" t="t" r="r" b="b"/>
              <a:pathLst>
                <a:path h="1743075">
                  <a:moveTo>
                    <a:pt x="0" y="0"/>
                  </a:moveTo>
                  <a:lnTo>
                    <a:pt x="0" y="174307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06880" y="3657981"/>
              <a:ext cx="2627630" cy="0"/>
            </a:xfrm>
            <a:custGeom>
              <a:avLst/>
              <a:gdLst/>
              <a:ahLst/>
              <a:cxnLst/>
              <a:rect l="l" t="t" r="r" b="b"/>
              <a:pathLst>
                <a:path w="2627629">
                  <a:moveTo>
                    <a:pt x="0" y="0"/>
                  </a:moveTo>
                  <a:lnTo>
                    <a:pt x="26273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43381" y="3619881"/>
              <a:ext cx="2754630" cy="76200"/>
            </a:xfrm>
            <a:custGeom>
              <a:avLst/>
              <a:gdLst/>
              <a:ahLst/>
              <a:cxnLst/>
              <a:rect l="l" t="t" r="r" b="b"/>
              <a:pathLst>
                <a:path w="275462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754629" h="76200">
                  <a:moveTo>
                    <a:pt x="2754312" y="38100"/>
                  </a:moveTo>
                  <a:lnTo>
                    <a:pt x="2678112" y="0"/>
                  </a:lnTo>
                  <a:lnTo>
                    <a:pt x="2678112" y="76200"/>
                  </a:lnTo>
                  <a:lnTo>
                    <a:pt x="275431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413827" y="3358388"/>
            <a:ext cx="21450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Capabilities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32026" y="1603113"/>
            <a:ext cx="1784985" cy="1261110"/>
          </a:xfrm>
          <a:custGeom>
            <a:avLst/>
            <a:gdLst/>
            <a:ahLst/>
            <a:cxnLst/>
            <a:rect l="l" t="t" r="r" b="b"/>
            <a:pathLst>
              <a:path w="1784984" h="1261110">
                <a:moveTo>
                  <a:pt x="136683" y="0"/>
                </a:moveTo>
                <a:lnTo>
                  <a:pt x="74912" y="14215"/>
                </a:lnTo>
                <a:lnTo>
                  <a:pt x="32002" y="73322"/>
                </a:lnTo>
                <a:lnTo>
                  <a:pt x="18243" y="116492"/>
                </a:lnTo>
                <a:lnTo>
                  <a:pt x="8785" y="165970"/>
                </a:lnTo>
                <a:lnTo>
                  <a:pt x="3006" y="219680"/>
                </a:lnTo>
                <a:lnTo>
                  <a:pt x="285" y="275545"/>
                </a:lnTo>
                <a:lnTo>
                  <a:pt x="0" y="331487"/>
                </a:lnTo>
                <a:lnTo>
                  <a:pt x="1528" y="385430"/>
                </a:lnTo>
                <a:lnTo>
                  <a:pt x="4248" y="435297"/>
                </a:lnTo>
                <a:lnTo>
                  <a:pt x="7538" y="479010"/>
                </a:lnTo>
                <a:lnTo>
                  <a:pt x="10878" y="535585"/>
                </a:lnTo>
                <a:lnTo>
                  <a:pt x="21560" y="589632"/>
                </a:lnTo>
                <a:lnTo>
                  <a:pt x="38361" y="640899"/>
                </a:lnTo>
                <a:lnTo>
                  <a:pt x="60057" y="689132"/>
                </a:lnTo>
                <a:lnTo>
                  <a:pt x="85424" y="734075"/>
                </a:lnTo>
                <a:lnTo>
                  <a:pt x="113237" y="775477"/>
                </a:lnTo>
                <a:lnTo>
                  <a:pt x="142273" y="813083"/>
                </a:lnTo>
                <a:lnTo>
                  <a:pt x="174214" y="845194"/>
                </a:lnTo>
                <a:lnTo>
                  <a:pt x="210702" y="871475"/>
                </a:lnTo>
                <a:lnTo>
                  <a:pt x="250468" y="893706"/>
                </a:lnTo>
                <a:lnTo>
                  <a:pt x="292244" y="913664"/>
                </a:lnTo>
                <a:lnTo>
                  <a:pt x="334759" y="933128"/>
                </a:lnTo>
                <a:lnTo>
                  <a:pt x="376746" y="953877"/>
                </a:lnTo>
                <a:lnTo>
                  <a:pt x="416936" y="977688"/>
                </a:lnTo>
                <a:lnTo>
                  <a:pt x="452261" y="1005413"/>
                </a:lnTo>
                <a:lnTo>
                  <a:pt x="482827" y="1035749"/>
                </a:lnTo>
                <a:lnTo>
                  <a:pt x="512124" y="1067255"/>
                </a:lnTo>
                <a:lnTo>
                  <a:pt x="543642" y="1098493"/>
                </a:lnTo>
                <a:lnTo>
                  <a:pt x="580871" y="1128023"/>
                </a:lnTo>
                <a:lnTo>
                  <a:pt x="627299" y="1154406"/>
                </a:lnTo>
                <a:lnTo>
                  <a:pt x="686417" y="1176201"/>
                </a:lnTo>
                <a:lnTo>
                  <a:pt x="725329" y="1186888"/>
                </a:lnTo>
                <a:lnTo>
                  <a:pt x="769685" y="1198190"/>
                </a:lnTo>
                <a:lnTo>
                  <a:pt x="818551" y="1209690"/>
                </a:lnTo>
                <a:lnTo>
                  <a:pt x="870993" y="1220972"/>
                </a:lnTo>
                <a:lnTo>
                  <a:pt x="926077" y="1231620"/>
                </a:lnTo>
                <a:lnTo>
                  <a:pt x="982869" y="1241217"/>
                </a:lnTo>
                <a:lnTo>
                  <a:pt x="1040434" y="1249346"/>
                </a:lnTo>
                <a:lnTo>
                  <a:pt x="1097839" y="1255592"/>
                </a:lnTo>
                <a:lnTo>
                  <a:pt x="1154149" y="1259537"/>
                </a:lnTo>
                <a:lnTo>
                  <a:pt x="1208431" y="1260765"/>
                </a:lnTo>
                <a:lnTo>
                  <a:pt x="1259750" y="1258859"/>
                </a:lnTo>
                <a:lnTo>
                  <a:pt x="1307172" y="1253404"/>
                </a:lnTo>
                <a:lnTo>
                  <a:pt x="1349763" y="1243981"/>
                </a:lnTo>
                <a:lnTo>
                  <a:pt x="1396024" y="1227755"/>
                </a:lnTo>
                <a:lnTo>
                  <a:pt x="1440447" y="1206676"/>
                </a:lnTo>
                <a:lnTo>
                  <a:pt x="1482824" y="1181214"/>
                </a:lnTo>
                <a:lnTo>
                  <a:pt x="1522942" y="1151838"/>
                </a:lnTo>
                <a:lnTo>
                  <a:pt x="1560593" y="1119016"/>
                </a:lnTo>
                <a:lnTo>
                  <a:pt x="1595565" y="1083219"/>
                </a:lnTo>
                <a:lnTo>
                  <a:pt x="1627649" y="1044916"/>
                </a:lnTo>
                <a:lnTo>
                  <a:pt x="1656633" y="1004575"/>
                </a:lnTo>
                <a:lnTo>
                  <a:pt x="1682308" y="962667"/>
                </a:lnTo>
                <a:lnTo>
                  <a:pt x="1704464" y="919660"/>
                </a:lnTo>
                <a:lnTo>
                  <a:pt x="1722889" y="876024"/>
                </a:lnTo>
                <a:lnTo>
                  <a:pt x="1736498" y="836721"/>
                </a:lnTo>
                <a:lnTo>
                  <a:pt x="1749159" y="793448"/>
                </a:lnTo>
                <a:lnTo>
                  <a:pt x="1760476" y="746993"/>
                </a:lnTo>
                <a:lnTo>
                  <a:pt x="1770052" y="698143"/>
                </a:lnTo>
                <a:lnTo>
                  <a:pt x="1777491" y="647683"/>
                </a:lnTo>
                <a:lnTo>
                  <a:pt x="1782397" y="596402"/>
                </a:lnTo>
                <a:lnTo>
                  <a:pt x="1784373" y="545085"/>
                </a:lnTo>
                <a:lnTo>
                  <a:pt x="1783024" y="494520"/>
                </a:lnTo>
                <a:lnTo>
                  <a:pt x="1777952" y="445494"/>
                </a:lnTo>
                <a:lnTo>
                  <a:pt x="1768761" y="398793"/>
                </a:lnTo>
                <a:lnTo>
                  <a:pt x="1755056" y="355204"/>
                </a:lnTo>
                <a:lnTo>
                  <a:pt x="1736438" y="315513"/>
                </a:lnTo>
                <a:lnTo>
                  <a:pt x="1712513" y="280509"/>
                </a:lnTo>
                <a:lnTo>
                  <a:pt x="1653444" y="227630"/>
                </a:lnTo>
                <a:lnTo>
                  <a:pt x="1615502" y="203622"/>
                </a:lnTo>
                <a:lnTo>
                  <a:pt x="1573000" y="181207"/>
                </a:lnTo>
                <a:lnTo>
                  <a:pt x="1526720" y="160362"/>
                </a:lnTo>
                <a:lnTo>
                  <a:pt x="1477447" y="141067"/>
                </a:lnTo>
                <a:lnTo>
                  <a:pt x="1425962" y="123300"/>
                </a:lnTo>
                <a:lnTo>
                  <a:pt x="1373049" y="107040"/>
                </a:lnTo>
                <a:lnTo>
                  <a:pt x="1319491" y="92264"/>
                </a:lnTo>
                <a:lnTo>
                  <a:pt x="1266071" y="78951"/>
                </a:lnTo>
                <a:lnTo>
                  <a:pt x="1213572" y="67080"/>
                </a:lnTo>
                <a:lnTo>
                  <a:pt x="1162778" y="56629"/>
                </a:lnTo>
                <a:lnTo>
                  <a:pt x="1114472" y="47577"/>
                </a:lnTo>
                <a:lnTo>
                  <a:pt x="1069436" y="39902"/>
                </a:lnTo>
                <a:lnTo>
                  <a:pt x="1028453" y="33582"/>
                </a:lnTo>
                <a:lnTo>
                  <a:pt x="972381" y="28975"/>
                </a:lnTo>
                <a:lnTo>
                  <a:pt x="919833" y="31103"/>
                </a:lnTo>
                <a:lnTo>
                  <a:pt x="870187" y="38470"/>
                </a:lnTo>
                <a:lnTo>
                  <a:pt x="822821" y="49579"/>
                </a:lnTo>
                <a:lnTo>
                  <a:pt x="777114" y="62935"/>
                </a:lnTo>
                <a:lnTo>
                  <a:pt x="732443" y="77042"/>
                </a:lnTo>
                <a:lnTo>
                  <a:pt x="688186" y="90403"/>
                </a:lnTo>
                <a:lnTo>
                  <a:pt x="643722" y="101523"/>
                </a:lnTo>
                <a:lnTo>
                  <a:pt x="598428" y="108905"/>
                </a:lnTo>
                <a:lnTo>
                  <a:pt x="551683" y="111052"/>
                </a:lnTo>
                <a:lnTo>
                  <a:pt x="506801" y="106688"/>
                </a:lnTo>
                <a:lnTo>
                  <a:pt x="459459" y="96459"/>
                </a:lnTo>
                <a:lnTo>
                  <a:pt x="410579" y="82024"/>
                </a:lnTo>
                <a:lnTo>
                  <a:pt x="361085" y="65043"/>
                </a:lnTo>
                <a:lnTo>
                  <a:pt x="311898" y="47175"/>
                </a:lnTo>
                <a:lnTo>
                  <a:pt x="263942" y="30077"/>
                </a:lnTo>
                <a:lnTo>
                  <a:pt x="218139" y="15410"/>
                </a:lnTo>
                <a:lnTo>
                  <a:pt x="175411" y="4831"/>
                </a:lnTo>
                <a:lnTo>
                  <a:pt x="136683" y="0"/>
                </a:lnTo>
                <a:close/>
              </a:path>
            </a:pathLst>
          </a:custGeom>
          <a:solidFill>
            <a:srgbClr val="9A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533971" y="2310639"/>
            <a:ext cx="12077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wired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network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143379" y="4108577"/>
            <a:ext cx="6630034" cy="121285"/>
            <a:chOff x="1143379" y="4108577"/>
            <a:chExt cx="6630034" cy="121285"/>
          </a:xfrm>
        </p:grpSpPr>
        <p:sp>
          <p:nvSpPr>
            <p:cNvPr id="57" name="object 57"/>
            <p:cNvSpPr/>
            <p:nvPr/>
          </p:nvSpPr>
          <p:spPr>
            <a:xfrm>
              <a:off x="1206880" y="4191381"/>
              <a:ext cx="2527300" cy="0"/>
            </a:xfrm>
            <a:custGeom>
              <a:avLst/>
              <a:gdLst/>
              <a:ahLst/>
              <a:cxnLst/>
              <a:rect l="l" t="t" r="r" b="b"/>
              <a:pathLst>
                <a:path w="2527300">
                  <a:moveTo>
                    <a:pt x="25273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3379" y="41532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40683" y="4191381"/>
              <a:ext cx="3768725" cy="0"/>
            </a:xfrm>
            <a:custGeom>
              <a:avLst/>
              <a:gdLst/>
              <a:ahLst/>
              <a:cxnLst/>
              <a:rect l="l" t="t" r="r" b="b"/>
              <a:pathLst>
                <a:path w="3768725">
                  <a:moveTo>
                    <a:pt x="0" y="0"/>
                  </a:moveTo>
                  <a:lnTo>
                    <a:pt x="3768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96710" y="41532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34181" y="4121277"/>
              <a:ext cx="252729" cy="87630"/>
            </a:xfrm>
            <a:custGeom>
              <a:avLst/>
              <a:gdLst/>
              <a:ahLst/>
              <a:cxnLst/>
              <a:rect l="l" t="t" r="r" b="b"/>
              <a:pathLst>
                <a:path w="252729" h="87629">
                  <a:moveTo>
                    <a:pt x="0" y="87630"/>
                  </a:moveTo>
                  <a:lnTo>
                    <a:pt x="574" y="53519"/>
                  </a:lnTo>
                  <a:lnTo>
                    <a:pt x="2141" y="25665"/>
                  </a:lnTo>
                  <a:lnTo>
                    <a:pt x="4463" y="6885"/>
                  </a:lnTo>
                  <a:lnTo>
                    <a:pt x="7302" y="0"/>
                  </a:lnTo>
                  <a:lnTo>
                    <a:pt x="244919" y="0"/>
                  </a:lnTo>
                  <a:lnTo>
                    <a:pt x="247758" y="6885"/>
                  </a:lnTo>
                  <a:lnTo>
                    <a:pt x="250080" y="25665"/>
                  </a:lnTo>
                  <a:lnTo>
                    <a:pt x="251647" y="53519"/>
                  </a:lnTo>
                  <a:lnTo>
                    <a:pt x="252222" y="8763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221739" y="3783838"/>
            <a:ext cx="63233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Mutual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Authentication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Symmetric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Derivation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66005" y="4534278"/>
            <a:ext cx="3919854" cy="76200"/>
            <a:chOff x="3866005" y="4534278"/>
            <a:chExt cx="3919854" cy="76200"/>
          </a:xfrm>
        </p:grpSpPr>
        <p:sp>
          <p:nvSpPr>
            <p:cNvPr id="64" name="object 64"/>
            <p:cNvSpPr/>
            <p:nvPr/>
          </p:nvSpPr>
          <p:spPr>
            <a:xfrm>
              <a:off x="3929507" y="4572380"/>
              <a:ext cx="3843654" cy="0"/>
            </a:xfrm>
            <a:custGeom>
              <a:avLst/>
              <a:gdLst/>
              <a:ahLst/>
              <a:cxnLst/>
              <a:rect l="l" t="t" r="r" b="b"/>
              <a:pathLst>
                <a:path w="3843654">
                  <a:moveTo>
                    <a:pt x="384333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866005" y="45342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007802" y="4271200"/>
            <a:ext cx="3100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Sym.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Distribution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111378" y="4954901"/>
            <a:ext cx="2722880" cy="76200"/>
            <a:chOff x="1111378" y="4954901"/>
            <a:chExt cx="2722880" cy="76200"/>
          </a:xfrm>
        </p:grpSpPr>
        <p:sp>
          <p:nvSpPr>
            <p:cNvPr id="68" name="object 68"/>
            <p:cNvSpPr/>
            <p:nvPr/>
          </p:nvSpPr>
          <p:spPr>
            <a:xfrm>
              <a:off x="1174877" y="4993004"/>
              <a:ext cx="2595880" cy="0"/>
            </a:xfrm>
            <a:custGeom>
              <a:avLst/>
              <a:gdLst/>
              <a:ahLst/>
              <a:cxnLst/>
              <a:rect l="l" t="t" r="r" b="b"/>
              <a:pathLst>
                <a:path w="2595879">
                  <a:moveTo>
                    <a:pt x="0" y="0"/>
                  </a:moveTo>
                  <a:lnTo>
                    <a:pt x="259556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11377" y="4954904"/>
              <a:ext cx="2722880" cy="76200"/>
            </a:xfrm>
            <a:custGeom>
              <a:avLst/>
              <a:gdLst/>
              <a:ahLst/>
              <a:cxnLst/>
              <a:rect l="l" t="t" r="r" b="b"/>
              <a:pathLst>
                <a:path w="27228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722879" h="76200">
                  <a:moveTo>
                    <a:pt x="2722562" y="38100"/>
                  </a:moveTo>
                  <a:lnTo>
                    <a:pt x="2646362" y="0"/>
                  </a:lnTo>
                  <a:lnTo>
                    <a:pt x="2646362" y="76200"/>
                  </a:lnTo>
                  <a:lnTo>
                    <a:pt x="272256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518602" y="4644263"/>
            <a:ext cx="18865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Encrypted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Comm.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855582" y="4115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2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WPA3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WPA2?</a:t>
            </a:r>
            <a:endParaRPr sz="1200">
              <a:latin typeface="Times New Roman"/>
              <a:cs typeface="Times New Roman"/>
            </a:endParaRPr>
          </a:p>
          <a:p>
            <a:pPr marL="118745" marR="31940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Removes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shared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latest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endParaRPr sz="1200">
              <a:latin typeface="Times New Roman"/>
              <a:cs typeface="Times New Roman"/>
            </a:endParaRPr>
          </a:p>
          <a:p>
            <a:pPr marL="118745" marR="384175">
              <a:lnSpc>
                <a:spcPct val="100000"/>
              </a:lnSpc>
              <a:spcBef>
                <a:spcPts val="285"/>
              </a:spcBef>
            </a:pPr>
            <a:r>
              <a:rPr sz="1200" i="1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https://www.netspotapp.com/blog/wifi-</a:t>
            </a:r>
            <a:r>
              <a:rPr sz="1200" i="1" spc="-10" dirty="0">
                <a:solidFill>
                  <a:srgbClr val="00DFCA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1200" i="1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security/what-is-wpa3.html#What_is_WPA3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52727" y="328422"/>
            <a:ext cx="6365240" cy="1009015"/>
            <a:chOff x="1252727" y="328422"/>
            <a:chExt cx="6365240" cy="10090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7" y="328422"/>
              <a:ext cx="2972562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882" y="328422"/>
              <a:ext cx="7498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0282" y="328422"/>
              <a:ext cx="3837431" cy="100888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8725">
              <a:lnSpc>
                <a:spcPct val="100000"/>
              </a:lnSpc>
              <a:spcBef>
                <a:spcPts val="100"/>
              </a:spcBef>
            </a:pPr>
            <a:r>
              <a:rPr dirty="0"/>
              <a:t>WPA2</a:t>
            </a:r>
            <a:r>
              <a:rPr spc="-40" dirty="0"/>
              <a:t> </a:t>
            </a:r>
            <a:r>
              <a:rPr spc="-20" dirty="0"/>
              <a:t>Four-</a:t>
            </a:r>
            <a:r>
              <a:rPr dirty="0"/>
              <a:t>Way</a:t>
            </a:r>
            <a:r>
              <a:rPr spc="-30" dirty="0"/>
              <a:t> </a:t>
            </a:r>
            <a:r>
              <a:rPr spc="-10" dirty="0"/>
              <a:t>Handshake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14712" y="2012188"/>
            <a:ext cx="22142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nonce</a:t>
            </a:r>
            <a:r>
              <a:rPr sz="1950" baseline="-21367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MACAdr</a:t>
            </a:r>
            <a:r>
              <a:rPr sz="1950" spc="-15" baseline="-21367" dirty="0">
                <a:latin typeface="Times New Roman"/>
                <a:cs typeface="Times New Roman"/>
              </a:rPr>
              <a:t>AS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869" y="2316988"/>
            <a:ext cx="5738495" cy="635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43815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nonce</a:t>
            </a:r>
            <a:r>
              <a:rPr sz="1950" baseline="-21367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MACAdr</a:t>
            </a:r>
            <a:r>
              <a:rPr sz="1950" baseline="-21367" dirty="0">
                <a:latin typeface="Times New Roman"/>
                <a:cs typeface="Times New Roman"/>
              </a:rPr>
              <a:t>M, </a:t>
            </a:r>
            <a:r>
              <a:rPr sz="2000" dirty="0">
                <a:latin typeface="Times New Roman"/>
                <a:cs typeface="Times New Roman"/>
              </a:rPr>
              <a:t>HMAC</a:t>
            </a:r>
            <a:r>
              <a:rPr sz="1950" baseline="-21367" dirty="0">
                <a:latin typeface="Times New Roman"/>
                <a:cs typeface="Times New Roman"/>
              </a:rPr>
              <a:t>PTK</a:t>
            </a:r>
            <a:r>
              <a:rPr sz="2000" dirty="0">
                <a:latin typeface="Times New Roman"/>
                <a:cs typeface="Times New Roman"/>
              </a:rPr>
              <a:t>(nonce</a:t>
            </a:r>
            <a:r>
              <a:rPr sz="1950" baseline="-21367" dirty="0">
                <a:latin typeface="Times New Roman"/>
                <a:cs typeface="Times New Roman"/>
              </a:rPr>
              <a:t>AS,</a:t>
            </a:r>
            <a:r>
              <a:rPr sz="1950" spc="-7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shared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secret) </a:t>
            </a:r>
            <a:r>
              <a:rPr sz="2000" dirty="0">
                <a:latin typeface="Times New Roman"/>
                <a:cs typeface="Times New Roman"/>
              </a:rPr>
              <a:t>HMAC</a:t>
            </a:r>
            <a:r>
              <a:rPr sz="1950" baseline="-21367" dirty="0">
                <a:latin typeface="Times New Roman"/>
                <a:cs typeface="Times New Roman"/>
              </a:rPr>
              <a:t>PTK</a:t>
            </a:r>
            <a:r>
              <a:rPr sz="2000" dirty="0">
                <a:latin typeface="Times New Roman"/>
                <a:cs typeface="Times New Roman"/>
              </a:rPr>
              <a:t>(nonce</a:t>
            </a:r>
            <a:r>
              <a:rPr sz="1950" baseline="-21367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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PTK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Symbol"/>
                <a:cs typeface="Symbol"/>
              </a:rPr>
              <a:t></a:t>
            </a:r>
            <a:r>
              <a:rPr sz="2000" spc="-10" dirty="0">
                <a:latin typeface="Times New Roman"/>
                <a:cs typeface="Times New Roman"/>
              </a:rPr>
              <a:t>Authenticates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3958" y="2926537"/>
            <a:ext cx="11563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GTK,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MIC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6215" y="3231286"/>
            <a:ext cx="561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Times New Roman"/>
                <a:cs typeface="Times New Roman"/>
              </a:rPr>
              <a:t>ACK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7400" y="1811908"/>
            <a:ext cx="5883910" cy="2169795"/>
            <a:chOff x="1557400" y="1811908"/>
            <a:chExt cx="5883910" cy="2169795"/>
          </a:xfrm>
        </p:grpSpPr>
        <p:sp>
          <p:nvSpPr>
            <p:cNvPr id="13" name="object 13"/>
            <p:cNvSpPr/>
            <p:nvPr/>
          </p:nvSpPr>
          <p:spPr>
            <a:xfrm>
              <a:off x="1570100" y="1824608"/>
              <a:ext cx="0" cy="2144395"/>
            </a:xfrm>
            <a:custGeom>
              <a:avLst/>
              <a:gdLst/>
              <a:ahLst/>
              <a:cxnLst/>
              <a:rect l="l" t="t" r="r" b="b"/>
              <a:pathLst>
                <a:path h="2144395">
                  <a:moveTo>
                    <a:pt x="0" y="0"/>
                  </a:moveTo>
                  <a:lnTo>
                    <a:pt x="0" y="214426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28356" y="1824608"/>
              <a:ext cx="0" cy="1986280"/>
            </a:xfrm>
            <a:custGeom>
              <a:avLst/>
              <a:gdLst/>
              <a:ahLst/>
              <a:cxnLst/>
              <a:rect l="l" t="t" r="r" b="b"/>
              <a:pathLst>
                <a:path h="1986279">
                  <a:moveTo>
                    <a:pt x="0" y="0"/>
                  </a:moveTo>
                  <a:lnTo>
                    <a:pt x="0" y="19857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7410" y="2362580"/>
              <a:ext cx="5791200" cy="0"/>
            </a:xfrm>
            <a:custGeom>
              <a:avLst/>
              <a:gdLst/>
              <a:ahLst/>
              <a:cxnLst/>
              <a:rect l="l" t="t" r="r" b="b"/>
              <a:pathLst>
                <a:path w="5791200">
                  <a:moveTo>
                    <a:pt x="579094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3908" y="2324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3910" y="2651378"/>
              <a:ext cx="5791200" cy="0"/>
            </a:xfrm>
            <a:custGeom>
              <a:avLst/>
              <a:gdLst/>
              <a:ahLst/>
              <a:cxnLst/>
              <a:rect l="l" t="t" r="r" b="b"/>
              <a:pathLst>
                <a:path w="5791200">
                  <a:moveTo>
                    <a:pt x="0" y="0"/>
                  </a:moveTo>
                  <a:lnTo>
                    <a:pt x="579094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52159" y="261327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4456" y="2989706"/>
              <a:ext cx="5803900" cy="0"/>
            </a:xfrm>
            <a:custGeom>
              <a:avLst/>
              <a:gdLst/>
              <a:ahLst/>
              <a:cxnLst/>
              <a:rect l="l" t="t" r="r" b="b"/>
              <a:pathLst>
                <a:path w="5803900">
                  <a:moveTo>
                    <a:pt x="58039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0954" y="29516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7410" y="3276980"/>
              <a:ext cx="5791200" cy="0"/>
            </a:xfrm>
            <a:custGeom>
              <a:avLst/>
              <a:gdLst/>
              <a:ahLst/>
              <a:cxnLst/>
              <a:rect l="l" t="t" r="r" b="b"/>
              <a:pathLst>
                <a:path w="5791200">
                  <a:moveTo>
                    <a:pt x="5790946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3908" y="3238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3910" y="3599307"/>
              <a:ext cx="5791200" cy="0"/>
            </a:xfrm>
            <a:custGeom>
              <a:avLst/>
              <a:gdLst/>
              <a:ahLst/>
              <a:cxnLst/>
              <a:rect l="l" t="t" r="r" b="b"/>
              <a:pathLst>
                <a:path w="5791200">
                  <a:moveTo>
                    <a:pt x="0" y="0"/>
                  </a:moveTo>
                  <a:lnTo>
                    <a:pt x="579094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2159" y="35612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43380" y="1375028"/>
            <a:ext cx="1216660" cy="4000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latin typeface="Times New Roman"/>
                <a:cs typeface="Times New Roman"/>
              </a:rPr>
              <a:t>Mobile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69483" y="1359027"/>
            <a:ext cx="2816860" cy="400050"/>
          </a:xfrm>
          <a:custGeom>
            <a:avLst/>
            <a:gdLst/>
            <a:ahLst/>
            <a:cxnLst/>
            <a:rect l="l" t="t" r="r" b="b"/>
            <a:pathLst>
              <a:path w="2816859" h="400050">
                <a:moveTo>
                  <a:pt x="0" y="0"/>
                </a:moveTo>
                <a:lnTo>
                  <a:pt x="2816351" y="0"/>
                </a:lnTo>
                <a:lnTo>
                  <a:pt x="2816351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82183" y="1383538"/>
            <a:ext cx="28041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Authentication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7340" y="2209038"/>
            <a:ext cx="942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Generate </a:t>
            </a:r>
            <a:r>
              <a:rPr sz="2000" spc="-25" dirty="0">
                <a:latin typeface="Times New Roman"/>
                <a:cs typeface="Times New Roman"/>
              </a:rPr>
              <a:t>PTK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5824" y="2563013"/>
            <a:ext cx="942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Generate </a:t>
            </a:r>
            <a:r>
              <a:rPr sz="2000" spc="-25" dirty="0">
                <a:latin typeface="Times New Roman"/>
                <a:cs typeface="Times New Roman"/>
              </a:rPr>
              <a:t>PTK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5656" y="2676779"/>
            <a:ext cx="228853" cy="24180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080" y="2423032"/>
            <a:ext cx="228853" cy="24104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80987" y="4059682"/>
            <a:ext cx="789495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400" spc="-10" dirty="0">
                <a:latin typeface="Times New Roman"/>
                <a:cs typeface="Times New Roman"/>
              </a:rPr>
              <a:t>Pair-</a:t>
            </a:r>
            <a:r>
              <a:rPr sz="2400" dirty="0">
                <a:latin typeface="Times New Roman"/>
                <a:cs typeface="Times New Roman"/>
              </a:rPr>
              <a:t>wise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transient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(PTK)</a:t>
            </a:r>
            <a:endParaRPr sz="24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=f(shared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baseline="-20833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MACAdr</a:t>
            </a:r>
            <a:r>
              <a:rPr sz="2400" baseline="-20833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baseline="-20833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MACAdr</a:t>
            </a:r>
            <a:r>
              <a:rPr sz="2400" spc="-15" baseline="-20833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400" dirty="0">
                <a:latin typeface="Times New Roman"/>
                <a:cs typeface="Times New Roman"/>
              </a:rPr>
              <a:t>PTK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unicasts.</a:t>
            </a:r>
            <a:endParaRPr sz="24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Group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Temporal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(GTK)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multicast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340" y="6071361"/>
            <a:ext cx="4384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http://en.wikipedia.org/wiki/IEEE_802.11i-</a:t>
            </a:r>
            <a:r>
              <a:rPr sz="1600" u="sng" spc="-2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2004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55582" y="2972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4160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answer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quiz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MME </a:t>
            </a:r>
            <a:r>
              <a:rPr sz="1200" dirty="0">
                <a:latin typeface="Times New Roman"/>
                <a:cs typeface="Times New Roman"/>
              </a:rPr>
              <a:t>serves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4G,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slides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MME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HSS </a:t>
            </a:r>
            <a:r>
              <a:rPr sz="1200" dirty="0">
                <a:latin typeface="Times New Roman"/>
                <a:cs typeface="Times New Roman"/>
              </a:rPr>
              <a:t>servers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0" dirty="0">
                <a:latin typeface="Times New Roman"/>
                <a:cs typeface="Times New Roman"/>
              </a:rPr>
              <a:t> server.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correct?</a:t>
            </a:r>
            <a:endParaRPr sz="1200">
              <a:latin typeface="Times New Roman"/>
              <a:cs typeface="Times New Roman"/>
            </a:endParaRPr>
          </a:p>
          <a:p>
            <a:pPr marL="118745" marR="25209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HSS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quiz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has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been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corrected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give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points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either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answer.</a:t>
            </a:r>
            <a:endParaRPr sz="1200">
              <a:latin typeface="Times New Roman"/>
              <a:cs typeface="Times New Roman"/>
            </a:endParaRPr>
          </a:p>
          <a:p>
            <a:pPr marL="118745" marR="250190" indent="342900">
              <a:lnSpc>
                <a:spcPct val="110000"/>
              </a:lnSpc>
              <a:spcBef>
                <a:spcPts val="14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HSS?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nonces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key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derivation.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618" y="405384"/>
            <a:ext cx="8125205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Authentication</a:t>
            </a:r>
            <a:r>
              <a:rPr sz="3200" spc="-75" dirty="0"/>
              <a:t> </a:t>
            </a:r>
            <a:r>
              <a:rPr sz="3200" dirty="0"/>
              <a:t>and</a:t>
            </a:r>
            <a:r>
              <a:rPr sz="3200" spc="-80" dirty="0"/>
              <a:t> </a:t>
            </a:r>
            <a:r>
              <a:rPr sz="3200" dirty="0"/>
              <a:t>Key</a:t>
            </a:r>
            <a:r>
              <a:rPr sz="3200" spc="-75" dirty="0"/>
              <a:t> </a:t>
            </a:r>
            <a:r>
              <a:rPr sz="3200" dirty="0"/>
              <a:t>Management</a:t>
            </a:r>
            <a:r>
              <a:rPr sz="3200" spc="-70" dirty="0"/>
              <a:t> </a:t>
            </a:r>
            <a:r>
              <a:rPr sz="3200" dirty="0"/>
              <a:t>in</a:t>
            </a:r>
            <a:r>
              <a:rPr sz="3200" spc="-75" dirty="0"/>
              <a:t> </a:t>
            </a:r>
            <a:r>
              <a:rPr sz="3200" spc="-25" dirty="0"/>
              <a:t>4G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280987" y="5694807"/>
            <a:ext cx="6135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400" spc="-10" dirty="0">
                <a:latin typeface="Times New Roman"/>
                <a:cs typeface="Times New Roman"/>
              </a:rPr>
              <a:t>K</a:t>
            </a:r>
            <a:r>
              <a:rPr sz="2400" spc="-15" baseline="-20833" dirty="0">
                <a:latin typeface="Times New Roman"/>
                <a:cs typeface="Times New Roman"/>
              </a:rPr>
              <a:t>HSS-</a:t>
            </a:r>
            <a:r>
              <a:rPr sz="2400" baseline="-20833" dirty="0">
                <a:latin typeface="Times New Roman"/>
                <a:cs typeface="Times New Roman"/>
              </a:rPr>
              <a:t>M</a:t>
            </a:r>
            <a:r>
              <a:rPr sz="2400" spc="270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HSS 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Mobile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574" y="1398270"/>
            <a:ext cx="393449" cy="8008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44149" y="2188270"/>
            <a:ext cx="5111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MME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6601" y="1136905"/>
            <a:ext cx="572135" cy="1029335"/>
            <a:chOff x="2776601" y="1136905"/>
            <a:chExt cx="572135" cy="1029335"/>
          </a:xfrm>
        </p:grpSpPr>
        <p:sp>
          <p:nvSpPr>
            <p:cNvPr id="9" name="object 9"/>
            <p:cNvSpPr/>
            <p:nvPr/>
          </p:nvSpPr>
          <p:spPr>
            <a:xfrm>
              <a:off x="2873121" y="1160145"/>
              <a:ext cx="344170" cy="320040"/>
            </a:xfrm>
            <a:custGeom>
              <a:avLst/>
              <a:gdLst/>
              <a:ahLst/>
              <a:cxnLst/>
              <a:rect l="l" t="t" r="r" b="b"/>
              <a:pathLst>
                <a:path w="344169" h="320040">
                  <a:moveTo>
                    <a:pt x="0" y="160020"/>
                  </a:moveTo>
                  <a:lnTo>
                    <a:pt x="6138" y="117479"/>
                  </a:lnTo>
                  <a:lnTo>
                    <a:pt x="23461" y="79253"/>
                  </a:lnTo>
                  <a:lnTo>
                    <a:pt x="50330" y="46867"/>
                  </a:lnTo>
                  <a:lnTo>
                    <a:pt x="85106" y="21846"/>
                  </a:lnTo>
                  <a:lnTo>
                    <a:pt x="126153" y="5715"/>
                  </a:lnTo>
                  <a:lnTo>
                    <a:pt x="171831" y="0"/>
                  </a:lnTo>
                  <a:lnTo>
                    <a:pt x="217508" y="5715"/>
                  </a:lnTo>
                  <a:lnTo>
                    <a:pt x="258555" y="21846"/>
                  </a:lnTo>
                  <a:lnTo>
                    <a:pt x="293331" y="46867"/>
                  </a:lnTo>
                  <a:lnTo>
                    <a:pt x="320200" y="79253"/>
                  </a:lnTo>
                  <a:lnTo>
                    <a:pt x="337523" y="117479"/>
                  </a:lnTo>
                  <a:lnTo>
                    <a:pt x="343662" y="160020"/>
                  </a:lnTo>
                  <a:lnTo>
                    <a:pt x="337523" y="202560"/>
                  </a:lnTo>
                  <a:lnTo>
                    <a:pt x="320200" y="240786"/>
                  </a:lnTo>
                  <a:lnTo>
                    <a:pt x="293331" y="273172"/>
                  </a:lnTo>
                  <a:lnTo>
                    <a:pt x="258555" y="298193"/>
                  </a:lnTo>
                  <a:lnTo>
                    <a:pt x="217508" y="314324"/>
                  </a:lnTo>
                  <a:lnTo>
                    <a:pt x="171831" y="320040"/>
                  </a:lnTo>
                  <a:lnTo>
                    <a:pt x="126153" y="314324"/>
                  </a:lnTo>
                  <a:lnTo>
                    <a:pt x="85106" y="298193"/>
                  </a:lnTo>
                  <a:lnTo>
                    <a:pt x="50330" y="273172"/>
                  </a:lnTo>
                  <a:lnTo>
                    <a:pt x="23461" y="240786"/>
                  </a:lnTo>
                  <a:lnTo>
                    <a:pt x="6138" y="202560"/>
                  </a:lnTo>
                  <a:lnTo>
                    <a:pt x="0" y="160020"/>
                  </a:lnTo>
                  <a:close/>
                </a:path>
              </a:pathLst>
            </a:custGeom>
            <a:ln w="12700">
              <a:solidFill>
                <a:srgbClr val="011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065" y="1215517"/>
              <a:ext cx="226822" cy="2108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3601" y="1194435"/>
              <a:ext cx="280035" cy="252729"/>
            </a:xfrm>
            <a:custGeom>
              <a:avLst/>
              <a:gdLst/>
              <a:ahLst/>
              <a:cxnLst/>
              <a:rect l="l" t="t" r="r" b="b"/>
              <a:pathLst>
                <a:path w="280035" h="252730">
                  <a:moveTo>
                    <a:pt x="0" y="126111"/>
                  </a:moveTo>
                  <a:lnTo>
                    <a:pt x="7128" y="86251"/>
                  </a:lnTo>
                  <a:lnTo>
                    <a:pt x="26977" y="51632"/>
                  </a:lnTo>
                  <a:lnTo>
                    <a:pt x="57245" y="24332"/>
                  </a:lnTo>
                  <a:lnTo>
                    <a:pt x="95629" y="6429"/>
                  </a:lnTo>
                  <a:lnTo>
                    <a:pt x="139827" y="0"/>
                  </a:lnTo>
                  <a:lnTo>
                    <a:pt x="184024" y="6429"/>
                  </a:lnTo>
                  <a:lnTo>
                    <a:pt x="222408" y="24332"/>
                  </a:lnTo>
                  <a:lnTo>
                    <a:pt x="252676" y="51632"/>
                  </a:lnTo>
                  <a:lnTo>
                    <a:pt x="272525" y="86251"/>
                  </a:lnTo>
                  <a:lnTo>
                    <a:pt x="279654" y="126111"/>
                  </a:lnTo>
                  <a:lnTo>
                    <a:pt x="272525" y="165970"/>
                  </a:lnTo>
                  <a:lnTo>
                    <a:pt x="252676" y="200589"/>
                  </a:lnTo>
                  <a:lnTo>
                    <a:pt x="222408" y="227889"/>
                  </a:lnTo>
                  <a:lnTo>
                    <a:pt x="184024" y="245792"/>
                  </a:lnTo>
                  <a:lnTo>
                    <a:pt x="139827" y="252222"/>
                  </a:lnTo>
                  <a:lnTo>
                    <a:pt x="95629" y="245792"/>
                  </a:lnTo>
                  <a:lnTo>
                    <a:pt x="57245" y="227889"/>
                  </a:lnTo>
                  <a:lnTo>
                    <a:pt x="26977" y="200589"/>
                  </a:lnTo>
                  <a:lnTo>
                    <a:pt x="7128" y="165970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011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2842" y="1136905"/>
              <a:ext cx="216407" cy="157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10459" y="1332357"/>
              <a:ext cx="277495" cy="527685"/>
            </a:xfrm>
            <a:custGeom>
              <a:avLst/>
              <a:gdLst/>
              <a:ahLst/>
              <a:cxnLst/>
              <a:rect l="l" t="t" r="r" b="b"/>
              <a:pathLst>
                <a:path w="277494" h="527685">
                  <a:moveTo>
                    <a:pt x="139445" y="0"/>
                  </a:moveTo>
                  <a:lnTo>
                    <a:pt x="0" y="527304"/>
                  </a:lnTo>
                </a:path>
                <a:path w="277494" h="527685">
                  <a:moveTo>
                    <a:pt x="139445" y="0"/>
                  </a:moveTo>
                  <a:lnTo>
                    <a:pt x="277367" y="52578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0459" y="1858137"/>
              <a:ext cx="139700" cy="57150"/>
            </a:xfrm>
            <a:custGeom>
              <a:avLst/>
              <a:gdLst/>
              <a:ahLst/>
              <a:cxnLst/>
              <a:rect l="l" t="t" r="r" b="b"/>
              <a:pathLst>
                <a:path w="139700" h="57150">
                  <a:moveTo>
                    <a:pt x="0" y="0"/>
                  </a:moveTo>
                  <a:lnTo>
                    <a:pt x="139446" y="5715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9905" y="1858137"/>
              <a:ext cx="138430" cy="57150"/>
            </a:xfrm>
            <a:custGeom>
              <a:avLst/>
              <a:gdLst/>
              <a:ahLst/>
              <a:cxnLst/>
              <a:rect l="l" t="t" r="r" b="b"/>
              <a:pathLst>
                <a:path w="138430" h="57150">
                  <a:moveTo>
                    <a:pt x="137922" y="0"/>
                  </a:moveTo>
                  <a:lnTo>
                    <a:pt x="0" y="5715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9905" y="1343025"/>
              <a:ext cx="0" cy="572770"/>
            </a:xfrm>
            <a:custGeom>
              <a:avLst/>
              <a:gdLst/>
              <a:ahLst/>
              <a:cxnLst/>
              <a:rect l="l" t="t" r="r" b="b"/>
              <a:pathLst>
                <a:path h="572769">
                  <a:moveTo>
                    <a:pt x="0" y="0"/>
                  </a:moveTo>
                  <a:lnTo>
                    <a:pt x="0" y="57226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0934" y="1621536"/>
              <a:ext cx="296418" cy="2476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49905" y="1551051"/>
              <a:ext cx="52705" cy="20955"/>
            </a:xfrm>
            <a:custGeom>
              <a:avLst/>
              <a:gdLst/>
              <a:ahLst/>
              <a:cxnLst/>
              <a:rect l="l" t="t" r="r" b="b"/>
              <a:pathLst>
                <a:path w="52705" h="20955">
                  <a:moveTo>
                    <a:pt x="0" y="20574"/>
                  </a:moveTo>
                  <a:lnTo>
                    <a:pt x="5257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9905" y="1442085"/>
              <a:ext cx="32384" cy="17780"/>
            </a:xfrm>
            <a:custGeom>
              <a:avLst/>
              <a:gdLst/>
              <a:ahLst/>
              <a:cxnLst/>
              <a:rect l="l" t="t" r="r" b="b"/>
              <a:pathLst>
                <a:path w="32385" h="17780">
                  <a:moveTo>
                    <a:pt x="0" y="17525"/>
                  </a:moveTo>
                  <a:lnTo>
                    <a:pt x="3200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28925" y="1544955"/>
              <a:ext cx="64135" cy="26670"/>
            </a:xfrm>
            <a:custGeom>
              <a:avLst/>
              <a:gdLst/>
              <a:ahLst/>
              <a:cxnLst/>
              <a:rect l="l" t="t" r="r" b="b"/>
              <a:pathLst>
                <a:path w="64135" h="26669">
                  <a:moveTo>
                    <a:pt x="0" y="0"/>
                  </a:moveTo>
                  <a:lnTo>
                    <a:pt x="64008" y="2667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8663" y="1437513"/>
              <a:ext cx="36195" cy="28575"/>
            </a:xfrm>
            <a:custGeom>
              <a:avLst/>
              <a:gdLst/>
              <a:ahLst/>
              <a:cxnLst/>
              <a:rect l="l" t="t" r="r" b="b"/>
              <a:pathLst>
                <a:path w="36194" h="28575">
                  <a:moveTo>
                    <a:pt x="0" y="0"/>
                  </a:moveTo>
                  <a:lnTo>
                    <a:pt x="35814" y="2819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814" y="1940052"/>
              <a:ext cx="565365" cy="22250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779806" y="1940058"/>
              <a:ext cx="565785" cy="222885"/>
            </a:xfrm>
            <a:custGeom>
              <a:avLst/>
              <a:gdLst/>
              <a:ahLst/>
              <a:cxnLst/>
              <a:rect l="l" t="t" r="r" b="b"/>
              <a:pathLst>
                <a:path w="565785" h="222885">
                  <a:moveTo>
                    <a:pt x="565315" y="520"/>
                  </a:moveTo>
                  <a:lnTo>
                    <a:pt x="565378" y="117474"/>
                  </a:lnTo>
                  <a:lnTo>
                    <a:pt x="518713" y="172572"/>
                  </a:lnTo>
                  <a:lnTo>
                    <a:pt x="477409" y="191719"/>
                  </a:lnTo>
                  <a:lnTo>
                    <a:pt x="429415" y="205848"/>
                  </a:lnTo>
                  <a:lnTo>
                    <a:pt x="378696" y="215396"/>
                  </a:lnTo>
                  <a:lnTo>
                    <a:pt x="329218" y="220802"/>
                  </a:lnTo>
                  <a:lnTo>
                    <a:pt x="284949" y="222503"/>
                  </a:lnTo>
                  <a:lnTo>
                    <a:pt x="240417" y="220851"/>
                  </a:lnTo>
                  <a:lnTo>
                    <a:pt x="190271" y="215579"/>
                  </a:lnTo>
                  <a:lnTo>
                    <a:pt x="138661" y="206185"/>
                  </a:lnTo>
                  <a:lnTo>
                    <a:pt x="89737" y="192166"/>
                  </a:lnTo>
                  <a:lnTo>
                    <a:pt x="47647" y="173020"/>
                  </a:lnTo>
                  <a:lnTo>
                    <a:pt x="16542" y="148244"/>
                  </a:lnTo>
                  <a:lnTo>
                    <a:pt x="548" y="90547"/>
                  </a:lnTo>
                  <a:lnTo>
                    <a:pt x="290" y="58667"/>
                  </a:lnTo>
                  <a:lnTo>
                    <a:pt x="30" y="26788"/>
                  </a:lnTo>
                  <a:lnTo>
                    <a:pt x="0" y="0"/>
                  </a:lnTo>
                  <a:lnTo>
                    <a:pt x="19022" y="27272"/>
                  </a:lnTo>
                  <a:lnTo>
                    <a:pt x="50912" y="50395"/>
                  </a:lnTo>
                  <a:lnTo>
                    <a:pt x="92176" y="69353"/>
                  </a:lnTo>
                  <a:lnTo>
                    <a:pt x="139324" y="84133"/>
                  </a:lnTo>
                  <a:lnTo>
                    <a:pt x="188862" y="94719"/>
                  </a:lnTo>
                  <a:lnTo>
                    <a:pt x="237298" y="101096"/>
                  </a:lnTo>
                  <a:lnTo>
                    <a:pt x="281139" y="103250"/>
                  </a:lnTo>
                  <a:lnTo>
                    <a:pt x="325191" y="101664"/>
                  </a:lnTo>
                  <a:lnTo>
                    <a:pt x="374164" y="96510"/>
                  </a:lnTo>
                  <a:lnTo>
                    <a:pt x="424416" y="87311"/>
                  </a:lnTo>
                  <a:lnTo>
                    <a:pt x="472302" y="73591"/>
                  </a:lnTo>
                  <a:lnTo>
                    <a:pt x="514176" y="54870"/>
                  </a:lnTo>
                  <a:lnTo>
                    <a:pt x="546395" y="30672"/>
                  </a:lnTo>
                  <a:lnTo>
                    <a:pt x="565315" y="52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79776" y="1822704"/>
              <a:ext cx="565785" cy="220345"/>
            </a:xfrm>
            <a:custGeom>
              <a:avLst/>
              <a:gdLst/>
              <a:ahLst/>
              <a:cxnLst/>
              <a:rect l="l" t="t" r="r" b="b"/>
              <a:pathLst>
                <a:path w="565785" h="220344">
                  <a:moveTo>
                    <a:pt x="282702" y="0"/>
                  </a:moveTo>
                  <a:lnTo>
                    <a:pt x="217880" y="2908"/>
                  </a:lnTo>
                  <a:lnTo>
                    <a:pt x="158376" y="11192"/>
                  </a:lnTo>
                  <a:lnTo>
                    <a:pt x="105885" y="24190"/>
                  </a:lnTo>
                  <a:lnTo>
                    <a:pt x="62105" y="41243"/>
                  </a:lnTo>
                  <a:lnTo>
                    <a:pt x="28733" y="61687"/>
                  </a:lnTo>
                  <a:lnTo>
                    <a:pt x="0" y="110109"/>
                  </a:lnTo>
                  <a:lnTo>
                    <a:pt x="7466" y="135354"/>
                  </a:lnTo>
                  <a:lnTo>
                    <a:pt x="62105" y="178974"/>
                  </a:lnTo>
                  <a:lnTo>
                    <a:pt x="105885" y="196027"/>
                  </a:lnTo>
                  <a:lnTo>
                    <a:pt x="158376" y="209025"/>
                  </a:lnTo>
                  <a:lnTo>
                    <a:pt x="217880" y="217309"/>
                  </a:lnTo>
                  <a:lnTo>
                    <a:pt x="282702" y="220218"/>
                  </a:lnTo>
                  <a:lnTo>
                    <a:pt x="347523" y="217309"/>
                  </a:lnTo>
                  <a:lnTo>
                    <a:pt x="407027" y="209025"/>
                  </a:lnTo>
                  <a:lnTo>
                    <a:pt x="459518" y="196027"/>
                  </a:lnTo>
                  <a:lnTo>
                    <a:pt x="503298" y="178974"/>
                  </a:lnTo>
                  <a:lnTo>
                    <a:pt x="536670" y="158530"/>
                  </a:lnTo>
                  <a:lnTo>
                    <a:pt x="565404" y="110109"/>
                  </a:lnTo>
                  <a:lnTo>
                    <a:pt x="557937" y="84863"/>
                  </a:lnTo>
                  <a:lnTo>
                    <a:pt x="503298" y="41243"/>
                  </a:lnTo>
                  <a:lnTo>
                    <a:pt x="459518" y="24190"/>
                  </a:lnTo>
                  <a:lnTo>
                    <a:pt x="407027" y="11192"/>
                  </a:lnTo>
                  <a:lnTo>
                    <a:pt x="347523" y="2908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8C2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79776" y="1822704"/>
              <a:ext cx="565785" cy="220345"/>
            </a:xfrm>
            <a:custGeom>
              <a:avLst/>
              <a:gdLst/>
              <a:ahLst/>
              <a:cxnLst/>
              <a:rect l="l" t="t" r="r" b="b"/>
              <a:pathLst>
                <a:path w="565785" h="220344">
                  <a:moveTo>
                    <a:pt x="0" y="110109"/>
                  </a:moveTo>
                  <a:lnTo>
                    <a:pt x="28733" y="61687"/>
                  </a:lnTo>
                  <a:lnTo>
                    <a:pt x="62105" y="41243"/>
                  </a:lnTo>
                  <a:lnTo>
                    <a:pt x="105885" y="24190"/>
                  </a:lnTo>
                  <a:lnTo>
                    <a:pt x="158376" y="11192"/>
                  </a:lnTo>
                  <a:lnTo>
                    <a:pt x="217880" y="2908"/>
                  </a:lnTo>
                  <a:lnTo>
                    <a:pt x="282702" y="0"/>
                  </a:lnTo>
                  <a:lnTo>
                    <a:pt x="347523" y="2908"/>
                  </a:lnTo>
                  <a:lnTo>
                    <a:pt x="407027" y="11192"/>
                  </a:lnTo>
                  <a:lnTo>
                    <a:pt x="459518" y="24190"/>
                  </a:lnTo>
                  <a:lnTo>
                    <a:pt x="503298" y="41243"/>
                  </a:lnTo>
                  <a:lnTo>
                    <a:pt x="536670" y="61687"/>
                  </a:lnTo>
                  <a:lnTo>
                    <a:pt x="565404" y="110109"/>
                  </a:lnTo>
                  <a:lnTo>
                    <a:pt x="557937" y="135354"/>
                  </a:lnTo>
                  <a:lnTo>
                    <a:pt x="503298" y="178974"/>
                  </a:lnTo>
                  <a:lnTo>
                    <a:pt x="459518" y="196027"/>
                  </a:lnTo>
                  <a:lnTo>
                    <a:pt x="407027" y="209025"/>
                  </a:lnTo>
                  <a:lnTo>
                    <a:pt x="347523" y="217309"/>
                  </a:lnTo>
                  <a:lnTo>
                    <a:pt x="282702" y="220218"/>
                  </a:lnTo>
                  <a:lnTo>
                    <a:pt x="217880" y="217309"/>
                  </a:lnTo>
                  <a:lnTo>
                    <a:pt x="158376" y="209025"/>
                  </a:lnTo>
                  <a:lnTo>
                    <a:pt x="105885" y="196027"/>
                  </a:lnTo>
                  <a:lnTo>
                    <a:pt x="62105" y="178974"/>
                  </a:lnTo>
                  <a:lnTo>
                    <a:pt x="28733" y="158530"/>
                  </a:lnTo>
                  <a:lnTo>
                    <a:pt x="0" y="110109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647" y="1833372"/>
              <a:ext cx="259614" cy="19735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25178" y="1943163"/>
              <a:ext cx="278765" cy="28575"/>
            </a:xfrm>
            <a:custGeom>
              <a:avLst/>
              <a:gdLst/>
              <a:ahLst/>
              <a:cxnLst/>
              <a:rect l="l" t="t" r="r" b="b"/>
              <a:pathLst>
                <a:path w="278764" h="28575">
                  <a:moveTo>
                    <a:pt x="278269" y="22034"/>
                  </a:moveTo>
                  <a:lnTo>
                    <a:pt x="272034" y="1460"/>
                  </a:lnTo>
                  <a:lnTo>
                    <a:pt x="29565" y="1460"/>
                  </a:lnTo>
                  <a:lnTo>
                    <a:pt x="29730" y="1016"/>
                  </a:lnTo>
                  <a:lnTo>
                    <a:pt x="9855" y="0"/>
                  </a:lnTo>
                  <a:lnTo>
                    <a:pt x="0" y="27444"/>
                  </a:lnTo>
                  <a:lnTo>
                    <a:pt x="19875" y="28448"/>
                  </a:lnTo>
                  <a:lnTo>
                    <a:pt x="25171" y="13690"/>
                  </a:lnTo>
                  <a:lnTo>
                    <a:pt x="27711" y="22034"/>
                  </a:lnTo>
                  <a:lnTo>
                    <a:pt x="278269" y="22034"/>
                  </a:lnTo>
                  <a:close/>
                </a:path>
              </a:pathLst>
            </a:custGeom>
            <a:solidFill>
              <a:srgbClr val="011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36748" y="1956054"/>
              <a:ext cx="266700" cy="16510"/>
            </a:xfrm>
            <a:custGeom>
              <a:avLst/>
              <a:gdLst/>
              <a:ahLst/>
              <a:cxnLst/>
              <a:rect l="l" t="t" r="r" b="b"/>
              <a:pathLst>
                <a:path w="266700" h="16510">
                  <a:moveTo>
                    <a:pt x="266700" y="0"/>
                  </a:moveTo>
                  <a:lnTo>
                    <a:pt x="4851" y="0"/>
                  </a:lnTo>
                  <a:lnTo>
                    <a:pt x="0" y="16001"/>
                  </a:lnTo>
                  <a:lnTo>
                    <a:pt x="261848" y="16001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86982" y="1942606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14909" y="0"/>
                  </a:moveTo>
                  <a:lnTo>
                    <a:pt x="0" y="761"/>
                  </a:lnTo>
                  <a:lnTo>
                    <a:pt x="10337" y="29552"/>
                  </a:lnTo>
                  <a:lnTo>
                    <a:pt x="25247" y="28803"/>
                  </a:lnTo>
                  <a:lnTo>
                    <a:pt x="14909" y="0"/>
                  </a:lnTo>
                  <a:close/>
                </a:path>
              </a:pathLst>
            </a:custGeom>
            <a:solidFill>
              <a:srgbClr val="011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72714" y="1915794"/>
              <a:ext cx="168910" cy="93345"/>
            </a:xfrm>
            <a:custGeom>
              <a:avLst/>
              <a:gdLst/>
              <a:ahLst/>
              <a:cxnLst/>
              <a:rect l="l" t="t" r="r" b="b"/>
              <a:pathLst>
                <a:path w="168910" h="93344">
                  <a:moveTo>
                    <a:pt x="34683" y="7759"/>
                  </a:moveTo>
                  <a:lnTo>
                    <a:pt x="21920" y="0"/>
                  </a:lnTo>
                  <a:lnTo>
                    <a:pt x="0" y="84963"/>
                  </a:lnTo>
                  <a:lnTo>
                    <a:pt x="12750" y="92722"/>
                  </a:lnTo>
                  <a:lnTo>
                    <a:pt x="34683" y="7759"/>
                  </a:lnTo>
                  <a:close/>
                </a:path>
                <a:path w="168910" h="93344">
                  <a:moveTo>
                    <a:pt x="168910" y="75946"/>
                  </a:moveTo>
                  <a:lnTo>
                    <a:pt x="153885" y="26301"/>
                  </a:lnTo>
                  <a:lnTo>
                    <a:pt x="135636" y="26301"/>
                  </a:lnTo>
                  <a:lnTo>
                    <a:pt x="150660" y="75933"/>
                  </a:lnTo>
                  <a:lnTo>
                    <a:pt x="168910" y="75946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46698" y="2178462"/>
            <a:ext cx="274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BS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3098" y="1687829"/>
            <a:ext cx="607060" cy="544830"/>
            <a:chOff x="403098" y="1687829"/>
            <a:chExt cx="607060" cy="54483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508" y="1768602"/>
              <a:ext cx="199643" cy="46405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098" y="1687829"/>
              <a:ext cx="606551" cy="12496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33234" y="2226260"/>
            <a:ext cx="3873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MM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35125" y="2506852"/>
            <a:ext cx="7527290" cy="3086100"/>
            <a:chOff x="635125" y="2506852"/>
            <a:chExt cx="7527290" cy="3086100"/>
          </a:xfrm>
        </p:grpSpPr>
        <p:sp>
          <p:nvSpPr>
            <p:cNvPr id="37" name="object 37"/>
            <p:cNvSpPr/>
            <p:nvPr/>
          </p:nvSpPr>
          <p:spPr>
            <a:xfrm>
              <a:off x="648080" y="2519552"/>
              <a:ext cx="0" cy="3060700"/>
            </a:xfrm>
            <a:custGeom>
              <a:avLst/>
              <a:gdLst/>
              <a:ahLst/>
              <a:cxnLst/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49087" y="2519552"/>
              <a:ext cx="0" cy="3060700"/>
            </a:xfrm>
            <a:custGeom>
              <a:avLst/>
              <a:gdLst/>
              <a:ahLst/>
              <a:cxnLst/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49208" y="2519552"/>
              <a:ext cx="0" cy="3060700"/>
            </a:xfrm>
            <a:custGeom>
              <a:avLst/>
              <a:gdLst/>
              <a:ahLst/>
              <a:cxnLst/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8202" y="2519552"/>
              <a:ext cx="0" cy="3060700"/>
            </a:xfrm>
            <a:custGeom>
              <a:avLst/>
              <a:gdLst/>
              <a:ahLst/>
              <a:cxnLst/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8080" y="2692526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5">
                  <a:moveTo>
                    <a:pt x="0" y="0"/>
                  </a:moveTo>
                  <a:lnTo>
                    <a:pt x="245268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88070" y="26544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0150" y="3591686"/>
              <a:ext cx="2463800" cy="0"/>
            </a:xfrm>
            <a:custGeom>
              <a:avLst/>
              <a:gdLst/>
              <a:ahLst/>
              <a:cxnLst/>
              <a:rect l="l" t="t" r="r" b="b"/>
              <a:pathLst>
                <a:path w="2463800">
                  <a:moveTo>
                    <a:pt x="246380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6649" y="35535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27703" y="4506086"/>
              <a:ext cx="2433955" cy="0"/>
            </a:xfrm>
            <a:custGeom>
              <a:avLst/>
              <a:gdLst/>
              <a:ahLst/>
              <a:cxnLst/>
              <a:rect l="l" t="t" r="r" b="b"/>
              <a:pathLst>
                <a:path w="2433954">
                  <a:moveTo>
                    <a:pt x="243363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64202" y="44679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626" y="4658486"/>
              <a:ext cx="2459355" cy="0"/>
            </a:xfrm>
            <a:custGeom>
              <a:avLst/>
              <a:gdLst/>
              <a:ahLst/>
              <a:cxnLst/>
              <a:rect l="l" t="t" r="r" b="b"/>
              <a:pathLst>
                <a:path w="2459355">
                  <a:moveTo>
                    <a:pt x="245903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5125" y="46203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8532" y="5181980"/>
              <a:ext cx="2360930" cy="0"/>
            </a:xfrm>
            <a:custGeom>
              <a:avLst/>
              <a:gdLst/>
              <a:ahLst/>
              <a:cxnLst/>
              <a:rect l="l" t="t" r="r" b="b"/>
              <a:pathLst>
                <a:path w="2360930">
                  <a:moveTo>
                    <a:pt x="0" y="0"/>
                  </a:moveTo>
                  <a:lnTo>
                    <a:pt x="236061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45033" y="5143880"/>
              <a:ext cx="2487930" cy="76200"/>
            </a:xfrm>
            <a:custGeom>
              <a:avLst/>
              <a:gdLst/>
              <a:ahLst/>
              <a:cxnLst/>
              <a:rect l="l" t="t" r="r" b="b"/>
              <a:pathLst>
                <a:path w="248793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487930" h="76200">
                  <a:moveTo>
                    <a:pt x="2487612" y="38100"/>
                  </a:moveTo>
                  <a:lnTo>
                    <a:pt x="2411412" y="0"/>
                  </a:lnTo>
                  <a:lnTo>
                    <a:pt x="2411412" y="76200"/>
                  </a:lnTo>
                  <a:lnTo>
                    <a:pt x="248761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170939" y="2230374"/>
            <a:ext cx="1226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want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attach. </a:t>
            </a:r>
            <a:r>
              <a:rPr sz="1400" dirty="0">
                <a:latin typeface="Times New Roman"/>
                <a:cs typeface="Times New Roman"/>
              </a:rPr>
              <a:t>Here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my</a:t>
            </a:r>
            <a:r>
              <a:rPr sz="1400" spc="-20" dirty="0">
                <a:latin typeface="Times New Roman"/>
                <a:cs typeface="Times New Roman"/>
              </a:rPr>
              <a:t> IMSI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61585" y="4225990"/>
            <a:ext cx="1905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d.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Resp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ok.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Here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are</a:t>
            </a:r>
            <a:r>
              <a:rPr sz="1400" spc="-25" dirty="0">
                <a:latin typeface="Times New Roman"/>
                <a:cs typeface="Times New Roman"/>
              </a:rPr>
              <a:t> the </a:t>
            </a:r>
            <a:r>
              <a:rPr sz="1400" spc="-10" dirty="0">
                <a:latin typeface="Times New Roman"/>
                <a:cs typeface="Times New Roman"/>
              </a:rPr>
              <a:t>keys.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147877" y="2001138"/>
            <a:ext cx="1438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Home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Subscriber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93654" y="2208458"/>
            <a:ext cx="1109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Service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b="1" spc="-10" dirty="0">
                <a:latin typeface="Calibri"/>
                <a:cs typeface="Calibri"/>
              </a:rPr>
              <a:t>HSS</a:t>
            </a:r>
            <a:r>
              <a:rPr sz="1600" spc="-1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30845" y="1176527"/>
            <a:ext cx="476237" cy="88696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3151504" y="2705478"/>
            <a:ext cx="2529205" cy="76200"/>
            <a:chOff x="3151504" y="2705478"/>
            <a:chExt cx="2529205" cy="76200"/>
          </a:xfrm>
        </p:grpSpPr>
        <p:sp>
          <p:nvSpPr>
            <p:cNvPr id="58" name="object 58"/>
            <p:cNvSpPr/>
            <p:nvPr/>
          </p:nvSpPr>
          <p:spPr>
            <a:xfrm>
              <a:off x="3164204" y="2743581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245268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04193" y="2705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650615" y="2273236"/>
            <a:ext cx="1590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UE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wants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attach. </a:t>
            </a:r>
            <a:r>
              <a:rPr sz="1400" dirty="0">
                <a:latin typeface="Times New Roman"/>
                <a:cs typeface="Times New Roman"/>
              </a:rPr>
              <a:t>Here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its</a:t>
            </a:r>
            <a:r>
              <a:rPr sz="1400" spc="-20" dirty="0">
                <a:latin typeface="Times New Roman"/>
                <a:cs typeface="Times New Roman"/>
              </a:rPr>
              <a:t> IMSI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760394" y="2371774"/>
            <a:ext cx="21342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How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authenticate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X?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60394" y="2585185"/>
            <a:ext cx="23133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Here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its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IMSI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Visited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Net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632577" y="2781678"/>
            <a:ext cx="2529840" cy="571500"/>
            <a:chOff x="5632577" y="2781678"/>
            <a:chExt cx="2529840" cy="571500"/>
          </a:xfrm>
        </p:grpSpPr>
        <p:sp>
          <p:nvSpPr>
            <p:cNvPr id="64" name="object 64"/>
            <p:cNvSpPr/>
            <p:nvPr/>
          </p:nvSpPr>
          <p:spPr>
            <a:xfrm>
              <a:off x="5645277" y="2819781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245268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085265" y="27816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96585" y="3315080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245268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33083" y="327698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734920" y="2811399"/>
            <a:ext cx="16725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K</a:t>
            </a:r>
            <a:r>
              <a:rPr sz="1350" baseline="-21604" dirty="0">
                <a:latin typeface="Times New Roman"/>
                <a:cs typeface="Times New Roman"/>
              </a:rPr>
              <a:t>HSS-M</a:t>
            </a:r>
            <a:r>
              <a:rPr sz="1400" dirty="0">
                <a:latin typeface="Times New Roman"/>
                <a:cs typeface="Times New Roman"/>
              </a:rPr>
              <a:t>{IMSI,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nonce},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Exp_resp,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Keys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143628" y="3401189"/>
            <a:ext cx="2530475" cy="76200"/>
            <a:chOff x="3143628" y="3401189"/>
            <a:chExt cx="2530475" cy="76200"/>
          </a:xfrm>
        </p:grpSpPr>
        <p:sp>
          <p:nvSpPr>
            <p:cNvPr id="70" name="object 70"/>
            <p:cNvSpPr/>
            <p:nvPr/>
          </p:nvSpPr>
          <p:spPr>
            <a:xfrm>
              <a:off x="3207131" y="3439287"/>
              <a:ext cx="2454275" cy="0"/>
            </a:xfrm>
            <a:custGeom>
              <a:avLst/>
              <a:gdLst/>
              <a:ahLst/>
              <a:cxnLst/>
              <a:rect l="l" t="t" r="r" b="b"/>
              <a:pathLst>
                <a:path w="2454275">
                  <a:moveTo>
                    <a:pt x="2454275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43628" y="340118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353752" y="2963799"/>
            <a:ext cx="16281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Auth_Token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K</a:t>
            </a:r>
            <a:r>
              <a:rPr sz="1350" baseline="-21604" dirty="0">
                <a:latin typeface="Times New Roman"/>
                <a:cs typeface="Times New Roman"/>
              </a:rPr>
              <a:t>HSS-M</a:t>
            </a:r>
            <a:r>
              <a:rPr sz="1400" dirty="0">
                <a:latin typeface="Times New Roman"/>
                <a:cs typeface="Times New Roman"/>
              </a:rPr>
              <a:t>{IMSI,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nonce}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23951" y="3917058"/>
            <a:ext cx="2540000" cy="76200"/>
            <a:chOff x="623951" y="3917058"/>
            <a:chExt cx="2540000" cy="76200"/>
          </a:xfrm>
        </p:grpSpPr>
        <p:sp>
          <p:nvSpPr>
            <p:cNvPr id="74" name="object 74"/>
            <p:cNvSpPr/>
            <p:nvPr/>
          </p:nvSpPr>
          <p:spPr>
            <a:xfrm>
              <a:off x="636651" y="3955161"/>
              <a:ext cx="2463800" cy="0"/>
            </a:xfrm>
            <a:custGeom>
              <a:avLst/>
              <a:gdLst/>
              <a:ahLst/>
              <a:cxnLst/>
              <a:rect l="l" t="t" r="r" b="b"/>
              <a:pathLst>
                <a:path w="2463800">
                  <a:moveTo>
                    <a:pt x="0" y="0"/>
                  </a:moveTo>
                  <a:lnTo>
                    <a:pt x="24638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087752" y="39170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97877" y="3705161"/>
            <a:ext cx="19627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c.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Resp</a:t>
            </a:r>
            <a:r>
              <a:rPr sz="1350" baseline="-21604" dirty="0">
                <a:latin typeface="Times New Roman"/>
                <a:cs typeface="Times New Roman"/>
              </a:rPr>
              <a:t>M</a:t>
            </a:r>
            <a:r>
              <a:rPr sz="1350" spc="44" baseline="-2160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=K</a:t>
            </a:r>
            <a:r>
              <a:rPr sz="1350" baseline="-21604" dirty="0">
                <a:latin typeface="Times New Roman"/>
                <a:cs typeface="Times New Roman"/>
              </a:rPr>
              <a:t>HSS-</a:t>
            </a:r>
            <a:r>
              <a:rPr sz="1350" spc="-15" baseline="-21604" dirty="0">
                <a:latin typeface="Times New Roman"/>
                <a:cs typeface="Times New Roman"/>
              </a:rPr>
              <a:t>M</a:t>
            </a:r>
            <a:r>
              <a:rPr sz="1400" spc="-10" dirty="0">
                <a:latin typeface="Times New Roman"/>
                <a:cs typeface="Times New Roman"/>
              </a:rPr>
              <a:t>{Nonce}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149726" y="3999354"/>
            <a:ext cx="2527300" cy="76200"/>
            <a:chOff x="3149726" y="3999354"/>
            <a:chExt cx="2527300" cy="76200"/>
          </a:xfrm>
        </p:grpSpPr>
        <p:sp>
          <p:nvSpPr>
            <p:cNvPr id="78" name="object 78"/>
            <p:cNvSpPr/>
            <p:nvPr/>
          </p:nvSpPr>
          <p:spPr>
            <a:xfrm>
              <a:off x="3149726" y="4037456"/>
              <a:ext cx="2463800" cy="0"/>
            </a:xfrm>
            <a:custGeom>
              <a:avLst/>
              <a:gdLst/>
              <a:ahLst/>
              <a:cxnLst/>
              <a:rect l="l" t="t" r="r" b="b"/>
              <a:pathLst>
                <a:path w="2463800">
                  <a:moveTo>
                    <a:pt x="0" y="0"/>
                  </a:moveTo>
                  <a:lnTo>
                    <a:pt x="24638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00828" y="39993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353502" y="4422711"/>
            <a:ext cx="8134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Resp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ok.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23350" y="4736967"/>
            <a:ext cx="20955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e.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Key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Derivation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using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AES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23350" y="4950378"/>
            <a:ext cx="24523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Separate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keys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control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48728" y="3130531"/>
            <a:ext cx="1627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Auth_Token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K</a:t>
            </a:r>
            <a:r>
              <a:rPr sz="1350" baseline="-21604" dirty="0">
                <a:latin typeface="Times New Roman"/>
                <a:cs typeface="Times New Roman"/>
              </a:rPr>
              <a:t>HSS-M</a:t>
            </a:r>
            <a:r>
              <a:rPr sz="1400" dirty="0">
                <a:latin typeface="Times New Roman"/>
                <a:cs typeface="Times New Roman"/>
              </a:rPr>
              <a:t>{IMSI,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nonce}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721544" y="3870770"/>
            <a:ext cx="75501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7190" algn="l"/>
              </a:tabLst>
            </a:pPr>
            <a:r>
              <a:rPr sz="900" spc="-50" dirty="0">
                <a:latin typeface="Times New Roman"/>
                <a:cs typeface="Times New Roman"/>
              </a:rPr>
              <a:t>M</a:t>
            </a:r>
            <a:r>
              <a:rPr sz="900" dirty="0">
                <a:latin typeface="Times New Roman"/>
                <a:cs typeface="Times New Roman"/>
              </a:rPr>
              <a:t>	HSS-</a:t>
            </a:r>
            <a:r>
              <a:rPr sz="900" spc="-50" dirty="0">
                <a:latin typeface="Times New Roman"/>
                <a:cs typeface="Times New Roman"/>
              </a:rPr>
              <a:t>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366385" y="3768715"/>
            <a:ext cx="17437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4825" algn="l"/>
                <a:tab pos="1096645" algn="l"/>
              </a:tabLst>
            </a:pPr>
            <a:r>
              <a:rPr sz="1400" spc="-20" dirty="0">
                <a:latin typeface="Times New Roman"/>
                <a:cs typeface="Times New Roman"/>
              </a:rPr>
              <a:t>Resp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5" dirty="0">
                <a:latin typeface="Times New Roman"/>
                <a:cs typeface="Times New Roman"/>
              </a:rPr>
              <a:t>=K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Times New Roman"/>
                <a:cs typeface="Times New Roman"/>
              </a:rPr>
              <a:t>{Nonce}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855582" y="410756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2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124</a:t>
            </a:fld>
            <a:endParaRPr sz="1800"/>
          </a:p>
        </p:txBody>
      </p:sp>
    </p:spTree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96850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Book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666: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 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new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agreement </a:t>
            </a:r>
            <a:r>
              <a:rPr sz="1200" dirty="0">
                <a:latin typeface="Times New Roman"/>
                <a:cs typeface="Times New Roman"/>
              </a:rPr>
              <a:t>protocols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5G?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protocol?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Beyond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scope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course.</a:t>
            </a:r>
            <a:endParaRPr sz="1200">
              <a:latin typeface="Times New Roman"/>
              <a:cs typeface="Times New Roman"/>
            </a:endParaRPr>
          </a:p>
          <a:p>
            <a:pPr marL="461645" marR="35052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cards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hacked,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i.e.,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kind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software/hardware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read/write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one?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Beyond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scope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course.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094" y="405384"/>
            <a:ext cx="8125205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Authentication</a:t>
            </a:r>
            <a:r>
              <a:rPr sz="3200" spc="-75" dirty="0"/>
              <a:t> </a:t>
            </a:r>
            <a:r>
              <a:rPr sz="3200" dirty="0"/>
              <a:t>and</a:t>
            </a:r>
            <a:r>
              <a:rPr sz="3200" spc="-80" dirty="0"/>
              <a:t> </a:t>
            </a:r>
            <a:r>
              <a:rPr sz="3200" dirty="0"/>
              <a:t>Key</a:t>
            </a:r>
            <a:r>
              <a:rPr sz="3200" spc="-75" dirty="0"/>
              <a:t> </a:t>
            </a:r>
            <a:r>
              <a:rPr sz="3200" dirty="0"/>
              <a:t>Management</a:t>
            </a:r>
            <a:r>
              <a:rPr sz="3200" spc="-70" dirty="0"/>
              <a:t> </a:t>
            </a:r>
            <a:r>
              <a:rPr sz="3200" dirty="0"/>
              <a:t>in</a:t>
            </a:r>
            <a:r>
              <a:rPr sz="3200" spc="-75" dirty="0"/>
              <a:t> </a:t>
            </a:r>
            <a:r>
              <a:rPr sz="3200" spc="-25" dirty="0"/>
              <a:t>5G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04801" y="1243330"/>
            <a:ext cx="7966075" cy="2585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Several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options: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4G</a:t>
            </a:r>
            <a:endParaRPr sz="2400">
              <a:latin typeface="Times New Roman"/>
              <a:cs typeface="Times New Roman"/>
            </a:endParaRPr>
          </a:p>
          <a:p>
            <a:pPr marL="12700" marR="5080" indent="3048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4G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scheme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EAP.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does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IoT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pre-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keys.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17500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IMSI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transmitted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text.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55582" y="3734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40957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emails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often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corporate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world?</a:t>
            </a:r>
            <a:endParaRPr sz="1200">
              <a:latin typeface="Times New Roman"/>
              <a:cs typeface="Times New Roman"/>
            </a:endParaRPr>
          </a:p>
          <a:p>
            <a:pPr marL="118745" marR="61023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people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sign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by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default.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" y="328422"/>
            <a:ext cx="5702807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Review:</a:t>
            </a:r>
            <a:r>
              <a:rPr spc="-120" dirty="0"/>
              <a:t> </a:t>
            </a:r>
            <a:r>
              <a:rPr dirty="0"/>
              <a:t>Wireless</a:t>
            </a:r>
            <a:r>
              <a:rPr spc="-12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238567"/>
            <a:ext cx="8093709" cy="48539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RADIUS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centralized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servers.</a:t>
            </a:r>
            <a:endParaRPr sz="2400">
              <a:latin typeface="Times New Roman"/>
              <a:cs typeface="Times New Roman"/>
            </a:endParaRPr>
          </a:p>
          <a:p>
            <a:pPr marL="469900" marR="723265" indent="-4572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EAP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authenticators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  <a:p>
            <a:pPr marL="469900" marR="633730" indent="-4572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Wi-</a:t>
            </a:r>
            <a:r>
              <a:rPr sz="2400" dirty="0">
                <a:latin typeface="Times New Roman"/>
                <a:cs typeface="Times New Roman"/>
              </a:rPr>
              <a:t>Fi’s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failed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resulted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several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inventions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469900" marR="330200" indent="-4572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WPA2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stronger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dynamic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several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derived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secrets.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RSA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RC4</a:t>
            </a:r>
            <a:endParaRPr sz="2400">
              <a:latin typeface="Times New Roman"/>
              <a:cs typeface="Times New Roman"/>
            </a:endParaRPr>
          </a:p>
          <a:p>
            <a:pPr marL="469900" marR="186690" indent="-457200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4G/5G,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MME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authenticator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AutoNum type="arabicPeriod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5G,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additional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introduced.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Also, </a:t>
            </a:r>
            <a:r>
              <a:rPr sz="2400" dirty="0">
                <a:latin typeface="Times New Roman"/>
                <a:cs typeface="Times New Roman"/>
              </a:rPr>
              <a:t>EAP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allowed.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30" y="6553581"/>
            <a:ext cx="6285230" cy="0"/>
          </a:xfrm>
          <a:custGeom>
            <a:avLst/>
            <a:gdLst/>
            <a:ahLst/>
            <a:cxnLst/>
            <a:rect l="l" t="t" r="r" b="b"/>
            <a:pathLst>
              <a:path w="6285230">
                <a:moveTo>
                  <a:pt x="0" y="0"/>
                </a:moveTo>
                <a:lnTo>
                  <a:pt x="6284912" y="0"/>
                </a:lnTo>
              </a:path>
            </a:pathLst>
          </a:custGeom>
          <a:ln w="9525">
            <a:solidFill>
              <a:srgbClr val="003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31285" y="237237"/>
            <a:ext cx="1368425" cy="1135380"/>
            <a:chOff x="231285" y="237237"/>
            <a:chExt cx="1368425" cy="1135380"/>
          </a:xfrm>
        </p:grpSpPr>
        <p:sp>
          <p:nvSpPr>
            <p:cNvPr id="8" name="object 8"/>
            <p:cNvSpPr/>
            <p:nvPr/>
          </p:nvSpPr>
          <p:spPr>
            <a:xfrm>
              <a:off x="804843" y="237237"/>
              <a:ext cx="795020" cy="497205"/>
            </a:xfrm>
            <a:custGeom>
              <a:avLst/>
              <a:gdLst/>
              <a:ahLst/>
              <a:cxnLst/>
              <a:rect l="l" t="t" r="r" b="b"/>
              <a:pathLst>
                <a:path w="795019" h="497205">
                  <a:moveTo>
                    <a:pt x="794819" y="496602"/>
                  </a:moveTo>
                  <a:lnTo>
                    <a:pt x="0" y="496602"/>
                  </a:lnTo>
                  <a:lnTo>
                    <a:pt x="0" y="0"/>
                  </a:lnTo>
                  <a:lnTo>
                    <a:pt x="794819" y="0"/>
                  </a:lnTo>
                  <a:lnTo>
                    <a:pt x="794819" y="49660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251" y="256024"/>
              <a:ext cx="745490" cy="455295"/>
            </a:xfrm>
            <a:custGeom>
              <a:avLst/>
              <a:gdLst/>
              <a:ahLst/>
              <a:cxnLst/>
              <a:rect l="l" t="t" r="r" b="b"/>
              <a:pathLst>
                <a:path w="745490" h="455295">
                  <a:moveTo>
                    <a:pt x="745411" y="454964"/>
                  </a:moveTo>
                  <a:lnTo>
                    <a:pt x="0" y="454964"/>
                  </a:lnTo>
                  <a:lnTo>
                    <a:pt x="0" y="0"/>
                  </a:lnTo>
                  <a:lnTo>
                    <a:pt x="745411" y="0"/>
                  </a:lnTo>
                  <a:lnTo>
                    <a:pt x="745411" y="454964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306" y="310356"/>
              <a:ext cx="326390" cy="420370"/>
            </a:xfrm>
            <a:custGeom>
              <a:avLst/>
              <a:gdLst/>
              <a:ahLst/>
              <a:cxnLst/>
              <a:rect l="l" t="t" r="r" b="b"/>
              <a:pathLst>
                <a:path w="326390" h="420370">
                  <a:moveTo>
                    <a:pt x="0" y="419927"/>
                  </a:moveTo>
                  <a:lnTo>
                    <a:pt x="325983" y="0"/>
                  </a:lnTo>
                </a:path>
              </a:pathLst>
            </a:custGeom>
            <a:ln w="21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323" y="410895"/>
              <a:ext cx="207834" cy="1965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3100" y="602325"/>
              <a:ext cx="723900" cy="617855"/>
            </a:xfrm>
            <a:custGeom>
              <a:avLst/>
              <a:gdLst/>
              <a:ahLst/>
              <a:cxnLst/>
              <a:rect l="l" t="t" r="r" b="b"/>
              <a:pathLst>
                <a:path w="723900" h="617855">
                  <a:moveTo>
                    <a:pt x="448965" y="617451"/>
                  </a:moveTo>
                  <a:lnTo>
                    <a:pt x="104185" y="617451"/>
                  </a:lnTo>
                  <a:lnTo>
                    <a:pt x="104185" y="483399"/>
                  </a:lnTo>
                  <a:lnTo>
                    <a:pt x="81630" y="483399"/>
                  </a:lnTo>
                  <a:lnTo>
                    <a:pt x="81630" y="361026"/>
                  </a:lnTo>
                  <a:lnTo>
                    <a:pt x="230390" y="461565"/>
                  </a:lnTo>
                  <a:lnTo>
                    <a:pt x="381835" y="265057"/>
                  </a:lnTo>
                  <a:lnTo>
                    <a:pt x="226093" y="165026"/>
                  </a:lnTo>
                  <a:lnTo>
                    <a:pt x="173463" y="244238"/>
                  </a:lnTo>
                  <a:lnTo>
                    <a:pt x="197093" y="266072"/>
                  </a:lnTo>
                  <a:lnTo>
                    <a:pt x="228778" y="289938"/>
                  </a:lnTo>
                  <a:lnTo>
                    <a:pt x="149297" y="382352"/>
                  </a:lnTo>
                  <a:lnTo>
                    <a:pt x="84852" y="341730"/>
                  </a:lnTo>
                  <a:lnTo>
                    <a:pt x="5370" y="285368"/>
                  </a:lnTo>
                  <a:lnTo>
                    <a:pt x="0" y="212756"/>
                  </a:lnTo>
                  <a:lnTo>
                    <a:pt x="117074" y="54331"/>
                  </a:lnTo>
                  <a:lnTo>
                    <a:pt x="172389" y="24373"/>
                  </a:lnTo>
                  <a:lnTo>
                    <a:pt x="214278" y="24373"/>
                  </a:lnTo>
                  <a:lnTo>
                    <a:pt x="253482" y="98507"/>
                  </a:lnTo>
                  <a:lnTo>
                    <a:pt x="270668" y="69564"/>
                  </a:lnTo>
                  <a:lnTo>
                    <a:pt x="253482" y="23357"/>
                  </a:lnTo>
                  <a:lnTo>
                    <a:pt x="303964" y="23357"/>
                  </a:lnTo>
                  <a:lnTo>
                    <a:pt x="286779" y="69057"/>
                  </a:lnTo>
                  <a:lnTo>
                    <a:pt x="302890" y="98507"/>
                  </a:lnTo>
                  <a:lnTo>
                    <a:pt x="337798" y="24373"/>
                  </a:lnTo>
                  <a:lnTo>
                    <a:pt x="393113" y="24373"/>
                  </a:lnTo>
                  <a:lnTo>
                    <a:pt x="531132" y="102062"/>
                  </a:lnTo>
                  <a:lnTo>
                    <a:pt x="548317" y="84798"/>
                  </a:lnTo>
                  <a:lnTo>
                    <a:pt x="615984" y="0"/>
                  </a:lnTo>
                  <a:lnTo>
                    <a:pt x="723392" y="68041"/>
                  </a:lnTo>
                  <a:lnTo>
                    <a:pt x="628873" y="181274"/>
                  </a:lnTo>
                  <a:lnTo>
                    <a:pt x="579465" y="246777"/>
                  </a:lnTo>
                  <a:lnTo>
                    <a:pt x="571947" y="255917"/>
                  </a:lnTo>
                  <a:lnTo>
                    <a:pt x="505891" y="255917"/>
                  </a:lnTo>
                  <a:lnTo>
                    <a:pt x="475280" y="234590"/>
                  </a:lnTo>
                  <a:lnTo>
                    <a:pt x="475280" y="484415"/>
                  </a:lnTo>
                  <a:lnTo>
                    <a:pt x="448965" y="483907"/>
                  </a:lnTo>
                  <a:lnTo>
                    <a:pt x="448965" y="6174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489" y="627206"/>
              <a:ext cx="101816" cy="734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285" y="802895"/>
              <a:ext cx="82167" cy="919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639" y="797817"/>
              <a:ext cx="91296" cy="710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9203" y="1021752"/>
              <a:ext cx="337185" cy="350520"/>
            </a:xfrm>
            <a:custGeom>
              <a:avLst/>
              <a:gdLst/>
              <a:ahLst/>
              <a:cxnLst/>
              <a:rect l="l" t="t" r="r" b="b"/>
              <a:pathLst>
                <a:path w="337184" h="350519">
                  <a:moveTo>
                    <a:pt x="336727" y="65506"/>
                  </a:moveTo>
                  <a:lnTo>
                    <a:pt x="278193" y="65506"/>
                  </a:lnTo>
                  <a:lnTo>
                    <a:pt x="278193" y="0"/>
                  </a:lnTo>
                  <a:lnTo>
                    <a:pt x="54787" y="0"/>
                  </a:lnTo>
                  <a:lnTo>
                    <a:pt x="54787" y="65506"/>
                  </a:lnTo>
                  <a:lnTo>
                    <a:pt x="0" y="65506"/>
                  </a:lnTo>
                  <a:lnTo>
                    <a:pt x="0" y="350367"/>
                  </a:lnTo>
                  <a:lnTo>
                    <a:pt x="336727" y="350367"/>
                  </a:lnTo>
                  <a:lnTo>
                    <a:pt x="336727" y="6550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214" y="1021237"/>
              <a:ext cx="118685" cy="1310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70" y="805434"/>
              <a:ext cx="207297" cy="1960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344" y="1021237"/>
              <a:ext cx="123519" cy="1264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8309" y="805434"/>
              <a:ext cx="207297" cy="196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02245" y="1021752"/>
              <a:ext cx="337185" cy="350520"/>
            </a:xfrm>
            <a:custGeom>
              <a:avLst/>
              <a:gdLst/>
              <a:ahLst/>
              <a:cxnLst/>
              <a:rect l="l" t="t" r="r" b="b"/>
              <a:pathLst>
                <a:path w="337184" h="350519">
                  <a:moveTo>
                    <a:pt x="336727" y="65506"/>
                  </a:moveTo>
                  <a:lnTo>
                    <a:pt x="278193" y="65506"/>
                  </a:lnTo>
                  <a:lnTo>
                    <a:pt x="278193" y="0"/>
                  </a:lnTo>
                  <a:lnTo>
                    <a:pt x="54241" y="0"/>
                  </a:lnTo>
                  <a:lnTo>
                    <a:pt x="54241" y="65506"/>
                  </a:lnTo>
                  <a:lnTo>
                    <a:pt x="0" y="65506"/>
                  </a:lnTo>
                  <a:lnTo>
                    <a:pt x="0" y="350367"/>
                  </a:lnTo>
                  <a:lnTo>
                    <a:pt x="336727" y="350367"/>
                  </a:lnTo>
                  <a:lnTo>
                    <a:pt x="336727" y="6550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253" y="1021237"/>
              <a:ext cx="118685" cy="1310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383" y="1021237"/>
              <a:ext cx="124056" cy="12643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83540" y="6056401"/>
            <a:ext cx="412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Review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Section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8.8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1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R19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through</a:t>
            </a:r>
            <a:r>
              <a:rPr sz="1800" spc="-25" dirty="0">
                <a:solidFill>
                  <a:srgbClr val="FF0000"/>
                </a:solidFill>
                <a:latin typeface="Times New Roman"/>
                <a:cs typeface="Times New Roman"/>
              </a:rPr>
              <a:t> R27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55582" y="2743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4" y="328422"/>
            <a:ext cx="260299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89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Acronyms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57807"/>
            <a:ext cx="1129030" cy="490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3DES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AES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AH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ASCII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CA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CBC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CER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CRC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DA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DER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DES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D-</a:t>
            </a:r>
            <a:r>
              <a:rPr sz="2000" spc="-50" dirty="0">
                <a:latin typeface="Times New Roman"/>
                <a:cs typeface="Times New Roman"/>
              </a:rPr>
              <a:t>H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DoS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ESP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FIPS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HMAC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5224" y="1257807"/>
            <a:ext cx="5485130" cy="490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Triple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DES</a:t>
            </a:r>
            <a:endParaRPr sz="2000">
              <a:latin typeface="Times New Roman"/>
              <a:cs typeface="Times New Roman"/>
            </a:endParaRPr>
          </a:p>
          <a:p>
            <a:pPr marL="12700" marR="227711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Advanced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Standard Authentication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Header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American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Interchange </a:t>
            </a: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authority</a:t>
            </a:r>
            <a:endParaRPr sz="2000">
              <a:latin typeface="Times New Roman"/>
              <a:cs typeface="Times New Roman"/>
            </a:endParaRPr>
          </a:p>
          <a:p>
            <a:pPr marL="12700" marR="23704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Chaining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(CBC)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filetype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certificates </a:t>
            </a:r>
            <a:r>
              <a:rPr sz="2000" dirty="0">
                <a:latin typeface="Times New Roman"/>
                <a:cs typeface="Times New Roman"/>
              </a:rPr>
              <a:t>Cyclic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Redundancy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Check </a:t>
            </a:r>
            <a:r>
              <a:rPr sz="2000" dirty="0">
                <a:latin typeface="Times New Roman"/>
                <a:cs typeface="Times New Roman"/>
              </a:rPr>
              <a:t>Destination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  <a:p>
            <a:pPr marL="12700" marR="72961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Distinguished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Encoding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X.509)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(DES)</a:t>
            </a:r>
            <a:endParaRPr sz="2000">
              <a:latin typeface="Times New Roman"/>
              <a:cs typeface="Times New Roman"/>
            </a:endParaRPr>
          </a:p>
          <a:p>
            <a:pPr marL="12700" marR="368871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Diffie-Hellman </a:t>
            </a:r>
            <a:r>
              <a:rPr sz="2000" dirty="0">
                <a:latin typeface="Times New Roman"/>
                <a:cs typeface="Times New Roman"/>
              </a:rPr>
              <a:t>Denial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Service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Encapsulating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Payload</a:t>
            </a:r>
            <a:endParaRPr sz="2000">
              <a:latin typeface="Times New Roman"/>
              <a:cs typeface="Times New Roman"/>
            </a:endParaRPr>
          </a:p>
          <a:p>
            <a:pPr marL="12700" marR="116014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Federal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standard Hash-</a:t>
            </a:r>
            <a:r>
              <a:rPr sz="2000" dirty="0">
                <a:latin typeface="Times New Roman"/>
                <a:cs typeface="Times New Roman"/>
              </a:rPr>
              <a:t>based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Authentication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0685" y="328422"/>
            <a:ext cx="3988435" cy="1009015"/>
            <a:chOff x="2440685" y="328422"/>
            <a:chExt cx="3988435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0685" y="328422"/>
              <a:ext cx="2870453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3732" y="328422"/>
              <a:ext cx="1562861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185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6810">
              <a:lnSpc>
                <a:spcPct val="100000"/>
              </a:lnSpc>
              <a:spcBef>
                <a:spcPts val="100"/>
              </a:spcBef>
            </a:pPr>
            <a:r>
              <a:rPr dirty="0"/>
              <a:t>Acronyms</a:t>
            </a:r>
            <a:r>
              <a:rPr spc="-135" dirty="0"/>
              <a:t> </a:t>
            </a:r>
            <a:r>
              <a:rPr spc="-10" dirty="0"/>
              <a:t>(Cont)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224" y="1257807"/>
            <a:ext cx="430847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Hypertext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Protocol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Hypertext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Transfer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Security Hardware</a:t>
            </a:r>
            <a:endParaRPr sz="2000">
              <a:latin typeface="Times New Roman"/>
              <a:cs typeface="Times New Roman"/>
            </a:endParaRPr>
          </a:p>
          <a:p>
            <a:pPr marL="12700" marR="20332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Integrity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Check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Value </a:t>
            </a:r>
            <a:r>
              <a:rPr sz="2000" spc="-10" dirty="0">
                <a:latin typeface="Times New Roman"/>
                <a:cs typeface="Times New Roman"/>
              </a:rPr>
              <a:t>Identifier</a:t>
            </a:r>
            <a:endParaRPr sz="2000">
              <a:latin typeface="Times New Roman"/>
              <a:cs typeface="Times New Roman"/>
            </a:endParaRPr>
          </a:p>
          <a:p>
            <a:pPr marL="12700" marR="139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International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Algorithm </a:t>
            </a:r>
            <a:r>
              <a:rPr sz="2000" dirty="0">
                <a:latin typeface="Times New Roman"/>
                <a:cs typeface="Times New Roman"/>
              </a:rPr>
              <a:t>Intrusion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12700" marR="9988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Engineering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Force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Exchange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60" dirty="0">
                <a:latin typeface="Times New Roman"/>
                <a:cs typeface="Times New Roman"/>
              </a:rPr>
              <a:t> 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387" y="1257807"/>
            <a:ext cx="1919605" cy="459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HTTP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HTTPS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HW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ICV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ID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IDEA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IDS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IETF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IKE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IKEv2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IPsecSecure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IPv4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0" dirty="0">
                <a:latin typeface="Times New Roman"/>
                <a:cs typeface="Times New Roman"/>
              </a:rPr>
              <a:t>IPv6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ISAKMP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IV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5224" y="4610608"/>
            <a:ext cx="49504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18055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Management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Protocol </a:t>
            </a:r>
            <a:r>
              <a:rPr sz="2000" dirty="0">
                <a:latin typeface="Times New Roman"/>
                <a:cs typeface="Times New Roman"/>
              </a:rPr>
              <a:t>Initialization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Vector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387" y="5857437"/>
            <a:ext cx="8896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  <a:tabLst>
                <a:tab pos="354965" algn="l"/>
              </a:tabLst>
            </a:pPr>
            <a:r>
              <a:rPr sz="1500" spc="-50" dirty="0">
                <a:solidFill>
                  <a:srgbClr val="063DE8"/>
                </a:solidFill>
                <a:latin typeface="Wingdings"/>
                <a:cs typeface="Wingdings"/>
              </a:rPr>
              <a:t></a:t>
            </a:r>
            <a:r>
              <a:rPr sz="15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latin typeface="Times New Roman"/>
                <a:cs typeface="Times New Roman"/>
              </a:rPr>
              <a:t>LAN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5224" y="5857437"/>
            <a:ext cx="211201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Local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1448" y="328422"/>
            <a:ext cx="3988435" cy="1009015"/>
            <a:chOff x="2441448" y="328422"/>
            <a:chExt cx="3988435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448" y="328422"/>
              <a:ext cx="2870453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4494" y="328422"/>
              <a:ext cx="15628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948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r>
              <a:rPr dirty="0"/>
              <a:t>Acronyms</a:t>
            </a:r>
            <a:r>
              <a:rPr spc="-135" dirty="0"/>
              <a:t> </a:t>
            </a:r>
            <a:r>
              <a:rPr spc="-10" dirty="0"/>
              <a:t>(Cont)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387" y="1257807"/>
            <a:ext cx="6665595" cy="459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MAC</a:t>
            </a:r>
            <a:r>
              <a:rPr sz="2000" dirty="0">
                <a:latin typeface="Times New Roman"/>
                <a:cs typeface="Times New Roman"/>
              </a:rPr>
              <a:t>	Message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Authentication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10" dirty="0">
                <a:latin typeface="Times New Roman"/>
                <a:cs typeface="Times New Roman"/>
              </a:rPr>
              <a:t>MacOS</a:t>
            </a:r>
            <a:r>
              <a:rPr sz="2000" dirty="0">
                <a:latin typeface="Times New Roman"/>
                <a:cs typeface="Times New Roman"/>
              </a:rPr>
              <a:t>	Mac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MD4</a:t>
            </a:r>
            <a:r>
              <a:rPr sz="2000" dirty="0">
                <a:latin typeface="Times New Roman"/>
                <a:cs typeface="Times New Roman"/>
              </a:rPr>
              <a:t>	Message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MD5</a:t>
            </a:r>
            <a:r>
              <a:rPr sz="2000" dirty="0">
                <a:latin typeface="Times New Roman"/>
                <a:cs typeface="Times New Roman"/>
              </a:rPr>
              <a:t>	Message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Digest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0" dirty="0">
                <a:latin typeface="Times New Roman"/>
                <a:cs typeface="Times New Roman"/>
              </a:rPr>
              <a:t>MIME</a:t>
            </a:r>
            <a:r>
              <a:rPr sz="2000" dirty="0">
                <a:latin typeface="Times New Roman"/>
                <a:cs typeface="Times New Roman"/>
              </a:rPr>
              <a:t>	Multipurpose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Mail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Extensions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MIT</a:t>
            </a:r>
            <a:r>
              <a:rPr sz="2000" dirty="0">
                <a:latin typeface="Times New Roman"/>
                <a:cs typeface="Times New Roman"/>
              </a:rPr>
              <a:t>	Massachusetts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Institute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Technology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MTU</a:t>
            </a:r>
            <a:r>
              <a:rPr sz="2000" dirty="0">
                <a:latin typeface="Times New Roman"/>
                <a:cs typeface="Times New Roman"/>
              </a:rPr>
              <a:t>	Maximum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Unit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NAT</a:t>
            </a:r>
            <a:r>
              <a:rPr sz="2000" dirty="0">
                <a:latin typeface="Times New Roman"/>
                <a:cs typeface="Times New Roman"/>
              </a:rPr>
              <a:t>	Network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Translation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0" dirty="0">
                <a:latin typeface="Times New Roman"/>
                <a:cs typeface="Times New Roman"/>
              </a:rPr>
              <a:t>NIST</a:t>
            </a:r>
            <a:r>
              <a:rPr sz="2000" dirty="0">
                <a:latin typeface="Times New Roman"/>
                <a:cs typeface="Times New Roman"/>
              </a:rPr>
              <a:t>	National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Institute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Standards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Technology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OCR</a:t>
            </a:r>
            <a:r>
              <a:rPr sz="2000" dirty="0">
                <a:latin typeface="Times New Roman"/>
                <a:cs typeface="Times New Roman"/>
              </a:rPr>
              <a:t>	Optical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Character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10" dirty="0">
                <a:latin typeface="Times New Roman"/>
                <a:cs typeface="Times New Roman"/>
              </a:rPr>
              <a:t>OpenPGP</a:t>
            </a:r>
            <a:r>
              <a:rPr sz="2000" dirty="0">
                <a:latin typeface="Times New Roman"/>
                <a:cs typeface="Times New Roman"/>
              </a:rPr>
              <a:t>	Open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PGP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PGP</a:t>
            </a:r>
            <a:r>
              <a:rPr sz="2000" dirty="0">
                <a:latin typeface="Times New Roman"/>
                <a:cs typeface="Times New Roman"/>
              </a:rPr>
              <a:t>	Pretty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Good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Privacy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RC2</a:t>
            </a:r>
            <a:r>
              <a:rPr sz="2000" dirty="0">
                <a:latin typeface="Times New Roman"/>
                <a:cs typeface="Times New Roman"/>
              </a:rPr>
              <a:t>	Ron’s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RC4</a:t>
            </a:r>
            <a:r>
              <a:rPr sz="2000" dirty="0">
                <a:latin typeface="Times New Roman"/>
                <a:cs typeface="Times New Roman"/>
              </a:rPr>
              <a:t>	Ron’s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000" spc="-25" dirty="0">
                <a:latin typeface="Times New Roman"/>
                <a:cs typeface="Times New Roman"/>
              </a:rPr>
              <a:t>RFC</a:t>
            </a:r>
            <a:r>
              <a:rPr sz="2000" dirty="0">
                <a:latin typeface="Times New Roman"/>
                <a:cs typeface="Times New Roman"/>
              </a:rPr>
              <a:t>	Request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Comment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6387" y="5857437"/>
            <a:ext cx="861694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  <a:tabLst>
                <a:tab pos="354965" algn="l"/>
              </a:tabLst>
            </a:pPr>
            <a:r>
              <a:rPr sz="1500" spc="-50" dirty="0">
                <a:solidFill>
                  <a:srgbClr val="063DE8"/>
                </a:solidFill>
                <a:latin typeface="Wingdings"/>
                <a:cs typeface="Wingdings"/>
              </a:rPr>
              <a:t></a:t>
            </a:r>
            <a:r>
              <a:rPr sz="15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000" spc="-25" dirty="0">
                <a:latin typeface="Times New Roman"/>
                <a:cs typeface="Times New Roman"/>
              </a:rPr>
              <a:t>RSA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5224" y="5857437"/>
            <a:ext cx="258953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Rivest,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Shamir,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Adleman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129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97815" indent="-179070">
              <a:lnSpc>
                <a:spcPts val="122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added,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we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decode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message?</a:t>
            </a:r>
            <a:endParaRPr sz="1200">
              <a:latin typeface="Times New Roman"/>
              <a:cs typeface="Times New Roman"/>
            </a:endParaRPr>
          </a:p>
          <a:p>
            <a:pPr marL="118745" marR="116839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pre-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specified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method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discussed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next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slide.</a:t>
            </a:r>
            <a:endParaRPr sz="1200">
              <a:latin typeface="Times New Roman"/>
              <a:cs typeface="Times New Roman"/>
            </a:endParaRPr>
          </a:p>
          <a:p>
            <a:pPr marL="118745" marR="511175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encoding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involves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randomly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number,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previous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question.</a:t>
            </a:r>
            <a:endParaRPr sz="1200">
              <a:latin typeface="Times New Roman"/>
              <a:cs typeface="Times New Roman"/>
            </a:endParaRPr>
          </a:p>
          <a:p>
            <a:pPr marL="118745" marR="129539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CBC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version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Block </a:t>
            </a:r>
            <a:r>
              <a:rPr sz="1200" dirty="0">
                <a:latin typeface="Times New Roman"/>
                <a:cs typeface="Times New Roman"/>
              </a:rPr>
              <a:t>Encryption?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additional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step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(mode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of)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encryption.</a:t>
            </a:r>
            <a:endParaRPr sz="1200">
              <a:latin typeface="Times New Roman"/>
              <a:cs typeface="Times New Roman"/>
            </a:endParaRPr>
          </a:p>
          <a:p>
            <a:pPr marL="118745" marR="111760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clarify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Chaining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associated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Encryption?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previous question.</a:t>
            </a:r>
            <a:endParaRPr sz="1200">
              <a:latin typeface="Times New Roman"/>
              <a:cs typeface="Times New Roman"/>
            </a:endParaRPr>
          </a:p>
          <a:p>
            <a:pPr marL="118745" marR="74295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give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example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10" dirty="0">
                <a:latin typeface="Times New Roman"/>
                <a:cs typeface="Times New Roman"/>
              </a:rPr>
              <a:t> function?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CRC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hash.</a:t>
            </a:r>
            <a:endParaRPr sz="1200">
              <a:latin typeface="Times New Roman"/>
              <a:cs typeface="Times New Roman"/>
            </a:endParaRPr>
          </a:p>
          <a:p>
            <a:pPr marL="461645" marR="19812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indexes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table?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above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question.</a:t>
            </a:r>
            <a:endParaRPr sz="1200">
              <a:latin typeface="Times New Roman"/>
              <a:cs typeface="Times New Roman"/>
            </a:endParaRPr>
          </a:p>
          <a:p>
            <a:pPr marL="461645" marR="6921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uses?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shown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 next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328422"/>
            <a:ext cx="650214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Cipher</a:t>
            </a:r>
            <a:r>
              <a:rPr spc="-45" dirty="0"/>
              <a:t> </a:t>
            </a:r>
            <a:r>
              <a:rPr dirty="0"/>
              <a:t>Block</a:t>
            </a:r>
            <a:r>
              <a:rPr spc="-35" dirty="0"/>
              <a:t> </a:t>
            </a:r>
            <a:r>
              <a:rPr dirty="0"/>
              <a:t>Chaining</a:t>
            </a:r>
            <a:r>
              <a:rPr spc="-55" dirty="0"/>
              <a:t> </a:t>
            </a:r>
            <a:r>
              <a:rPr spc="-10" dirty="0"/>
              <a:t>(CBC)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43330"/>
            <a:ext cx="613537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Goal: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encoded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differently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Add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encoding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2615945"/>
            <a:ext cx="8077199" cy="233704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9581" y="60201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5389" y="6304978"/>
            <a:ext cx="981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3047" y="6490022"/>
            <a:ext cx="2612390" cy="7620"/>
          </a:xfrm>
          <a:custGeom>
            <a:avLst/>
            <a:gdLst/>
            <a:ahLst/>
            <a:cxnLst/>
            <a:rect l="l" t="t" r="r" b="b"/>
            <a:pathLst>
              <a:path w="2612390" h="7620">
                <a:moveTo>
                  <a:pt x="2612148" y="0"/>
                </a:moveTo>
                <a:lnTo>
                  <a:pt x="1959102" y="0"/>
                </a:lnTo>
                <a:lnTo>
                  <a:pt x="0" y="0"/>
                </a:lnTo>
                <a:lnTo>
                  <a:pt x="0" y="7607"/>
                </a:lnTo>
                <a:lnTo>
                  <a:pt x="2612148" y="7607"/>
                </a:lnTo>
                <a:lnTo>
                  <a:pt x="2612148" y="0"/>
                </a:lnTo>
                <a:close/>
              </a:path>
            </a:pathLst>
          </a:custGeom>
          <a:solidFill>
            <a:srgbClr val="00D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40685" y="328422"/>
            <a:ext cx="3988435" cy="1009015"/>
            <a:chOff x="2440685" y="328422"/>
            <a:chExt cx="3988435" cy="1009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0685" y="328422"/>
              <a:ext cx="2870453" cy="1008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3732" y="328422"/>
              <a:ext cx="1562861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185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6810">
              <a:lnSpc>
                <a:spcPct val="100000"/>
              </a:lnSpc>
              <a:spcBef>
                <a:spcPts val="100"/>
              </a:spcBef>
            </a:pPr>
            <a:r>
              <a:rPr dirty="0"/>
              <a:t>Acronyms</a:t>
            </a:r>
            <a:r>
              <a:rPr spc="-135" dirty="0"/>
              <a:t> </a:t>
            </a:r>
            <a:r>
              <a:rPr spc="-10" dirty="0"/>
              <a:t>(Cont)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57807"/>
            <a:ext cx="1241425" cy="520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SHA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SPI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SSH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SSL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SW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TA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TCP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TFC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TLS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TLV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UDP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US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VPN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WEP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25" dirty="0">
                <a:latin typeface="Times New Roman"/>
                <a:cs typeface="Times New Roman"/>
              </a:rPr>
              <a:t>XOR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WUSTL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2524" y="1257807"/>
            <a:ext cx="4598035" cy="527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2458085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Association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Hash</a:t>
            </a:r>
            <a:endParaRPr sz="2000">
              <a:latin typeface="Times New Roman"/>
              <a:cs typeface="Times New Roman"/>
            </a:endParaRPr>
          </a:p>
          <a:p>
            <a:pPr marL="25400" marR="19881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Parameter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Index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Shell</a:t>
            </a:r>
            <a:endParaRPr sz="2000">
              <a:latin typeface="Times New Roman"/>
              <a:cs typeface="Times New Roman"/>
            </a:endParaRPr>
          </a:p>
          <a:p>
            <a:pPr marL="25400" marR="24650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Socket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Layer </a:t>
            </a:r>
            <a:r>
              <a:rPr sz="2000" spc="-10" dirty="0">
                <a:latin typeface="Times New Roman"/>
                <a:cs typeface="Times New Roman"/>
              </a:rPr>
              <a:t>Software</a:t>
            </a:r>
            <a:endParaRPr sz="2000">
              <a:latin typeface="Times New Roman"/>
              <a:cs typeface="Times New Roman"/>
            </a:endParaRPr>
          </a:p>
          <a:p>
            <a:pPr marL="25400" marR="14363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Teaching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Assistant </a:t>
            </a:r>
            <a:r>
              <a:rPr sz="2000" dirty="0">
                <a:latin typeface="Times New Roman"/>
                <a:cs typeface="Times New Roman"/>
              </a:rPr>
              <a:t>Transmission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Control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Protocol </a:t>
            </a:r>
            <a:r>
              <a:rPr sz="2000" dirty="0">
                <a:latin typeface="Times New Roman"/>
                <a:cs typeface="Times New Roman"/>
              </a:rPr>
              <a:t>Traffic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Flow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Confidentiality </a:t>
            </a:r>
            <a:r>
              <a:rPr sz="2000" dirty="0">
                <a:latin typeface="Times New Roman"/>
                <a:cs typeface="Times New Roman"/>
              </a:rPr>
              <a:t>Transport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Security</a:t>
            </a:r>
            <a:endParaRPr sz="2000">
              <a:latin typeface="Times New Roman"/>
              <a:cs typeface="Times New Roman"/>
            </a:endParaRPr>
          </a:p>
          <a:p>
            <a:pPr marL="25400" marR="159004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Type-Length-Value </a:t>
            </a:r>
            <a:r>
              <a:rPr sz="2000" dirty="0">
                <a:latin typeface="Times New Roman"/>
                <a:cs typeface="Times New Roman"/>
              </a:rPr>
              <a:t>Universal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Datagram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Protocol </a:t>
            </a:r>
            <a:r>
              <a:rPr sz="2000" dirty="0">
                <a:latin typeface="Times New Roman"/>
                <a:cs typeface="Times New Roman"/>
              </a:rPr>
              <a:t>United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States</a:t>
            </a:r>
            <a:endParaRPr sz="2000">
              <a:latin typeface="Times New Roman"/>
              <a:cs typeface="Times New Roman"/>
            </a:endParaRPr>
          </a:p>
          <a:p>
            <a:pPr marL="25400" marR="192849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Network </a:t>
            </a:r>
            <a:r>
              <a:rPr sz="2000" dirty="0">
                <a:latin typeface="Times New Roman"/>
                <a:cs typeface="Times New Roman"/>
              </a:rPr>
              <a:t>Wired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Equivalent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Privacy </a:t>
            </a:r>
            <a:r>
              <a:rPr sz="2000" dirty="0">
                <a:latin typeface="Times New Roman"/>
                <a:cs typeface="Times New Roman"/>
              </a:rPr>
              <a:t>Exclusive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OR</a:t>
            </a:r>
            <a:endParaRPr sz="2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70"/>
              </a:spcBef>
            </a:pPr>
            <a:r>
              <a:rPr sz="3000" baseline="15277" dirty="0">
                <a:latin typeface="Times New Roman"/>
                <a:cs typeface="Times New Roman"/>
              </a:rPr>
              <a:t>Washington</a:t>
            </a:r>
            <a:r>
              <a:rPr sz="3000" spc="172" baseline="15277" dirty="0">
                <a:latin typeface="Times New Roman"/>
                <a:cs typeface="Times New Roman"/>
              </a:rPr>
              <a:t> </a:t>
            </a:r>
            <a:r>
              <a:rPr sz="3000" spc="-22" baseline="15277" dirty="0">
                <a:latin typeface="Times New Roman"/>
                <a:cs typeface="Times New Roman"/>
              </a:rPr>
              <a:t>U</a:t>
            </a:r>
            <a:r>
              <a:rPr sz="3000" spc="-7" baseline="15277" dirty="0">
                <a:latin typeface="Times New Roman"/>
                <a:cs typeface="Times New Roman"/>
              </a:rPr>
              <a:t>nive</a:t>
            </a:r>
            <a:r>
              <a:rPr sz="3000" spc="-735" baseline="15277" dirty="0">
                <a:latin typeface="Times New Roman"/>
                <a:cs typeface="Times New Roman"/>
              </a:rPr>
              <a:t>r</a:t>
            </a:r>
            <a:r>
              <a:rPr sz="1200" spc="-12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h</a:t>
            </a:r>
            <a:r>
              <a:rPr sz="3000" spc="-997" baseline="15277" dirty="0">
                <a:latin typeface="Times New Roman"/>
                <a:cs typeface="Times New Roman"/>
              </a:rPr>
              <a:t>s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sz="1200" spc="-2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sz="3000" spc="-817" baseline="15277" dirty="0">
                <a:latin typeface="Times New Roman"/>
                <a:cs typeface="Times New Roman"/>
              </a:rPr>
              <a:t>i</a:t>
            </a:r>
            <a:r>
              <a:rPr sz="1200" spc="-7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p</a:t>
            </a:r>
            <a:r>
              <a:rPr sz="3000" spc="-750" baseline="15277" dirty="0">
                <a:latin typeface="Times New Roman"/>
                <a:cs typeface="Times New Roman"/>
              </a:rPr>
              <a:t>t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:</a:t>
            </a:r>
            <a:r>
              <a:rPr sz="1200" spc="-20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/</a:t>
            </a:r>
            <a:r>
              <a:rPr sz="3000" spc="-1237" baseline="15277" dirty="0">
                <a:latin typeface="Times New Roman"/>
                <a:cs typeface="Times New Roman"/>
              </a:rPr>
              <a:t>y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/</a:t>
            </a: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1200" spc="-78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3000" spc="-7" baseline="15277" dirty="0">
                <a:latin typeface="Times New Roman"/>
                <a:cs typeface="Times New Roman"/>
              </a:rPr>
              <a:t>i</a:t>
            </a:r>
            <a:r>
              <a:rPr sz="3000" spc="-1200" baseline="15277" dirty="0">
                <a:latin typeface="Times New Roman"/>
                <a:cs typeface="Times New Roman"/>
              </a:rPr>
              <a:t>n</a:t>
            </a:r>
            <a:r>
              <a:rPr sz="1200" spc="-9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1200" spc="-35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c</a:t>
            </a:r>
            <a:r>
              <a:rPr sz="3000" spc="-1185" baseline="15277" dirty="0">
                <a:latin typeface="Times New Roman"/>
                <a:cs typeface="Times New Roman"/>
              </a:rPr>
              <a:t>S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s</a:t>
            </a:r>
            <a:r>
              <a:rPr sz="1200" spc="-24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e</a:t>
            </a:r>
            <a:r>
              <a:rPr sz="3000" spc="-494" baseline="15277" dirty="0">
                <a:latin typeface="Times New Roman"/>
                <a:cs typeface="Times New Roman"/>
              </a:rPr>
              <a:t>t</a:t>
            </a:r>
            <a:r>
              <a:rPr sz="1200" spc="-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.</a:t>
            </a:r>
            <a:r>
              <a:rPr sz="1200" spc="-85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3000" spc="-7" baseline="15277" dirty="0">
                <a:latin typeface="Times New Roman"/>
                <a:cs typeface="Times New Roman"/>
              </a:rPr>
              <a:t>.</a:t>
            </a:r>
            <a:r>
              <a:rPr sz="3000" spc="-120" baseline="15277" dirty="0">
                <a:latin typeface="Times New Roman"/>
                <a:cs typeface="Times New Roman"/>
              </a:rPr>
              <a:t> </a:t>
            </a:r>
            <a:r>
              <a:rPr sz="1200" spc="-45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u</a:t>
            </a:r>
            <a:r>
              <a:rPr sz="3000" spc="-1200" baseline="15277" dirty="0">
                <a:latin typeface="Times New Roman"/>
                <a:cs typeface="Times New Roman"/>
              </a:rPr>
              <a:t>L</a:t>
            </a: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s</a:t>
            </a:r>
            <a:r>
              <a:rPr sz="1200" spc="-4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t</a:t>
            </a:r>
            <a:r>
              <a:rPr sz="3000" spc="-1485" baseline="15277" dirty="0"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l.</a:t>
            </a:r>
            <a:r>
              <a:rPr sz="1200" spc="-21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e</a:t>
            </a:r>
            <a:r>
              <a:rPr sz="3000" spc="-1237" baseline="15277" dirty="0">
                <a:latin typeface="Times New Roman"/>
                <a:cs typeface="Times New Roman"/>
              </a:rPr>
              <a:t>u</a:t>
            </a: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d</a:t>
            </a:r>
            <a:r>
              <a:rPr sz="1200" spc="-40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u</a:t>
            </a:r>
            <a:r>
              <a:rPr sz="3000" spc="-262" baseline="15277" dirty="0">
                <a:latin typeface="Times New Roman"/>
                <a:cs typeface="Times New Roman"/>
              </a:rPr>
              <a:t>i</a:t>
            </a:r>
            <a:r>
              <a:rPr sz="1200" spc="-19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/</a:t>
            </a:r>
            <a:r>
              <a:rPr sz="3000" spc="-922" baseline="15277" dirty="0">
                <a:latin typeface="Times New Roman"/>
                <a:cs typeface="Times New Roman"/>
              </a:rPr>
              <a:t>s</a:t>
            </a:r>
            <a:r>
              <a:rPr sz="1200" spc="-2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~</a:t>
            </a: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jain/cse473-</a:t>
            </a:r>
            <a:r>
              <a:rPr sz="1200" spc="-2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981" y="6553581"/>
            <a:ext cx="6343650" cy="0"/>
          </a:xfrm>
          <a:custGeom>
            <a:avLst/>
            <a:gdLst/>
            <a:ahLst/>
            <a:cxnLst/>
            <a:rect l="l" t="t" r="r" b="b"/>
            <a:pathLst>
              <a:path w="6343650">
                <a:moveTo>
                  <a:pt x="0" y="0"/>
                </a:moveTo>
                <a:lnTo>
                  <a:pt x="634365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130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73075" marR="421640" indent="-342900">
              <a:lnSpc>
                <a:spcPct val="100000"/>
              </a:lnSpc>
              <a:spcBef>
                <a:spcPts val="459"/>
              </a:spcBef>
              <a:buSzPct val="75000"/>
              <a:buFont typeface="Wingdings"/>
              <a:buChar char=""/>
              <a:tabLst>
                <a:tab pos="473075" algn="l"/>
              </a:tabLst>
            </a:pPr>
            <a:r>
              <a:rPr sz="1200" spc="-20" dirty="0">
                <a:latin typeface="Times New Roman"/>
                <a:cs typeface="Times New Roman"/>
              </a:rPr>
              <a:t>Would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please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clarify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Exam</a:t>
            </a:r>
            <a:r>
              <a:rPr sz="1200" spc="-25" dirty="0">
                <a:latin typeface="Times New Roman"/>
                <a:cs typeface="Times New Roman"/>
              </a:rPr>
              <a:t> 3?</a:t>
            </a:r>
            <a:endParaRPr sz="1200">
              <a:latin typeface="Times New Roman"/>
              <a:cs typeface="Times New Roman"/>
            </a:endParaRPr>
          </a:p>
          <a:p>
            <a:pPr marL="130175" marR="44132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sections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mentioned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bottom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of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summary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Chapters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7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8.</a:t>
            </a:r>
            <a:endParaRPr sz="1200">
              <a:latin typeface="Times New Roman"/>
              <a:cs typeface="Times New Roman"/>
            </a:endParaRPr>
          </a:p>
          <a:p>
            <a:pPr marL="47307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73075" algn="l"/>
              </a:tabLst>
            </a:pP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total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grade?</a:t>
            </a:r>
            <a:endParaRPr sz="1200">
              <a:latin typeface="Times New Roman"/>
              <a:cs typeface="Times New Roman"/>
            </a:endParaRPr>
          </a:p>
          <a:p>
            <a:pPr marL="130175" marR="32639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Along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grades.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Two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weeks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after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3.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28422"/>
            <a:ext cx="7621524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Scan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Download</a:t>
            </a:r>
            <a:r>
              <a:rPr spc="-20" dirty="0"/>
              <a:t> </a:t>
            </a:r>
            <a:r>
              <a:rPr dirty="0"/>
              <a:t>These</a:t>
            </a:r>
            <a:r>
              <a:rPr spc="-20" dirty="0"/>
              <a:t> </a:t>
            </a:r>
            <a:r>
              <a:rPr spc="-10" dirty="0"/>
              <a:t>Slides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5564" y="1500377"/>
            <a:ext cx="2869691" cy="20238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55308" y="3751529"/>
            <a:ext cx="2129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11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Raj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Jain </a:t>
            </a:r>
            <a:r>
              <a:rPr sz="2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http://rajjain.com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802" y="5890021"/>
            <a:ext cx="65665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http://www.cse.wustl.edu/~jain/cse473-24/i_8sec.htm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6281" y="990980"/>
            <a:ext cx="5005070" cy="4876800"/>
            <a:chOff x="216281" y="990980"/>
            <a:chExt cx="5005070" cy="4876800"/>
          </a:xfrm>
        </p:grpSpPr>
        <p:sp>
          <p:nvSpPr>
            <p:cNvPr id="10" name="object 10"/>
            <p:cNvSpPr/>
            <p:nvPr/>
          </p:nvSpPr>
          <p:spPr>
            <a:xfrm>
              <a:off x="228981" y="99098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774" y="1122425"/>
              <a:ext cx="4743449" cy="474497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8839581" y="3429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131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739" y="328422"/>
            <a:ext cx="388696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7610">
              <a:lnSpc>
                <a:spcPct val="100000"/>
              </a:lnSpc>
              <a:spcBef>
                <a:spcPts val="100"/>
              </a:spcBef>
            </a:pPr>
            <a:r>
              <a:rPr dirty="0"/>
              <a:t>Related</a:t>
            </a:r>
            <a:r>
              <a:rPr spc="-105" dirty="0"/>
              <a:t> </a:t>
            </a:r>
            <a:r>
              <a:rPr spc="-10" dirty="0"/>
              <a:t>Modules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2852" y="5373814"/>
            <a:ext cx="566039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Video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Podcasts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Prof.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Raj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Jain's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Lectures,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https://www.youtube.com/channel/UCN4-5wzNP9-ruOzQMs-</a:t>
            </a:r>
            <a:r>
              <a:rPr sz="1600" u="sng" spc="-2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8NUw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613" y="5331713"/>
            <a:ext cx="865632" cy="8656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4652" y="2343278"/>
            <a:ext cx="724662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CSE473S: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Introduction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(Fall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2011),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https://www.youtube.com/playlist?list=PLjGG94etKypJWOSPMh8Azcgy5e_10TiDw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6517" y="3192590"/>
            <a:ext cx="7258684" cy="78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CSE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570: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Recent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Advances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(Spring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2013)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https://www.youtube.com/playlist?list=PLjGG94etKypLHyBN8mOgwJLHD2FFIMGq5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2852" y="1381482"/>
            <a:ext cx="7091045" cy="6057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Times New Roman"/>
                <a:cs typeface="Times New Roman"/>
              </a:rPr>
              <a:t>CSE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567: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Performance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https://www.youtube.com/playlist?list=PLjGG94etKypJEKjNAa1n_1X0bWWNyZcof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0613" y="1319783"/>
            <a:ext cx="859535" cy="8595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2591" y="4392739"/>
            <a:ext cx="6855459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CSE571S: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(Spring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2011),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https://www.youtube.com/playlist?list=PLjGG94etKypKvzfVtutHcPFJXumyyg93u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63433" y="4304537"/>
            <a:ext cx="859535" cy="8595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31429" y="2362200"/>
            <a:ext cx="914399" cy="914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0613" y="3224783"/>
            <a:ext cx="859535" cy="85953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132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574C-1E29-3BA9-2D3D-2BD527EE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1E85C-8E8E-8AB0-B91A-CC709807A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CCBD-43A3-46E0-3CE7-B34E6F3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E2CBE-488F-10FA-1D26-E67E5A5C8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CC72-1C26-A0D1-B6AE-1D88FC0E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D71D1-306E-0B56-E0D7-8BB136614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Security: 8- </a:t>
            </a:r>
            <a:fld id="{C4204591-24BD-A542-B9D5-F8D8A88D2FEE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Security: overview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708D807-71AD-3B4B-9781-46E36F32C0D1}"/>
              </a:ext>
            </a:extLst>
          </p:cNvPr>
          <p:cNvSpPr txBox="1">
            <a:spLocks noChangeArrowheads="1"/>
          </p:cNvSpPr>
          <p:nvPr/>
        </p:nvSpPr>
        <p:spPr>
          <a:xfrm>
            <a:off x="867032" y="1295400"/>
            <a:ext cx="8321675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Chapter goals: </a:t>
            </a:r>
          </a:p>
          <a:p>
            <a:r>
              <a:rPr lang="en-US" dirty="0"/>
              <a:t>understand principles of network security: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cryptography and its </a:t>
            </a:r>
            <a:r>
              <a:rPr lang="en-US" i="1" dirty="0"/>
              <a:t>many</a:t>
            </a:r>
            <a:r>
              <a:rPr lang="en-US" dirty="0"/>
              <a:t> uses beyond “</a:t>
            </a:r>
            <a:r>
              <a:rPr lang="en-US" altLang="ja-JP" dirty="0"/>
              <a:t>confidentiality”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message integrity</a:t>
            </a:r>
          </a:p>
          <a:p>
            <a:r>
              <a:rPr lang="en-US" dirty="0"/>
              <a:t>security in practice:</a:t>
            </a:r>
          </a:p>
          <a:p>
            <a:pPr lvl="1"/>
            <a:r>
              <a:rPr lang="en-US" dirty="0"/>
              <a:t>firewalls and intrusion detection systems</a:t>
            </a:r>
          </a:p>
          <a:p>
            <a:pPr lvl="1"/>
            <a:r>
              <a:rPr lang="en-US" dirty="0"/>
              <a:t>security in application, transport, network, link layers</a:t>
            </a:r>
          </a:p>
        </p:txBody>
      </p:sp>
    </p:spTree>
    <p:extLst>
      <p:ext uri="{BB962C8B-B14F-4D97-AF65-F5344CB8AC3E}">
        <p14:creationId xmlns:p14="http://schemas.microsoft.com/office/powerpoint/2010/main" val="21017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86" y="2253935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6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11199"/>
              </a:buClr>
            </a:pPr>
            <a:r>
              <a:rPr lang="en-US" sz="3600" dirty="0">
                <a:solidFill>
                  <a:srgbClr val="C00000"/>
                </a:solidFill>
              </a:rPr>
              <a:t>What is network security?</a:t>
            </a:r>
          </a:p>
          <a:p>
            <a:pPr>
              <a:buClr>
                <a:srgbClr val="011199"/>
              </a:buClr>
            </a:pPr>
            <a:r>
              <a:rPr lang="en-US" dirty="0"/>
              <a:t>Principles of cryptography</a:t>
            </a:r>
          </a:p>
          <a:p>
            <a:pPr>
              <a:buClr>
                <a:srgbClr val="011199"/>
              </a:buClr>
            </a:pPr>
            <a:r>
              <a:rPr lang="en-US" dirty="0"/>
              <a:t>Message integrity, authentication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Securing e-mail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Securing TCP connections: TLS</a:t>
            </a:r>
          </a:p>
          <a:p>
            <a:pPr>
              <a:buClr>
                <a:srgbClr val="011199"/>
              </a:buClr>
            </a:pPr>
            <a:r>
              <a:rPr lang="en-US" dirty="0"/>
              <a:t>Network layer security: IPsec</a:t>
            </a:r>
          </a:p>
          <a:p>
            <a:pPr>
              <a:buClr>
                <a:srgbClr val="011199"/>
              </a:buClr>
            </a:pPr>
            <a:r>
              <a:rPr lang="en-US" dirty="0"/>
              <a:t>Security in wireless and mobile networks</a:t>
            </a:r>
          </a:p>
          <a:p>
            <a:pPr>
              <a:buClr>
                <a:srgbClr val="011199"/>
              </a:buClr>
            </a:pPr>
            <a:r>
              <a:rPr lang="en-US" dirty="0"/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9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What is network security?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708D807-71AD-3B4B-9781-46E36F32C0D1}"/>
              </a:ext>
            </a:extLst>
          </p:cNvPr>
          <p:cNvSpPr txBox="1">
            <a:spLocks noChangeArrowheads="1"/>
          </p:cNvSpPr>
          <p:nvPr/>
        </p:nvSpPr>
        <p:spPr>
          <a:xfrm>
            <a:off x="768178" y="1333500"/>
            <a:ext cx="10562431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confidentiality: </a:t>
            </a:r>
            <a:r>
              <a:rPr lang="en-US" dirty="0"/>
              <a:t>only sender, intended receiver should “</a:t>
            </a:r>
            <a:r>
              <a:rPr lang="en-US" altLang="ja-JP" dirty="0"/>
              <a:t>understand” message contents</a:t>
            </a:r>
          </a:p>
          <a:p>
            <a:pPr lvl="1"/>
            <a:r>
              <a:rPr lang="en-US" sz="2800" dirty="0"/>
              <a:t>sender encrypts message</a:t>
            </a:r>
          </a:p>
          <a:p>
            <a:pPr lvl="1"/>
            <a:r>
              <a:rPr lang="en-US" sz="2800" dirty="0"/>
              <a:t>receiver decrypts message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authentication: </a:t>
            </a:r>
            <a:r>
              <a:rPr lang="en-US" dirty="0"/>
              <a:t>sender, receiver want to confirm identity of each other 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message integrity: </a:t>
            </a:r>
            <a:r>
              <a:rPr lang="en-US" dirty="0"/>
              <a:t>sender, receiver want to ensure message not altered (in transit, or afterwards) without detection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access and availability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/>
              <a:t>services must be accessible and available to users</a:t>
            </a:r>
          </a:p>
        </p:txBody>
      </p:sp>
    </p:spTree>
    <p:extLst>
      <p:ext uri="{BB962C8B-B14F-4D97-AF65-F5344CB8AC3E}">
        <p14:creationId xmlns:p14="http://schemas.microsoft.com/office/powerpoint/2010/main" val="4011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2E102F-B559-D74C-B1F7-42B1D4330A9B}"/>
              </a:ext>
            </a:extLst>
          </p:cNvPr>
          <p:cNvGrpSpPr/>
          <p:nvPr/>
        </p:nvGrpSpPr>
        <p:grpSpPr>
          <a:xfrm>
            <a:off x="4313903" y="4515085"/>
            <a:ext cx="1909916" cy="306675"/>
            <a:chOff x="1616358" y="2551230"/>
            <a:chExt cx="2141698" cy="2185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546669-9553-174C-8C04-88D4B8B5E631}"/>
                </a:ext>
              </a:extLst>
            </p:cNvPr>
            <p:cNvSpPr/>
            <p:nvPr/>
          </p:nvSpPr>
          <p:spPr>
            <a:xfrm>
              <a:off x="1673508" y="2551230"/>
              <a:ext cx="2027398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7D9967-A24E-F544-9A59-FD2A48433B92}"/>
                </a:ext>
              </a:extLst>
            </p:cNvPr>
            <p:cNvSpPr/>
            <p:nvPr/>
          </p:nvSpPr>
          <p:spPr>
            <a:xfrm>
              <a:off x="1616358" y="2551231"/>
              <a:ext cx="114299" cy="216734"/>
            </a:xfrm>
            <a:prstGeom prst="ellipse">
              <a:avLst/>
            </a:prstGeom>
            <a:solidFill>
              <a:srgbClr val="7ACCF4"/>
            </a:soli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3D35B-8FAD-964F-98EB-85771990F25E}"/>
                </a:ext>
              </a:extLst>
            </p:cNvPr>
            <p:cNvSpPr/>
            <p:nvPr/>
          </p:nvSpPr>
          <p:spPr>
            <a:xfrm>
              <a:off x="3643756" y="2551230"/>
              <a:ext cx="114300" cy="218510"/>
            </a:xfrm>
            <a:prstGeom prst="ellipse">
              <a:avLst/>
            </a:prstGeom>
            <a:gradFill flip="none" rotWithShape="1">
              <a:gsLst>
                <a:gs pos="0">
                  <a:srgbClr val="011199"/>
                </a:gs>
                <a:gs pos="100000">
                  <a:srgbClr val="011199"/>
                </a:gs>
                <a:gs pos="50000">
                  <a:srgbClr val="7ACCF4"/>
                </a:gs>
              </a:gsLst>
              <a:lin ang="16200000" scaled="0"/>
              <a:tileRect/>
            </a:gradFill>
            <a:ln w="6350">
              <a:solidFill>
                <a:srgbClr val="01119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C56D7B-912D-134F-A0C1-5929F034B9E3}"/>
                </a:ext>
              </a:extLst>
            </p:cNvPr>
            <p:cNvSpPr/>
            <p:nvPr/>
          </p:nvSpPr>
          <p:spPr>
            <a:xfrm>
              <a:off x="3491356" y="2551230"/>
              <a:ext cx="209550" cy="218510"/>
            </a:xfrm>
            <a:prstGeom prst="rect">
              <a:avLst/>
            </a:prstGeom>
            <a:gradFill>
              <a:gsLst>
                <a:gs pos="0">
                  <a:srgbClr val="011199"/>
                </a:gs>
                <a:gs pos="100000">
                  <a:srgbClr val="011199"/>
                </a:gs>
                <a:gs pos="52000">
                  <a:srgbClr val="7ACCF4"/>
                </a:gs>
              </a:gsLst>
              <a:lin ang="16200000" scaled="0"/>
            </a:gra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Friends and enemies: Alice, Bob, Trudy</a:t>
            </a:r>
            <a:endParaRPr lang="en-US" sz="4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09DA679-1707-7346-B163-C91B0D75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81E4A1-C985-AA48-ACBA-A6F1FCF9CA4B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341783"/>
            <a:ext cx="8142288" cy="1617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7338"/>
            <a:r>
              <a:rPr lang="en-US" dirty="0"/>
              <a:t>well-known in network security world</a:t>
            </a:r>
          </a:p>
          <a:p>
            <a:pPr indent="-287338"/>
            <a:r>
              <a:rPr lang="en-US" dirty="0"/>
              <a:t>Bob, Alice (lovers!) want to communicate “</a:t>
            </a:r>
            <a:r>
              <a:rPr lang="en-US" altLang="ja-JP" dirty="0"/>
              <a:t>securely”</a:t>
            </a:r>
          </a:p>
          <a:p>
            <a:pPr indent="-287338"/>
            <a:r>
              <a:rPr lang="en-US" dirty="0"/>
              <a:t>Trudy (intruder) may intercept, delete, add messages</a:t>
            </a:r>
          </a:p>
        </p:txBody>
      </p:sp>
      <p:pic>
        <p:nvPicPr>
          <p:cNvPr id="7" name="Picture 6" descr="Alice">
            <a:extLst>
              <a:ext uri="{FF2B5EF4-FFF2-40B4-BE49-F238E27FC236}">
                <a16:creationId xmlns:a16="http://schemas.microsoft.com/office/drawing/2014/main" id="{D41C01D5-C522-4441-86E3-6D530C05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559" y="3421063"/>
            <a:ext cx="6985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Bob">
            <a:extLst>
              <a:ext uri="{FF2B5EF4-FFF2-40B4-BE49-F238E27FC236}">
                <a16:creationId xmlns:a16="http://schemas.microsoft.com/office/drawing/2014/main" id="{27314ED6-3AD0-5E4A-B3AB-B14814BF0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434" y="3468688"/>
            <a:ext cx="812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Eve">
            <a:extLst>
              <a:ext uri="{FF2B5EF4-FFF2-40B4-BE49-F238E27FC236}">
                <a16:creationId xmlns:a16="http://schemas.microsoft.com/office/drawing/2014/main" id="{C36C7116-CBC3-4246-B029-205ED76E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1097" y="5387975"/>
            <a:ext cx="1082675" cy="1295400"/>
          </a:xfrm>
          <a:prstGeom prst="rect">
            <a:avLst/>
          </a:prstGeom>
          <a:noFill/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A92F29AA-F23F-2547-B160-DA6CE2711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959" y="4256088"/>
            <a:ext cx="1293813" cy="8032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B6E3E372-2ADE-2A43-9779-A64AB5BA3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511" y="4246492"/>
            <a:ext cx="10438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secure</a:t>
            </a:r>
          </a:p>
          <a:p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sender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317176-141A-5F47-AE82-67DD4D8411A3}"/>
              </a:ext>
            </a:extLst>
          </p:cNvPr>
          <p:cNvGrpSpPr/>
          <p:nvPr/>
        </p:nvGrpSpPr>
        <p:grpSpPr>
          <a:xfrm>
            <a:off x="6455950" y="4272446"/>
            <a:ext cx="1293812" cy="839374"/>
            <a:chOff x="7224576" y="4365211"/>
            <a:chExt cx="1293812" cy="839374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5386017F-3A55-9C49-945C-0928FAED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4576" y="4401310"/>
              <a:ext cx="1293812" cy="803275"/>
            </a:xfrm>
            <a:prstGeom prst="rect">
              <a:avLst/>
            </a:prstGeom>
            <a:solidFill>
              <a:srgbClr val="0012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2000" dirty="0">
                <a:cs typeface="Arial" charset="0"/>
              </a:endParaRP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1F0FE550-BD73-1149-8513-63C825B3B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1886" y="4365211"/>
              <a:ext cx="11939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chemeClr val="bg1"/>
                  </a:solidFill>
                  <a:latin typeface="+mn-lt"/>
                  <a:cs typeface="Arial" charset="0"/>
                </a:rPr>
                <a:t>secure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+mn-lt"/>
                  <a:cs typeface="Arial" charset="0"/>
                </a:rPr>
                <a:t>receiver</a:t>
              </a:r>
            </a:p>
          </p:txBody>
        </p:sp>
      </p:grpSp>
      <p:sp>
        <p:nvSpPr>
          <p:cNvPr id="15" name="Text Box 18">
            <a:extLst>
              <a:ext uri="{FF2B5EF4-FFF2-40B4-BE49-F238E27FC236}">
                <a16:creationId xmlns:a16="http://schemas.microsoft.com/office/drawing/2014/main" id="{2871BD83-FEA5-F04B-9AD0-59A6E9B6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372" y="3511550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channel</a:t>
            </a: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ED0D5246-4FE6-EB49-A4F4-63EFE600E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1334" y="3933825"/>
            <a:ext cx="238125" cy="449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FB737BEF-635E-0B4E-9C2B-7E984A418C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7634" y="4667250"/>
            <a:ext cx="24606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A088F030-4F36-0E40-BDB5-E25C442EF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134" y="3468688"/>
            <a:ext cx="1889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dirty="0">
                <a:latin typeface="+mn-lt"/>
                <a:cs typeface="Arial" charset="0"/>
              </a:rPr>
              <a:t>data, control messages</a:t>
            </a:r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CAD963E2-1C4F-3E4B-8B7E-980218B687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272" y="4086225"/>
            <a:ext cx="223837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AB38AEF3-BCB8-E74B-A27C-43FD3B8F6715}"/>
              </a:ext>
            </a:extLst>
          </p:cNvPr>
          <p:cNvSpPr>
            <a:spLocks/>
          </p:cNvSpPr>
          <p:nvPr/>
        </p:nvSpPr>
        <p:spPr bwMode="auto">
          <a:xfrm>
            <a:off x="4517059" y="4765930"/>
            <a:ext cx="573088" cy="914400"/>
          </a:xfrm>
          <a:custGeom>
            <a:avLst/>
            <a:gdLst>
              <a:gd name="T0" fmla="*/ 0 w 344"/>
              <a:gd name="T1" fmla="*/ 0 h 789"/>
              <a:gd name="T2" fmla="*/ 2147483647 w 344"/>
              <a:gd name="T3" fmla="*/ 2147483647 h 789"/>
              <a:gd name="T4" fmla="*/ 2147483647 w 344"/>
              <a:gd name="T5" fmla="*/ 2147483647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7C6916B8-170A-BB43-A2C3-595906F3DF83}"/>
              </a:ext>
            </a:extLst>
          </p:cNvPr>
          <p:cNvSpPr>
            <a:spLocks/>
          </p:cNvSpPr>
          <p:nvPr/>
        </p:nvSpPr>
        <p:spPr bwMode="auto">
          <a:xfrm flipH="1">
            <a:off x="5191747" y="4779090"/>
            <a:ext cx="573087" cy="914400"/>
          </a:xfrm>
          <a:custGeom>
            <a:avLst/>
            <a:gdLst>
              <a:gd name="T0" fmla="*/ 0 w 344"/>
              <a:gd name="T1" fmla="*/ 0 h 789"/>
              <a:gd name="T2" fmla="*/ 2147483647 w 344"/>
              <a:gd name="T3" fmla="*/ 2147483647 h 789"/>
              <a:gd name="T4" fmla="*/ 2147483647 w 344"/>
              <a:gd name="T5" fmla="*/ 2147483647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EF78E35C-D23D-F54E-B7D2-D0B863099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4147" y="4644462"/>
            <a:ext cx="814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F78D243C-DAD1-2545-8A7F-EFA469532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31" y="4440955"/>
            <a:ext cx="737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data</a:t>
            </a:r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70EA62CC-094B-3C41-A09D-B3C2234B0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2447" y="4673293"/>
            <a:ext cx="814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6801AEE1-C5DF-2E4D-A000-7105881F0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7725" y="4462411"/>
            <a:ext cx="7374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+mn-lt"/>
                <a:cs typeface="Arial" charset="0"/>
              </a:rPr>
              <a:t>data</a:t>
            </a: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9914A3F1-3112-2F44-A2A9-D16F0B8DE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19" y="3564145"/>
            <a:ext cx="787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12A0"/>
                </a:solidFill>
                <a:latin typeface="+mn-lt"/>
                <a:cs typeface="Arial" charset="0"/>
              </a:rPr>
              <a:t>Alice</a:t>
            </a: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43A34027-1F74-E84A-8D3E-88B0315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175" y="3548753"/>
            <a:ext cx="7585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12A0"/>
                </a:solidFill>
                <a:latin typeface="+mn-lt"/>
                <a:cs typeface="Arial" charset="0"/>
              </a:rPr>
              <a:t>Bob</a:t>
            </a: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7911D325-AAB9-0840-9130-68C94E244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759" y="5778500"/>
            <a:ext cx="886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99"/>
                </a:solidFill>
                <a:latin typeface="+mn-lt"/>
                <a:cs typeface="Arial" charset="0"/>
              </a:rPr>
              <a:t>Trudy</a:t>
            </a:r>
          </a:p>
        </p:txBody>
      </p:sp>
    </p:spTree>
    <p:extLst>
      <p:ext uri="{BB962C8B-B14F-4D97-AF65-F5344CB8AC3E}">
        <p14:creationId xmlns:p14="http://schemas.microsoft.com/office/powerpoint/2010/main" val="25009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59715" indent="-179070">
              <a:lnSpc>
                <a:spcPts val="1220"/>
              </a:lnSpc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CBC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good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diffusion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well?</a:t>
            </a:r>
            <a:endParaRPr sz="1200">
              <a:latin typeface="Times New Roman"/>
              <a:cs typeface="Times New Roman"/>
            </a:endParaRPr>
          </a:p>
          <a:p>
            <a:pPr marL="80645" marR="93345">
              <a:lnSpc>
                <a:spcPts val="1300"/>
              </a:lnSpc>
              <a:spcBef>
                <a:spcPts val="300"/>
              </a:spcBef>
            </a:pPr>
            <a:r>
              <a:rPr sz="1200" spc="-25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CBC</a:t>
            </a:r>
            <a:r>
              <a:rPr sz="1200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distributes</a:t>
            </a:r>
            <a:r>
              <a:rPr sz="1200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063DE8"/>
                </a:solidFill>
                <a:latin typeface="Times New Roman"/>
                <a:cs typeface="Times New Roman"/>
              </a:rPr>
              <a:t>one-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1200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063DE8"/>
                </a:solidFill>
                <a:latin typeface="Times New Roman"/>
                <a:cs typeface="Times New Roman"/>
              </a:rPr>
              <a:t>blocks.</a:t>
            </a:r>
            <a:endParaRPr sz="1200">
              <a:latin typeface="Times New Roman"/>
              <a:cs typeface="Times New Roman"/>
            </a:endParaRPr>
          </a:p>
          <a:p>
            <a:pPr marL="80645" marR="212090" indent="179070">
              <a:lnSpc>
                <a:spcPts val="1440"/>
              </a:lnSpc>
              <a:spcBef>
                <a:spcPts val="25"/>
              </a:spcBef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shared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recipient?</a:t>
            </a:r>
            <a:r>
              <a:rPr sz="1200" spc="28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IV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sent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clear</a:t>
            </a:r>
            <a:endParaRPr sz="1200">
              <a:latin typeface="Times New Roman"/>
              <a:cs typeface="Times New Roman"/>
            </a:endParaRPr>
          </a:p>
          <a:p>
            <a:pPr marL="80645" marR="392430" indent="179070">
              <a:lnSpc>
                <a:spcPts val="1440"/>
              </a:lnSpc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corresponding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decrypt?</a:t>
            </a:r>
            <a:endParaRPr sz="1200">
              <a:latin typeface="Times New Roman"/>
              <a:cs typeface="Times New Roman"/>
            </a:endParaRPr>
          </a:p>
          <a:p>
            <a:pPr marL="80645" marR="181610">
              <a:lnSpc>
                <a:spcPts val="144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IV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 first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number.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All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subsequent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IV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changed.</a:t>
            </a:r>
            <a:r>
              <a:rPr sz="1200" i="1" spc="26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prevents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statistical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decryption.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Statistical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decryption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–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most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letter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English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i.</a:t>
            </a:r>
            <a:endParaRPr sz="1200">
              <a:latin typeface="Times New Roman"/>
              <a:cs typeface="Times New Roman"/>
            </a:endParaRPr>
          </a:p>
          <a:p>
            <a:pPr marL="259715" indent="-179070">
              <a:lnSpc>
                <a:spcPts val="1390"/>
              </a:lnSpc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initial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0" dirty="0">
                <a:latin typeface="Times New Roman"/>
                <a:cs typeface="Times New Roman"/>
              </a:rPr>
              <a:t> here?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clear.</a:t>
            </a:r>
            <a:endParaRPr sz="1200">
              <a:latin typeface="Times New Roman"/>
              <a:cs typeface="Times New Roman"/>
            </a:endParaRPr>
          </a:p>
          <a:p>
            <a:pPr marL="80645" marR="63500" indent="179070">
              <a:lnSpc>
                <a:spcPct val="100000"/>
              </a:lnSpc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known,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using </a:t>
            </a:r>
            <a:r>
              <a:rPr sz="1200" dirty="0">
                <a:latin typeface="Times New Roman"/>
                <a:cs typeface="Times New Roman"/>
              </a:rPr>
              <a:t>CBC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helpful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increases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confusion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more.</a:t>
            </a:r>
            <a:endParaRPr sz="1200">
              <a:latin typeface="Times New Roman"/>
              <a:cs typeface="Times New Roman"/>
            </a:endParaRPr>
          </a:p>
          <a:p>
            <a:pPr marL="259715" indent="-179070">
              <a:lnSpc>
                <a:spcPct val="100000"/>
              </a:lnSpc>
              <a:buFont typeface="Wingdings"/>
              <a:buChar char=""/>
              <a:tabLst>
                <a:tab pos="2597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one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block?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235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235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decide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IV?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 random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good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IV.</a:t>
            </a:r>
            <a:endParaRPr sz="1200">
              <a:latin typeface="Times New Roman"/>
              <a:cs typeface="Times New Roman"/>
            </a:endParaRPr>
          </a:p>
          <a:p>
            <a:pPr marL="423545" marR="51244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235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R1R2?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  <a:spcBef>
                <a:spcPts val="290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R1=IV,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R2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61894" y="328422"/>
            <a:ext cx="2947670" cy="1009015"/>
            <a:chOff x="2961894" y="328422"/>
            <a:chExt cx="2947670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1894" y="328422"/>
              <a:ext cx="18295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047" y="328422"/>
              <a:ext cx="1562861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9501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CBC</a:t>
            </a:r>
            <a:r>
              <a:rPr spc="5" dirty="0"/>
              <a:t> </a:t>
            </a:r>
            <a:r>
              <a:rPr spc="-10" dirty="0"/>
              <a:t>(Cont)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3687" y="1279905"/>
            <a:ext cx="4676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baseline="-20833" dirty="0">
                <a:latin typeface="Times New Roman"/>
                <a:cs typeface="Times New Roman"/>
              </a:rPr>
              <a:t>i</a:t>
            </a:r>
            <a:r>
              <a:rPr sz="2400" spc="277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387" y="4606798"/>
            <a:ext cx="5745480" cy="15633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(IV)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spcBef>
                <a:spcPts val="3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431165">
              <a:lnSpc>
                <a:spcPts val="2735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guess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blocks.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Holding,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Bombing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900" y="2133600"/>
            <a:ext cx="8153399" cy="23591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581" y="63249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2433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39"/>
              </a:lnSpc>
            </a:pPr>
            <a:r>
              <a:rPr sz="1800" spc="-10" dirty="0"/>
              <a:t>8.10a</a:t>
            </a: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Friends and enemies: Alice, Bob, Trudy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057751E-3E4F-294C-8F32-0BB39399E070}"/>
              </a:ext>
            </a:extLst>
          </p:cNvPr>
          <p:cNvSpPr txBox="1">
            <a:spLocks noChangeArrowheads="1"/>
          </p:cNvSpPr>
          <p:nvPr/>
        </p:nvSpPr>
        <p:spPr>
          <a:xfrm>
            <a:off x="884582" y="1480929"/>
            <a:ext cx="11082130" cy="4495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-117475">
              <a:buNone/>
            </a:pPr>
            <a:r>
              <a:rPr lang="en-US" sz="3200" dirty="0"/>
              <a:t>Who might Bob and Alice be?</a:t>
            </a:r>
          </a:p>
          <a:p>
            <a:pPr marL="461963" indent="-250825"/>
            <a:r>
              <a:rPr lang="en-US" dirty="0"/>
              <a:t>… well, </a:t>
            </a:r>
            <a:r>
              <a:rPr lang="en-US" i="1" dirty="0"/>
              <a:t>real-life</a:t>
            </a:r>
            <a:r>
              <a:rPr lang="en-US" dirty="0"/>
              <a:t> Bobs and Alices!</a:t>
            </a:r>
          </a:p>
          <a:p>
            <a:pPr marL="461963" indent="-250825"/>
            <a:r>
              <a:rPr lang="en-US" dirty="0"/>
              <a:t>Web browser/server for electronic transactions (e.g., on-line purchases)</a:t>
            </a:r>
          </a:p>
          <a:p>
            <a:pPr marL="461963" indent="-250825"/>
            <a:r>
              <a:rPr lang="en-US" dirty="0"/>
              <a:t>on-line banking client/server</a:t>
            </a:r>
          </a:p>
          <a:p>
            <a:pPr marL="461963" indent="-250825"/>
            <a:r>
              <a:rPr lang="en-US" dirty="0"/>
              <a:t>DNS servers</a:t>
            </a:r>
          </a:p>
          <a:p>
            <a:pPr marL="461963" indent="-250825"/>
            <a:r>
              <a:rPr lang="en-US" dirty="0"/>
              <a:t>BGP routers exchanging routing table updates</a:t>
            </a:r>
          </a:p>
          <a:p>
            <a:pPr marL="461963" indent="-250825"/>
            <a:r>
              <a:rPr lang="en-US" dirty="0"/>
              <a:t>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7386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There are bad guys (and girls) out there!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057751E-3E4F-294C-8F32-0BB39399E070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494181"/>
            <a:ext cx="10578548" cy="4495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None/>
            </a:pPr>
            <a:r>
              <a:rPr lang="en-US" i="1" u="sng" dirty="0">
                <a:solidFill>
                  <a:srgbClr val="0012A0"/>
                </a:solidFill>
              </a:rPr>
              <a:t>Q:</a:t>
            </a:r>
            <a:r>
              <a:rPr lang="en-US" i="1" dirty="0">
                <a:solidFill>
                  <a:srgbClr val="0012A0"/>
                </a:solidFill>
              </a:rPr>
              <a:t>  </a:t>
            </a:r>
            <a:r>
              <a:rPr lang="en-US" dirty="0"/>
              <a:t>What can a “</a:t>
            </a:r>
            <a:r>
              <a:rPr lang="en-US" altLang="ja-JP" dirty="0"/>
              <a:t>bad guy” do?</a:t>
            </a:r>
          </a:p>
          <a:p>
            <a:pPr indent="-339725">
              <a:buNone/>
            </a:pPr>
            <a:r>
              <a:rPr lang="en-US" i="1" u="sng" dirty="0">
                <a:solidFill>
                  <a:srgbClr val="0012A0"/>
                </a:solidFill>
              </a:rPr>
              <a:t>A:</a:t>
            </a:r>
            <a:r>
              <a:rPr lang="en-US" i="1" dirty="0">
                <a:solidFill>
                  <a:srgbClr val="0012A0"/>
                </a:solidFill>
              </a:rPr>
              <a:t>  </a:t>
            </a:r>
            <a:r>
              <a:rPr lang="en-US" dirty="0"/>
              <a:t>A lot! (recall section 1.6)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eavesdrop: </a:t>
            </a:r>
            <a:r>
              <a:rPr lang="en-US" sz="2800" dirty="0"/>
              <a:t>intercept messages</a:t>
            </a:r>
          </a:p>
          <a:p>
            <a:pPr lvl="1"/>
            <a:r>
              <a:rPr lang="en-US" sz="2800" dirty="0"/>
              <a:t>actively </a:t>
            </a:r>
            <a:r>
              <a:rPr lang="en-US" sz="2800" dirty="0">
                <a:solidFill>
                  <a:srgbClr val="C00000"/>
                </a:solidFill>
              </a:rPr>
              <a:t>insert</a:t>
            </a:r>
            <a:r>
              <a:rPr lang="en-US" sz="2800" dirty="0"/>
              <a:t> messages into connection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impersonation: </a:t>
            </a:r>
            <a:r>
              <a:rPr lang="en-US" sz="2800" dirty="0"/>
              <a:t>can fake (spoof) source address in packet (or any field in packet)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hijacking: </a:t>
            </a:r>
            <a:r>
              <a:rPr lang="en-US" altLang="ja-JP" sz="2800" dirty="0"/>
              <a:t>“take over” ongoing connection by removing sender or receiver, inserting himself in place</a:t>
            </a:r>
          </a:p>
          <a:p>
            <a:pPr lvl="1"/>
            <a:r>
              <a:rPr lang="en-US" sz="2800" dirty="0">
                <a:solidFill>
                  <a:srgbClr val="C00000"/>
                </a:solidFill>
              </a:rPr>
              <a:t>denial of service: </a:t>
            </a:r>
            <a:r>
              <a:rPr lang="en-US" sz="2800" dirty="0"/>
              <a:t>prevent service from being used by others (e.g.,  by overloading resources)</a:t>
            </a:r>
          </a:p>
          <a:p>
            <a:pPr marL="461963" indent="-2508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8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86" y="2253935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8AF9942C-CE7E-1647-9220-5E37ACEF9D89}"/>
              </a:ext>
            </a:extLst>
          </p:cNvPr>
          <p:cNvSpPr txBox="1">
            <a:spLocks noChangeArrowheads="1"/>
          </p:cNvSpPr>
          <p:nvPr/>
        </p:nvSpPr>
        <p:spPr>
          <a:xfrm>
            <a:off x="799156" y="1544896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network security?</a:t>
            </a:r>
          </a:p>
          <a:p>
            <a:pPr>
              <a:buClr>
                <a:srgbClr val="011199"/>
              </a:buClr>
            </a:pPr>
            <a:r>
              <a:rPr lang="en-US" dirty="0"/>
              <a:t>Principles of cryptography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Message integrity, authentication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e-mail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Securing TCP connections: TLS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layer security: IPsec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in wireless and mobile networks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Operational security: firewalls and IDS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5A4EB8-C36E-EF4A-A53F-6E75EE0A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The language of cryptography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2457F-FF73-744F-B4C8-89563BF1DA4D}"/>
              </a:ext>
            </a:extLst>
          </p:cNvPr>
          <p:cNvSpPr txBox="1">
            <a:spLocks noChangeArrowheads="1"/>
          </p:cNvSpPr>
          <p:nvPr/>
        </p:nvSpPr>
        <p:spPr>
          <a:xfrm>
            <a:off x="1519721" y="4692444"/>
            <a:ext cx="8218488" cy="158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m: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plaintext message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K</a:t>
            </a:r>
            <a:r>
              <a:rPr lang="en-US" baseline="-25000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(m): </a:t>
            </a:r>
            <a:r>
              <a:rPr lang="en-US" dirty="0"/>
              <a:t>ciphertext, encrypted with key K</a:t>
            </a:r>
            <a:r>
              <a:rPr lang="en-US" baseline="-25000" dirty="0"/>
              <a:t>A</a:t>
            </a:r>
            <a:endParaRPr lang="en-US" dirty="0"/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C00000"/>
                </a:solidFill>
              </a:rPr>
              <a:t>m = K</a:t>
            </a:r>
            <a:r>
              <a:rPr lang="en-US" baseline="-25000" dirty="0">
                <a:solidFill>
                  <a:srgbClr val="C00000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(K</a:t>
            </a:r>
            <a:r>
              <a:rPr lang="en-US" baseline="-25000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(m))</a:t>
            </a:r>
            <a:endParaRPr lang="en-US" baseline="-25000" dirty="0">
              <a:solidFill>
                <a:srgbClr val="C00000"/>
              </a:solidFill>
            </a:endParaRPr>
          </a:p>
          <a:p>
            <a:pPr>
              <a:buFont typeface="Wingdings" charset="0"/>
              <a:buNone/>
            </a:pPr>
            <a:endParaRPr lang="en-US" sz="24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734669E-61CB-D549-AB3B-9FA516F17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013" y="2641910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4339D451-1A35-EA43-A191-2CBFB5AB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521" y="2644056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F0757022-6774-C94A-BAA4-D350B1EA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627" y="2648985"/>
            <a:ext cx="145573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ciphertext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16B6C-3FBA-664E-8508-1CA0809480B5}"/>
              </a:ext>
            </a:extLst>
          </p:cNvPr>
          <p:cNvGrpSpPr>
            <a:grpSpLocks/>
          </p:cNvGrpSpPr>
          <p:nvPr/>
        </p:nvGrpSpPr>
        <p:grpSpPr bwMode="auto">
          <a:xfrm>
            <a:off x="3193706" y="1762818"/>
            <a:ext cx="509588" cy="582613"/>
            <a:chOff x="203" y="1789"/>
            <a:chExt cx="321" cy="367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A6D7B9C7-CE2B-2E4F-B690-78DA63F08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CF36D666-0D47-A340-A5EE-2F56800D4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" y="1865"/>
              <a:ext cx="2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A</a:t>
              </a:r>
            </a:p>
          </p:txBody>
        </p:sp>
      </p:grpSp>
      <p:pic>
        <p:nvPicPr>
          <p:cNvPr id="10" name="Picture 11" descr="Alice">
            <a:extLst>
              <a:ext uri="{FF2B5EF4-FFF2-40B4-BE49-F238E27FC236}">
                <a16:creationId xmlns:a16="http://schemas.microsoft.com/office/drawing/2014/main" id="{0452868E-2DCB-044D-8E12-3E12E050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87" y="1706149"/>
            <a:ext cx="6985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Eve">
            <a:extLst>
              <a:ext uri="{FF2B5EF4-FFF2-40B4-BE49-F238E27FC236}">
                <a16:creationId xmlns:a16="http://schemas.microsoft.com/office/drawing/2014/main" id="{5FB61849-AF28-B748-AC63-D36BB6A4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4" y="3555104"/>
            <a:ext cx="10826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D1F12B2-FF58-C84A-9FEE-E90ECF21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69" y="2691503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D91A2ABD-8921-C24C-B9A7-FD940B03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94" y="2759766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30108AB-253A-2F4F-B115-B277A156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106" y="2705791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8440821-15F2-844A-8721-2FD8A32BB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081" y="2770878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D7A11F5F-767A-EC4C-B0AA-6D4085AF7666}"/>
              </a:ext>
            </a:extLst>
          </p:cNvPr>
          <p:cNvSpPr>
            <a:spLocks/>
          </p:cNvSpPr>
          <p:nvPr/>
        </p:nvSpPr>
        <p:spPr bwMode="auto">
          <a:xfrm>
            <a:off x="4933606" y="3156641"/>
            <a:ext cx="573088" cy="914400"/>
          </a:xfrm>
          <a:custGeom>
            <a:avLst/>
            <a:gdLst>
              <a:gd name="T0" fmla="*/ 0 w 344"/>
              <a:gd name="T1" fmla="*/ 0 h 789"/>
              <a:gd name="T2" fmla="*/ 458 w 344"/>
              <a:gd name="T3" fmla="*/ 11 h 789"/>
              <a:gd name="T4" fmla="*/ 484 w 344"/>
              <a:gd name="T5" fmla="*/ 64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9570F99C-C488-E54E-B34B-F9DE1A458E77}"/>
              </a:ext>
            </a:extLst>
          </p:cNvPr>
          <p:cNvSpPr>
            <a:spLocks/>
          </p:cNvSpPr>
          <p:nvPr/>
        </p:nvSpPr>
        <p:spPr bwMode="auto">
          <a:xfrm flipH="1">
            <a:off x="5608294" y="3155054"/>
            <a:ext cx="573088" cy="914400"/>
          </a:xfrm>
          <a:custGeom>
            <a:avLst/>
            <a:gdLst>
              <a:gd name="T0" fmla="*/ 0 w 344"/>
              <a:gd name="T1" fmla="*/ 0 h 789"/>
              <a:gd name="T2" fmla="*/ 458 w 344"/>
              <a:gd name="T3" fmla="*/ 11 h 789"/>
              <a:gd name="T4" fmla="*/ 484 w 344"/>
              <a:gd name="T5" fmla="*/ 64 h 789"/>
              <a:gd name="T6" fmla="*/ 0 60000 65536"/>
              <a:gd name="T7" fmla="*/ 0 60000 65536"/>
              <a:gd name="T8" fmla="*/ 0 60000 65536"/>
              <a:gd name="T9" fmla="*/ 0 w 344"/>
              <a:gd name="T10" fmla="*/ 0 h 789"/>
              <a:gd name="T11" fmla="*/ 344 w 344"/>
              <a:gd name="T12" fmla="*/ 789 h 7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89">
                <a:moveTo>
                  <a:pt x="0" y="0"/>
                </a:moveTo>
                <a:cubicBezTo>
                  <a:pt x="52" y="24"/>
                  <a:pt x="255" y="10"/>
                  <a:pt x="310" y="142"/>
                </a:cubicBezTo>
                <a:cubicBezTo>
                  <a:pt x="344" y="248"/>
                  <a:pt x="324" y="654"/>
                  <a:pt x="328" y="78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C0B23DD9-B76B-B44C-8FA0-D0B4E6E0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719" y="1529453"/>
            <a:ext cx="1824038" cy="985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Alice’</a:t>
            </a:r>
            <a:r>
              <a:rPr lang="en-US" altLang="ja-JP" sz="2400" dirty="0">
                <a:latin typeface="+mn-lt"/>
                <a:cs typeface="Arial" charset="0"/>
              </a:rPr>
              <a:t>s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encryption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key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809532EF-4B73-154F-9DF4-49771781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556" y="1597716"/>
            <a:ext cx="1657350" cy="985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Bob</a:t>
            </a:r>
            <a:r>
              <a:rPr lang="en-US" altLang="ja-JP" sz="2400" dirty="0">
                <a:latin typeface="+mn-lt"/>
                <a:cs typeface="Arial" charset="0"/>
              </a:rPr>
              <a:t>’s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decryption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+mn-lt"/>
                <a:cs typeface="Arial" charset="0"/>
              </a:rPr>
              <a:t>key</a:t>
            </a:r>
          </a:p>
        </p:txBody>
      </p:sp>
      <p:pic>
        <p:nvPicPr>
          <p:cNvPr id="23" name="Picture 24" descr="Bob">
            <a:extLst>
              <a:ext uri="{FF2B5EF4-FFF2-40B4-BE49-F238E27FC236}">
                <a16:creationId xmlns:a16="http://schemas.microsoft.com/office/drawing/2014/main" id="{B7CDFDA3-AD05-5641-9F13-C959774E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83" y="1802434"/>
            <a:ext cx="81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5">
            <a:extLst>
              <a:ext uri="{FF2B5EF4-FFF2-40B4-BE49-F238E27FC236}">
                <a16:creationId xmlns:a16="http://schemas.microsoft.com/office/drawing/2014/main" id="{06D5526A-A0B2-5B43-ABCA-4D728897DE04}"/>
              </a:ext>
            </a:extLst>
          </p:cNvPr>
          <p:cNvGrpSpPr>
            <a:grpSpLocks/>
          </p:cNvGrpSpPr>
          <p:nvPr/>
        </p:nvGrpSpPr>
        <p:grpSpPr bwMode="auto">
          <a:xfrm>
            <a:off x="6867181" y="1892991"/>
            <a:ext cx="501650" cy="568325"/>
            <a:chOff x="203" y="1789"/>
            <a:chExt cx="316" cy="358"/>
          </a:xfrm>
        </p:grpSpPr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D458364F-30A7-7344-97AF-28982E182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4388AB91-D971-914B-AF4F-86973D7BE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" y="1856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</p:grpSp>
      <p:pic>
        <p:nvPicPr>
          <p:cNvPr id="27" name="Picture 30" descr="BS00768_[1]">
            <a:extLst>
              <a:ext uri="{FF2B5EF4-FFF2-40B4-BE49-F238E27FC236}">
                <a16:creationId xmlns:a16="http://schemas.microsoft.com/office/drawing/2014/main" id="{C0A58FD0-B1BA-6943-8103-EA9945A1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27044" y="1540566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1" descr="BS00768_[1]">
            <a:extLst>
              <a:ext uri="{FF2B5EF4-FFF2-40B4-BE49-F238E27FC236}">
                <a16:creationId xmlns:a16="http://schemas.microsoft.com/office/drawing/2014/main" id="{79041123-EFD9-1349-B259-90D4031A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05269" y="1634228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7C3A9-AC99-194E-85B8-BD0A22FA2997}"/>
              </a:ext>
            </a:extLst>
          </p:cNvPr>
          <p:cNvCxnSpPr>
            <a:cxnSpLocks/>
          </p:cNvCxnSpPr>
          <p:nvPr/>
        </p:nvCxnSpPr>
        <p:spPr>
          <a:xfrm>
            <a:off x="7027307" y="2279113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8AE3B5-3946-E448-9D70-EEE25B9A2AAA}"/>
              </a:ext>
            </a:extLst>
          </p:cNvPr>
          <p:cNvCxnSpPr>
            <a:cxnSpLocks/>
          </p:cNvCxnSpPr>
          <p:nvPr/>
        </p:nvCxnSpPr>
        <p:spPr>
          <a:xfrm>
            <a:off x="3346434" y="2238402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9D92B-A75B-A241-89FA-02F2039EE03C}"/>
              </a:ext>
            </a:extLst>
          </p:cNvPr>
          <p:cNvCxnSpPr/>
          <p:nvPr/>
        </p:nvCxnSpPr>
        <p:spPr>
          <a:xfrm>
            <a:off x="2081048" y="3144094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15FF13-B579-1348-9B44-398AED47D510}"/>
              </a:ext>
            </a:extLst>
          </p:cNvPr>
          <p:cNvCxnSpPr/>
          <p:nvPr/>
        </p:nvCxnSpPr>
        <p:spPr>
          <a:xfrm>
            <a:off x="8355952" y="3124216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C48485-D587-5C49-BD51-2D1EDE649A05}"/>
              </a:ext>
            </a:extLst>
          </p:cNvPr>
          <p:cNvCxnSpPr>
            <a:cxnSpLocks/>
          </p:cNvCxnSpPr>
          <p:nvPr/>
        </p:nvCxnSpPr>
        <p:spPr>
          <a:xfrm>
            <a:off x="4550646" y="3089705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8CDF60A-5D15-834D-BFE1-94FFE10C1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Breaking an encryption scheme</a:t>
            </a:r>
            <a:endParaRPr lang="en-US" sz="4400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9FFFFE1-D802-1748-BFAC-D0920ABBEBAF}"/>
              </a:ext>
            </a:extLst>
          </p:cNvPr>
          <p:cNvSpPr txBox="1">
            <a:spLocks noChangeArrowheads="1"/>
          </p:cNvSpPr>
          <p:nvPr/>
        </p:nvSpPr>
        <p:spPr>
          <a:xfrm>
            <a:off x="758686" y="1586949"/>
            <a:ext cx="500600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cipher-text only attack: </a:t>
            </a:r>
            <a:r>
              <a:rPr lang="en-US" sz="3200" dirty="0"/>
              <a:t>Trudy has ciphertext she can analyze</a:t>
            </a:r>
          </a:p>
          <a:p>
            <a:r>
              <a:rPr lang="en-US" sz="3200" dirty="0">
                <a:solidFill>
                  <a:srgbClr val="C00000"/>
                </a:solidFill>
              </a:rPr>
              <a:t>two approaches:</a:t>
            </a:r>
          </a:p>
          <a:p>
            <a:pPr lvl="1"/>
            <a:r>
              <a:rPr lang="en-US" sz="3200" dirty="0"/>
              <a:t>brute force: search through all </a:t>
            </a:r>
            <a:r>
              <a:rPr lang="en-US" sz="2800" dirty="0"/>
              <a:t>keys </a:t>
            </a:r>
          </a:p>
          <a:p>
            <a:pPr lvl="1"/>
            <a:r>
              <a:rPr lang="en-US" sz="2800" dirty="0"/>
              <a:t>statistical analysis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42A404FF-A272-674C-BE1D-A2017B786F34}"/>
              </a:ext>
            </a:extLst>
          </p:cNvPr>
          <p:cNvSpPr txBox="1">
            <a:spLocks noChangeArrowheads="1"/>
          </p:cNvSpPr>
          <p:nvPr/>
        </p:nvSpPr>
        <p:spPr>
          <a:xfrm>
            <a:off x="6374295" y="1586950"/>
            <a:ext cx="518160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known-plaintext attack: </a:t>
            </a:r>
            <a:r>
              <a:rPr lang="en-US" sz="3200" dirty="0"/>
              <a:t>Trudy has plaintext corresponding to ciphertext</a:t>
            </a:r>
          </a:p>
          <a:p>
            <a:r>
              <a:rPr lang="en-US" sz="3200" dirty="0">
                <a:solidFill>
                  <a:srgbClr val="C00000"/>
                </a:solidFill>
              </a:rPr>
              <a:t>chosen-plaintext attack: </a:t>
            </a:r>
            <a:r>
              <a:rPr lang="en-US" sz="3200" dirty="0"/>
              <a:t>Trudy can get ciphertext for chosen plaintext</a:t>
            </a:r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A96C7A9-2CD0-BA4E-803F-B253CD6DE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Symmetric key cryptography</a:t>
            </a:r>
            <a:endParaRPr lang="en-US" sz="44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734669E-61CB-D549-AB3B-9FA516F17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013" y="2469633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4339D451-1A35-EA43-A191-2CBFB5AB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521" y="2471779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16B6C-3FBA-664E-8508-1CA0809480B5}"/>
              </a:ext>
            </a:extLst>
          </p:cNvPr>
          <p:cNvGrpSpPr>
            <a:grpSpLocks/>
          </p:cNvGrpSpPr>
          <p:nvPr/>
        </p:nvGrpSpPr>
        <p:grpSpPr bwMode="auto">
          <a:xfrm>
            <a:off x="3697289" y="1564035"/>
            <a:ext cx="490538" cy="582613"/>
            <a:chOff x="203" y="1789"/>
            <a:chExt cx="309" cy="367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A6D7B9C7-CE2B-2E4F-B690-78DA63F08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CF36D666-0D47-A340-A5EE-2F56800D4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" y="1865"/>
              <a:ext cx="2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S</a:t>
              </a:r>
            </a:p>
          </p:txBody>
        </p:sp>
      </p:grpSp>
      <p:pic>
        <p:nvPicPr>
          <p:cNvPr id="10" name="Picture 11" descr="Alice">
            <a:extLst>
              <a:ext uri="{FF2B5EF4-FFF2-40B4-BE49-F238E27FC236}">
                <a16:creationId xmlns:a16="http://schemas.microsoft.com/office/drawing/2014/main" id="{0452868E-2DCB-044D-8E12-3E12E050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87" y="1533872"/>
            <a:ext cx="6985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3">
            <a:extLst>
              <a:ext uri="{FF2B5EF4-FFF2-40B4-BE49-F238E27FC236}">
                <a16:creationId xmlns:a16="http://schemas.microsoft.com/office/drawing/2014/main" id="{AD1F12B2-FF58-C84A-9FEE-E90ECF21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69" y="2519226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D91A2ABD-8921-C24C-B9A7-FD940B031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94" y="2587489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30108AB-253A-2F4F-B115-B277A156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106" y="2533514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8440821-15F2-844A-8721-2FD8A32BB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081" y="2598601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pic>
        <p:nvPicPr>
          <p:cNvPr id="23" name="Picture 24" descr="Bob">
            <a:extLst>
              <a:ext uri="{FF2B5EF4-FFF2-40B4-BE49-F238E27FC236}">
                <a16:creationId xmlns:a16="http://schemas.microsoft.com/office/drawing/2014/main" id="{B7CDFDA3-AD05-5641-9F13-C959774E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83" y="1630157"/>
            <a:ext cx="81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5">
            <a:extLst>
              <a:ext uri="{FF2B5EF4-FFF2-40B4-BE49-F238E27FC236}">
                <a16:creationId xmlns:a16="http://schemas.microsoft.com/office/drawing/2014/main" id="{06D5526A-A0B2-5B43-ABCA-4D728897DE04}"/>
              </a:ext>
            </a:extLst>
          </p:cNvPr>
          <p:cNvGrpSpPr>
            <a:grpSpLocks/>
          </p:cNvGrpSpPr>
          <p:nvPr/>
        </p:nvGrpSpPr>
        <p:grpSpPr bwMode="auto">
          <a:xfrm>
            <a:off x="7437023" y="1561686"/>
            <a:ext cx="488950" cy="568325"/>
            <a:chOff x="203" y="1789"/>
            <a:chExt cx="308" cy="358"/>
          </a:xfrm>
        </p:grpSpPr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D458364F-30A7-7344-97AF-28982E182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789"/>
              <a:ext cx="217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4388AB91-D971-914B-AF4F-86973D7BE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" y="1856"/>
              <a:ext cx="20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S</a:t>
              </a:r>
            </a:p>
          </p:txBody>
        </p:sp>
      </p:grpSp>
      <p:pic>
        <p:nvPicPr>
          <p:cNvPr id="27" name="Picture 30" descr="BS00768_[1]">
            <a:extLst>
              <a:ext uri="{FF2B5EF4-FFF2-40B4-BE49-F238E27FC236}">
                <a16:creationId xmlns:a16="http://schemas.microsoft.com/office/drawing/2014/main" id="{C0A58FD0-B1BA-6943-8103-EA9945A1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227044" y="1686340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1" descr="BS00768_[1]">
            <a:extLst>
              <a:ext uri="{FF2B5EF4-FFF2-40B4-BE49-F238E27FC236}">
                <a16:creationId xmlns:a16="http://schemas.microsoft.com/office/drawing/2014/main" id="{79041123-EFD9-1349-B259-90D4031A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98033" y="1740245"/>
            <a:ext cx="4651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57C3A9-AC99-194E-85B8-BD0A22FA2997}"/>
              </a:ext>
            </a:extLst>
          </p:cNvPr>
          <p:cNvCxnSpPr>
            <a:cxnSpLocks/>
          </p:cNvCxnSpPr>
          <p:nvPr/>
        </p:nvCxnSpPr>
        <p:spPr>
          <a:xfrm>
            <a:off x="7027307" y="2106836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8AE3B5-3946-E448-9D70-EEE25B9A2AAA}"/>
              </a:ext>
            </a:extLst>
          </p:cNvPr>
          <p:cNvCxnSpPr>
            <a:cxnSpLocks/>
          </p:cNvCxnSpPr>
          <p:nvPr/>
        </p:nvCxnSpPr>
        <p:spPr>
          <a:xfrm>
            <a:off x="3346434" y="2066125"/>
            <a:ext cx="0" cy="318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9D92B-A75B-A241-89FA-02F2039EE03C}"/>
              </a:ext>
            </a:extLst>
          </p:cNvPr>
          <p:cNvCxnSpPr/>
          <p:nvPr/>
        </p:nvCxnSpPr>
        <p:spPr>
          <a:xfrm>
            <a:off x="2081048" y="2971817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15FF13-B579-1348-9B44-398AED47D510}"/>
              </a:ext>
            </a:extLst>
          </p:cNvPr>
          <p:cNvCxnSpPr/>
          <p:nvPr/>
        </p:nvCxnSpPr>
        <p:spPr>
          <a:xfrm>
            <a:off x="8355952" y="2951939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C48485-D587-5C49-BD51-2D1EDE649A05}"/>
              </a:ext>
            </a:extLst>
          </p:cNvPr>
          <p:cNvCxnSpPr>
            <a:cxnSpLocks/>
          </p:cNvCxnSpPr>
          <p:nvPr/>
        </p:nvCxnSpPr>
        <p:spPr>
          <a:xfrm>
            <a:off x="4550646" y="2917428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>
            <a:extLst>
              <a:ext uri="{FF2B5EF4-FFF2-40B4-BE49-F238E27FC236}">
                <a16:creationId xmlns:a16="http://schemas.microsoft.com/office/drawing/2014/main" id="{23D78889-5D58-7B49-852E-A4D7CE204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627" y="2476708"/>
            <a:ext cx="1455738" cy="4619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ciphertext</a:t>
            </a:r>
          </a:p>
        </p:txBody>
      </p:sp>
      <p:sp>
        <p:nvSpPr>
          <p:cNvPr id="37" name="Text Box 27">
            <a:extLst>
              <a:ext uri="{FF2B5EF4-FFF2-40B4-BE49-F238E27FC236}">
                <a16:creationId xmlns:a16="http://schemas.microsoft.com/office/drawing/2014/main" id="{2F4A5A09-FA83-434F-92C3-28E1DB3E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640" y="2924315"/>
            <a:ext cx="1039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rgbClr val="C00000"/>
                </a:solidFill>
                <a:latin typeface="+mn-lt"/>
                <a:cs typeface="Arial" charset="0"/>
              </a:rPr>
              <a:t>K  (m)</a:t>
            </a:r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B230A58D-9373-144C-92D9-84B3F53C7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333" y="3116403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S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5E2051B-B645-DE43-BBCC-96C0307D24A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3968128"/>
            <a:ext cx="10538791" cy="243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symmetric key crypto</a:t>
            </a:r>
            <a:r>
              <a:rPr lang="en-US" sz="3200" dirty="0"/>
              <a:t>: Bob and Alice share same (symmetric) key: K</a:t>
            </a:r>
          </a:p>
          <a:p>
            <a:r>
              <a:rPr lang="en-US" i="1" dirty="0"/>
              <a:t>e.g., </a:t>
            </a:r>
            <a:r>
              <a:rPr lang="en-US" dirty="0"/>
              <a:t>key is knowing substitution pattern in mono alphabetic substitution cipher</a:t>
            </a:r>
            <a:endParaRPr lang="en-US" sz="3200" dirty="0"/>
          </a:p>
          <a:p>
            <a:pPr>
              <a:buFont typeface="Wingdings" charset="0"/>
              <a:buNone/>
            </a:pPr>
            <a:r>
              <a:rPr lang="en-US" sz="3200" i="1" u="sng" dirty="0">
                <a:solidFill>
                  <a:srgbClr val="C00000"/>
                </a:solidFill>
              </a:rPr>
              <a:t>Q:</a:t>
            </a:r>
            <a:r>
              <a:rPr lang="en-US" sz="3200" i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how do Bob and Alice agree on key value?</a:t>
            </a:r>
            <a:endParaRPr lang="en-US" sz="3200" i="1" dirty="0"/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98A2B4F2-C89B-C344-A03B-58164B0C8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Simple encryption scheme</a:t>
            </a:r>
            <a:endParaRPr lang="en-US" sz="4400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8AC6FFB-FD32-C146-AB47-7F7B20F2D6AA}"/>
              </a:ext>
            </a:extLst>
          </p:cNvPr>
          <p:cNvSpPr txBox="1">
            <a:spLocks noChangeArrowheads="1"/>
          </p:cNvSpPr>
          <p:nvPr/>
        </p:nvSpPr>
        <p:spPr>
          <a:xfrm>
            <a:off x="809556" y="1199806"/>
            <a:ext cx="10680078" cy="121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i="1" dirty="0">
                <a:solidFill>
                  <a:srgbClr val="C00000"/>
                </a:solidFill>
              </a:rPr>
              <a:t>substitution cipher: </a:t>
            </a:r>
            <a:r>
              <a:rPr lang="en-US" dirty="0"/>
              <a:t>substituting one thing for another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monoalphabetic cipher: substitute one letter for another</a:t>
            </a:r>
            <a:endParaRPr lang="en-US" sz="3200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3412139-8CBB-DD4E-91B7-450CC2CAA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04" y="2463180"/>
            <a:ext cx="7203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plaintext:  abcdefghijklmnopqrstuvwxyz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F6BD0E9A-C7F8-5F4E-AE93-E336351F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725" y="3242642"/>
            <a:ext cx="73878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ciphertext:  mnbvcxzasdfghjklpoiuytrewq</a:t>
            </a:r>
          </a:p>
        </p:txBody>
      </p:sp>
      <p:sp>
        <p:nvSpPr>
          <p:cNvPr id="45" name="Line 6">
            <a:extLst>
              <a:ext uri="{FF2B5EF4-FFF2-40B4-BE49-F238E27FC236}">
                <a16:creationId xmlns:a16="http://schemas.microsoft.com/office/drawing/2014/main" id="{4A7E4B0C-B805-8D45-B761-B5546DF09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3298" y="2872755"/>
            <a:ext cx="0" cy="4937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Line 7">
            <a:extLst>
              <a:ext uri="{FF2B5EF4-FFF2-40B4-BE49-F238E27FC236}">
                <a16:creationId xmlns:a16="http://schemas.microsoft.com/office/drawing/2014/main" id="{15944278-71E1-604D-A12B-C3FC18367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6886" y="2836242"/>
            <a:ext cx="0" cy="4937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39C5A038-5B82-9445-AEB5-8EB6B0C1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788" y="4014167"/>
            <a:ext cx="6279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Plaintext: bob. i love you. alice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80D4BCB1-BB8B-1140-8F2A-FE598173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146" y="4439617"/>
            <a:ext cx="64643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Courier New" charset="0"/>
              </a:rPr>
              <a:t>ciphertext: nkn. s gktc wky. mgsbc</a:t>
            </a: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9653B653-82E5-3F44-AD23-2BB86DB4F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623" y="3949080"/>
            <a:ext cx="782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99"/>
                </a:solidFill>
                <a:latin typeface="Arial" charset="0"/>
                <a:cs typeface="Arial" charset="0"/>
              </a:rPr>
              <a:t>e.g.:</a:t>
            </a:r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3163F96C-C81B-A24C-BA43-B755712B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573" y="5279405"/>
            <a:ext cx="954584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1554163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3200" i="1" dirty="0">
                <a:solidFill>
                  <a:srgbClr val="C00000"/>
                </a:solidFill>
                <a:latin typeface="+mn-lt"/>
              </a:rPr>
              <a:t>Encryption key: </a:t>
            </a:r>
            <a:r>
              <a:rPr lang="en-US" sz="3200" dirty="0">
                <a:latin typeface="+mn-lt"/>
              </a:rPr>
              <a:t>mapping from set of 26 letters</a:t>
            </a:r>
          </a:p>
          <a:p>
            <a:r>
              <a:rPr lang="en-US" sz="3200" dirty="0">
                <a:latin typeface="+mn-lt"/>
              </a:rPr>
              <a:t>                     to set of 26 letters</a:t>
            </a:r>
          </a:p>
        </p:txBody>
      </p:sp>
      <p:pic>
        <p:nvPicPr>
          <p:cNvPr id="51" name="Picture 25" descr="BS00768_[1]">
            <a:extLst>
              <a:ext uri="{FF2B5EF4-FFF2-40B4-BE49-F238E27FC236}">
                <a16:creationId xmlns:a16="http://schemas.microsoft.com/office/drawing/2014/main" id="{59C2FE99-CEC9-D44D-82A0-374E79D8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623461" y="5422280"/>
            <a:ext cx="4651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A more sophisticated encryption approach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107A275-985F-8F45-B664-34A810FD7A1C}"/>
              </a:ext>
            </a:extLst>
          </p:cNvPr>
          <p:cNvSpPr txBox="1">
            <a:spLocks noChangeArrowheads="1"/>
          </p:cNvSpPr>
          <p:nvPr/>
        </p:nvSpPr>
        <p:spPr>
          <a:xfrm>
            <a:off x="890173" y="1203947"/>
            <a:ext cx="10612713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 substitution ciphers, M</a:t>
            </a:r>
            <a:r>
              <a:rPr lang="en-US" sz="3200" baseline="-25000" dirty="0"/>
              <a:t>1</a:t>
            </a:r>
            <a:r>
              <a:rPr lang="en-US" sz="3200" dirty="0"/>
              <a:t>,M</a:t>
            </a:r>
            <a:r>
              <a:rPr lang="en-US" sz="3200" baseline="-25000" dirty="0"/>
              <a:t>2</a:t>
            </a:r>
            <a:r>
              <a:rPr lang="en-US" sz="3200" dirty="0"/>
              <a:t>,…,M</a:t>
            </a:r>
            <a:r>
              <a:rPr lang="en-US" sz="3200" baseline="-25000" dirty="0"/>
              <a:t>n</a:t>
            </a:r>
          </a:p>
          <a:p>
            <a:r>
              <a:rPr lang="en-US" sz="3200" dirty="0"/>
              <a:t>cycling pattern: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e.g., n=4: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2</a:t>
            </a:r>
            <a:r>
              <a:rPr lang="en-US" dirty="0">
                <a:solidFill>
                  <a:srgbClr val="008000"/>
                </a:solidFill>
              </a:rPr>
              <a:t>;  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,M</a:t>
            </a:r>
            <a:r>
              <a:rPr lang="en-US" baseline="-25000" dirty="0">
                <a:solidFill>
                  <a:srgbClr val="008000"/>
                </a:solidFill>
              </a:rPr>
              <a:t>2</a:t>
            </a:r>
            <a:r>
              <a:rPr lang="en-US" dirty="0">
                <a:solidFill>
                  <a:srgbClr val="008000"/>
                </a:solidFill>
              </a:rPr>
              <a:t>;</a:t>
            </a:r>
            <a:r>
              <a:rPr lang="en-US" dirty="0"/>
              <a:t> ..</a:t>
            </a:r>
          </a:p>
          <a:p>
            <a:r>
              <a:rPr lang="en-US" sz="3200" dirty="0"/>
              <a:t>for each new plaintext symbol, use subsequent substitution pattern in cyclic pattern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dog: d from M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, o from M</a:t>
            </a:r>
            <a:r>
              <a:rPr lang="en-US" baseline="-25000" dirty="0">
                <a:solidFill>
                  <a:srgbClr val="008000"/>
                </a:solidFill>
              </a:rPr>
              <a:t>3</a:t>
            </a:r>
            <a:r>
              <a:rPr lang="en-US" dirty="0">
                <a:solidFill>
                  <a:srgbClr val="008000"/>
                </a:solidFill>
              </a:rPr>
              <a:t>, g from M</a:t>
            </a:r>
            <a:r>
              <a:rPr lang="en-US" baseline="-25000" dirty="0">
                <a:solidFill>
                  <a:srgbClr val="008000"/>
                </a:solidFill>
              </a:rPr>
              <a:t>4</a:t>
            </a:r>
          </a:p>
          <a:p>
            <a:pPr lvl="1">
              <a:buFont typeface="Wingdings" charset="0"/>
              <a:buNone/>
            </a:pPr>
            <a:endParaRPr lang="en-US" baseline="-25000" dirty="0">
              <a:solidFill>
                <a:srgbClr val="008000"/>
              </a:solidFill>
              <a:latin typeface="Gill Sans MT" charset="0"/>
            </a:endParaRPr>
          </a:p>
          <a:p>
            <a:pPr lvl="1">
              <a:buFont typeface="Wingdings" charset="0"/>
              <a:buNone/>
            </a:pPr>
            <a:r>
              <a:rPr lang="en-US" sz="3200" i="1" dirty="0">
                <a:solidFill>
                  <a:srgbClr val="C00000"/>
                </a:solidFill>
              </a:rPr>
              <a:t>Encryption key: </a:t>
            </a:r>
            <a:r>
              <a:rPr lang="en-US" sz="3200" dirty="0"/>
              <a:t>n substitution ciphers, and cyclic pattern</a:t>
            </a:r>
          </a:p>
          <a:p>
            <a:pPr lvl="1"/>
            <a:r>
              <a:rPr lang="en-US" sz="2800" dirty="0"/>
              <a:t>key need not be just n-bit pattern</a:t>
            </a:r>
          </a:p>
        </p:txBody>
      </p:sp>
      <p:pic>
        <p:nvPicPr>
          <p:cNvPr id="15" name="Picture 25" descr="BS00768_[1]">
            <a:extLst>
              <a:ext uri="{FF2B5EF4-FFF2-40B4-BE49-F238E27FC236}">
                <a16:creationId xmlns:a16="http://schemas.microsoft.com/office/drawing/2014/main" id="{0AEAE18D-B61A-BC45-AE08-B0E69B12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07624" y="4524997"/>
            <a:ext cx="4651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Symmetric key crypto: DES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37BF43-2D44-0746-9CC6-CB87B013203F}"/>
              </a:ext>
            </a:extLst>
          </p:cNvPr>
          <p:cNvSpPr txBox="1">
            <a:spLocks noChangeArrowheads="1"/>
          </p:cNvSpPr>
          <p:nvPr/>
        </p:nvSpPr>
        <p:spPr>
          <a:xfrm>
            <a:off x="910743" y="1233004"/>
            <a:ext cx="11055970" cy="500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DES: Data Encryption Standard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US encryption standard [NIST 1993]</a:t>
            </a:r>
          </a:p>
          <a:p>
            <a:r>
              <a:rPr lang="en-US" dirty="0"/>
              <a:t>56-bit symmetric key, 64-bit plaintext input</a:t>
            </a:r>
          </a:p>
          <a:p>
            <a:r>
              <a:rPr lang="en-US" dirty="0"/>
              <a:t>block cipher with cipher block chaining</a:t>
            </a:r>
          </a:p>
          <a:p>
            <a:r>
              <a:rPr lang="en-US" dirty="0"/>
              <a:t>how secure is DES?</a:t>
            </a:r>
          </a:p>
          <a:p>
            <a:pPr lvl="1"/>
            <a:r>
              <a:rPr lang="en-US" sz="2800" dirty="0"/>
              <a:t>DES Challenge: 56-bit-key-encrypted phrase  decrypted (brute force) in less than a day</a:t>
            </a:r>
          </a:p>
          <a:p>
            <a:pPr lvl="1"/>
            <a:r>
              <a:rPr lang="en-US" sz="2800" dirty="0"/>
              <a:t>no known good analytic attack</a:t>
            </a:r>
          </a:p>
          <a:p>
            <a:r>
              <a:rPr lang="en-US" dirty="0"/>
              <a:t>making DES more secure:</a:t>
            </a:r>
          </a:p>
          <a:p>
            <a:pPr lvl="1"/>
            <a:r>
              <a:rPr lang="en-US" sz="2800" dirty="0"/>
              <a:t>3DES: encrypt 3 times with 3 different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AES: Advanced Encryption Standard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D667AF7-BF48-5243-985F-E9DDCE1AFF39}"/>
              </a:ext>
            </a:extLst>
          </p:cNvPr>
          <p:cNvSpPr txBox="1">
            <a:spLocks noChangeArrowheads="1"/>
          </p:cNvSpPr>
          <p:nvPr/>
        </p:nvSpPr>
        <p:spPr>
          <a:xfrm>
            <a:off x="851452" y="1524000"/>
            <a:ext cx="1067793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symmetric-key NIST standard, replaced DES (Nov 2001)</a:t>
            </a:r>
          </a:p>
          <a:p>
            <a:r>
              <a:rPr lang="en-US" sz="3200" dirty="0"/>
              <a:t>processes data in 128 bit blocks</a:t>
            </a:r>
          </a:p>
          <a:p>
            <a:r>
              <a:rPr lang="en-US" sz="3200" dirty="0"/>
              <a:t>128, 192, or 256 bit keys</a:t>
            </a:r>
          </a:p>
          <a:p>
            <a:r>
              <a:rPr lang="en-US" sz="3200" dirty="0"/>
              <a:t>brute force decryption (try each key) taking 1 sec on DES, takes 149 trillion years for AES</a:t>
            </a:r>
          </a:p>
        </p:txBody>
      </p:sp>
    </p:spTree>
    <p:extLst>
      <p:ext uri="{BB962C8B-B14F-4D97-AF65-F5344CB8AC3E}">
        <p14:creationId xmlns:p14="http://schemas.microsoft.com/office/powerpoint/2010/main" val="992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66395" marR="203835" indent="-285750" algn="just">
              <a:lnSpc>
                <a:spcPct val="100000"/>
              </a:lnSpc>
              <a:spcBef>
                <a:spcPts val="73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6395" algn="l"/>
              </a:tabLst>
            </a:pP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seems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 </a:t>
            </a:r>
            <a:r>
              <a:rPr sz="1200" dirty="0">
                <a:latin typeface="Times New Roman"/>
                <a:cs typeface="Times New Roman"/>
              </a:rPr>
              <a:t>depends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initial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initial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value?</a:t>
            </a:r>
            <a:endParaRPr sz="1200">
              <a:latin typeface="Times New Roman"/>
              <a:cs typeface="Times New Roman"/>
            </a:endParaRPr>
          </a:p>
          <a:p>
            <a:pPr marL="80645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random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values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IV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equally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secure.</a:t>
            </a:r>
            <a:endParaRPr sz="1200">
              <a:latin typeface="Times New Roman"/>
              <a:cs typeface="Times New Roman"/>
            </a:endParaRPr>
          </a:p>
          <a:p>
            <a:pPr marL="366395" marR="632460" indent="-285750" algn="just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639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Continue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Holding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Start </a:t>
            </a:r>
            <a:r>
              <a:rPr sz="1200" spc="-10" dirty="0">
                <a:latin typeface="Times New Roman"/>
                <a:cs typeface="Times New Roman"/>
              </a:rPr>
              <a:t>Bombing?</a:t>
            </a:r>
            <a:endParaRPr sz="1200">
              <a:latin typeface="Times New Roman"/>
              <a:cs typeface="Times New Roman"/>
            </a:endParaRPr>
          </a:p>
          <a:p>
            <a:pPr marL="80645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endParaRPr sz="1200">
              <a:latin typeface="Times New Roman"/>
              <a:cs typeface="Times New Roman"/>
            </a:endParaRPr>
          </a:p>
          <a:p>
            <a:pPr marL="366395" marR="179070" indent="-28575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6395" algn="l"/>
              </a:tabLst>
            </a:pP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digital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signatures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certificates,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specific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number </a:t>
            </a:r>
            <a:r>
              <a:rPr sz="1200" dirty="0">
                <a:latin typeface="Times New Roman"/>
                <a:cs typeface="Times New Roman"/>
              </a:rPr>
              <a:t>method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described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here?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strengthen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encryption.</a:t>
            </a:r>
            <a:endParaRPr sz="1200">
              <a:latin typeface="Times New Roman"/>
              <a:cs typeface="Times New Roman"/>
            </a:endParaRPr>
          </a:p>
          <a:p>
            <a:pPr marL="366395" marR="71755" indent="-28575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639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Cipher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Chaining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then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Blockchain</a:t>
            </a:r>
            <a:r>
              <a:rPr sz="1200" spc="-20" dirty="0">
                <a:latin typeface="Times New Roman"/>
                <a:cs typeface="Times New Roman"/>
              </a:rPr>
              <a:t> uses?</a:t>
            </a:r>
            <a:endParaRPr sz="1200">
              <a:latin typeface="Times New Roman"/>
              <a:cs typeface="Times New Roman"/>
            </a:endParaRPr>
          </a:p>
          <a:p>
            <a:pPr marL="80645" marR="29591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relationship.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Blockchain</a:t>
            </a:r>
            <a:r>
              <a:rPr sz="1200" i="1" spc="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simply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linked list.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1894" y="328422"/>
            <a:ext cx="29474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CBC</a:t>
            </a:r>
            <a:r>
              <a:rPr spc="5" dirty="0"/>
              <a:t> </a:t>
            </a:r>
            <a:r>
              <a:rPr spc="-10" dirty="0"/>
              <a:t>(Cont)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87" y="1279905"/>
            <a:ext cx="4676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baseline="-20833" dirty="0">
                <a:latin typeface="Times New Roman"/>
                <a:cs typeface="Times New Roman"/>
              </a:rPr>
              <a:t>i</a:t>
            </a:r>
            <a:r>
              <a:rPr sz="2400" spc="277" baseline="-20833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i+1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387" y="4606798"/>
            <a:ext cx="5745480" cy="15633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Initial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(IV)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spcBef>
                <a:spcPts val="3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431165">
              <a:lnSpc>
                <a:spcPts val="2735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guess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blocks.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Holding,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Start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Bombing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" y="2133600"/>
            <a:ext cx="8153399" cy="235915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17305" y="5258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8.10b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Cryptography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2F46A-C2D7-5E49-984A-D460665213E2}"/>
              </a:ext>
            </a:extLst>
          </p:cNvPr>
          <p:cNvSpPr txBox="1">
            <a:spLocks noChangeArrowheads="1"/>
          </p:cNvSpPr>
          <p:nvPr/>
        </p:nvSpPr>
        <p:spPr>
          <a:xfrm>
            <a:off x="889070" y="1614418"/>
            <a:ext cx="449131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symmetric key crypto:</a:t>
            </a:r>
          </a:p>
          <a:p>
            <a:r>
              <a:rPr lang="en-US" dirty="0"/>
              <a:t>requires sender, receiver know shared secret key</a:t>
            </a:r>
          </a:p>
          <a:p>
            <a:r>
              <a:rPr lang="en-US" dirty="0"/>
              <a:t>Q: how to agree on key in first place (particularly if never “</a:t>
            </a:r>
            <a:r>
              <a:rPr lang="en-US" altLang="ja-JP" dirty="0"/>
              <a:t>met”)?</a:t>
            </a:r>
          </a:p>
          <a:p>
            <a:endParaRPr lang="en-US" sz="2400" dirty="0">
              <a:latin typeface="Gill Sans M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90F077-6365-434B-92DA-B7BC950B9B38}"/>
              </a:ext>
            </a:extLst>
          </p:cNvPr>
          <p:cNvGrpSpPr>
            <a:grpSpLocks/>
          </p:cNvGrpSpPr>
          <p:nvPr/>
        </p:nvGrpSpPr>
        <p:grpSpPr bwMode="auto">
          <a:xfrm>
            <a:off x="5971277" y="1520105"/>
            <a:ext cx="4935261" cy="4235170"/>
            <a:chOff x="4354280" y="1621875"/>
            <a:chExt cx="4934985" cy="423463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5ED939E3-371E-0442-85E2-498E64702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280" y="1926771"/>
              <a:ext cx="4934985" cy="3929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91C2D504-3A54-3C4D-809A-D37AD4FB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8457" y="1665514"/>
              <a:ext cx="3528425" cy="5007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CF795C7-4649-A34D-90C2-E8F51820F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512" y="1621875"/>
              <a:ext cx="4664503" cy="719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sz="3200" dirty="0">
                  <a:solidFill>
                    <a:srgbClr val="C00000"/>
                  </a:solidFill>
                </a:rPr>
                <a:t>public key crypto</a:t>
              </a:r>
            </a:p>
            <a:p>
              <a:pPr marL="277813" indent="-277813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charset="2"/>
                <a:buChar char="§"/>
              </a:pPr>
              <a:endParaRPr lang="en-US" sz="2800" dirty="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BD70911-26B3-7644-9304-E1027136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623" y="2284400"/>
              <a:ext cx="4664503" cy="335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/>
                <a:t>radically </a:t>
              </a:r>
              <a:r>
                <a:rPr lang="en-US" sz="2800" dirty="0"/>
                <a:t>different approach [Diffie-Hellman76, RSA78]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dirty="0"/>
                <a:t>sender, receiver do </a:t>
              </a:r>
              <a:r>
                <a:rPr lang="en-US" sz="2800" i="1" dirty="0">
                  <a:solidFill>
                    <a:srgbClr val="000099"/>
                  </a:solidFill>
                </a:rPr>
                <a:t>not</a:t>
              </a:r>
              <a:r>
                <a:rPr lang="en-US" sz="2800" dirty="0"/>
                <a:t> share secret key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>
                  <a:solidFill>
                    <a:srgbClr val="000099"/>
                  </a:solidFill>
                </a:rPr>
                <a:t>public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dirty="0"/>
                <a:t>encryption key 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dirty="0"/>
                <a:t>known to</a:t>
              </a:r>
              <a:r>
                <a:rPr lang="en-US" sz="2800" i="1" dirty="0">
                  <a:solidFill>
                    <a:schemeClr val="accent2"/>
                  </a:solidFill>
                </a:rPr>
                <a:t> </a:t>
              </a:r>
              <a:r>
                <a:rPr lang="en-US" sz="2800" i="1" dirty="0">
                  <a:solidFill>
                    <a:srgbClr val="000099"/>
                  </a:solidFill>
                </a:rPr>
                <a:t>all</a:t>
              </a:r>
            </a:p>
            <a:p>
              <a:pPr marL="409575" indent="-238125">
                <a:lnSpc>
                  <a:spcPct val="90000"/>
                </a:lnSpc>
                <a:spcBef>
                  <a:spcPts val="5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</a:pPr>
              <a:r>
                <a:rPr lang="en-US" sz="2800" i="1" dirty="0">
                  <a:solidFill>
                    <a:srgbClr val="000099"/>
                  </a:solidFill>
                </a:rPr>
                <a:t>private</a:t>
              </a:r>
              <a:r>
                <a:rPr lang="en-US" sz="2800" dirty="0"/>
                <a:t> decryption key known only to receiver</a:t>
              </a:r>
              <a:endParaRPr lang="en-US" sz="3200" dirty="0"/>
            </a:p>
            <a:p>
              <a:pPr marL="277813" indent="-277813">
                <a:spcBef>
                  <a:spcPct val="20000"/>
                </a:spcBef>
                <a:buClr>
                  <a:schemeClr val="accent2"/>
                </a:buClr>
                <a:buSzPct val="100000"/>
                <a:buFont typeface="Wingdings" charset="2"/>
                <a:buChar char="§"/>
              </a:pPr>
              <a:endParaRPr lang="en-US" sz="2800" dirty="0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7F25EB4-710A-844A-BC86-13A5F562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4" y="0"/>
            <a:ext cx="4744730" cy="41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Cryptography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49" name="Picture 5" descr="Alice">
            <a:extLst>
              <a:ext uri="{FF2B5EF4-FFF2-40B4-BE49-F238E27FC236}">
                <a16:creationId xmlns:a16="http://schemas.microsoft.com/office/drawing/2014/main" id="{DA4FFCE3-3AE4-544C-8D5B-C3BA4367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39" y="2922312"/>
            <a:ext cx="51117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2" descr="Bob">
            <a:extLst>
              <a:ext uri="{FF2B5EF4-FFF2-40B4-BE49-F238E27FC236}">
                <a16:creationId xmlns:a16="http://schemas.microsoft.com/office/drawing/2014/main" id="{C0216B91-AA56-D447-82C5-145B1996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91" y="2939774"/>
            <a:ext cx="6651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" name="Group 29">
            <a:extLst>
              <a:ext uri="{FF2B5EF4-FFF2-40B4-BE49-F238E27FC236}">
                <a16:creationId xmlns:a16="http://schemas.microsoft.com/office/drawing/2014/main" id="{7BD7980D-FCF0-3C4A-93D5-EAE9F1C3020E}"/>
              </a:ext>
            </a:extLst>
          </p:cNvPr>
          <p:cNvGrpSpPr>
            <a:grpSpLocks/>
          </p:cNvGrpSpPr>
          <p:nvPr/>
        </p:nvGrpSpPr>
        <p:grpSpPr bwMode="auto">
          <a:xfrm>
            <a:off x="8642834" y="4080981"/>
            <a:ext cx="1885950" cy="636588"/>
            <a:chOff x="2413" y="3394"/>
            <a:chExt cx="1188" cy="401"/>
          </a:xfrm>
        </p:grpSpPr>
        <p:sp>
          <p:nvSpPr>
            <p:cNvPr id="75" name="Text Box 30">
              <a:extLst>
                <a:ext uri="{FF2B5EF4-FFF2-40B4-BE49-F238E27FC236}">
                  <a16:creationId xmlns:a16="http://schemas.microsoft.com/office/drawing/2014/main" id="{E2514AB3-88CA-4541-9CE9-713B944F4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" y="3434"/>
              <a:ext cx="11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m = K  </a:t>
              </a:r>
              <a:r>
                <a:rPr lang="en-US" sz="24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 (m)</a:t>
              </a:r>
              <a:r>
                <a:rPr lang="en-US" sz="24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4153A745-501E-0545-A470-D433A0EAE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3582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7" name="Text Box 32">
              <a:extLst>
                <a:ext uri="{FF2B5EF4-FFF2-40B4-BE49-F238E27FC236}">
                  <a16:creationId xmlns:a16="http://schemas.microsoft.com/office/drawing/2014/main" id="{5A82004A-529C-F540-B693-874631623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2" y="3400"/>
              <a:ext cx="19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78" name="Text Box 33">
              <a:extLst>
                <a:ext uri="{FF2B5EF4-FFF2-40B4-BE49-F238E27FC236}">
                  <a16:creationId xmlns:a16="http://schemas.microsoft.com/office/drawing/2014/main" id="{FC50E53E-9F9B-654F-9FA8-ECCEF77A7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9" y="3570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9" name="Text Box 34">
              <a:extLst>
                <a:ext uri="{FF2B5EF4-FFF2-40B4-BE49-F238E27FC236}">
                  <a16:creationId xmlns:a16="http://schemas.microsoft.com/office/drawing/2014/main" id="{EDF2B244-5719-2F45-A42A-402B66223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3394"/>
              <a:ext cx="1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-</a:t>
              </a:r>
            </a:p>
          </p:txBody>
        </p:sp>
      </p:grpSp>
      <p:sp>
        <p:nvSpPr>
          <p:cNvPr id="83" name="Text Box 6">
            <a:extLst>
              <a:ext uri="{FF2B5EF4-FFF2-40B4-BE49-F238E27FC236}">
                <a16:creationId xmlns:a16="http://schemas.microsoft.com/office/drawing/2014/main" id="{6CC01E21-09EC-DC40-8599-EEA1BC508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043" y="3584964"/>
            <a:ext cx="12795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  <a:cs typeface="Arial" charset="0"/>
              </a:rPr>
              <a:t>plaintext</a:t>
            </a:r>
          </a:p>
        </p:txBody>
      </p:sp>
      <p:sp>
        <p:nvSpPr>
          <p:cNvPr id="84" name="Rectangle 13">
            <a:extLst>
              <a:ext uri="{FF2B5EF4-FFF2-40B4-BE49-F238E27FC236}">
                <a16:creationId xmlns:a16="http://schemas.microsoft.com/office/drawing/2014/main" id="{889B7A33-37EE-4D46-B817-164D2D6B6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891" y="3632411"/>
            <a:ext cx="1433513" cy="86042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85" name="Text Box 14">
            <a:extLst>
              <a:ext uri="{FF2B5EF4-FFF2-40B4-BE49-F238E27FC236}">
                <a16:creationId xmlns:a16="http://schemas.microsoft.com/office/drawing/2014/main" id="{ECBBD5A2-07AE-1344-92CC-97064DC6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16" y="3700674"/>
            <a:ext cx="15367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encryption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id="{60AEB48B-8CF1-8E42-A0B2-02C05B89B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628" y="3646699"/>
            <a:ext cx="1460500" cy="854075"/>
          </a:xfrm>
          <a:prstGeom prst="rect">
            <a:avLst/>
          </a:prstGeom>
          <a:solidFill>
            <a:srgbClr val="0012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87" name="Text Box 16">
            <a:extLst>
              <a:ext uri="{FF2B5EF4-FFF2-40B4-BE49-F238E27FC236}">
                <a16:creationId xmlns:a16="http://schemas.microsoft.com/office/drawing/2014/main" id="{638D795E-2C6D-CB48-9019-7A6554CD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603" y="3711786"/>
            <a:ext cx="1604963" cy="7572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decryption 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 charset="0"/>
              </a:rPr>
              <a:t>algorithm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426637B-377D-7B4D-99F1-F721A3FF4606}"/>
              </a:ext>
            </a:extLst>
          </p:cNvPr>
          <p:cNvCxnSpPr/>
          <p:nvPr/>
        </p:nvCxnSpPr>
        <p:spPr>
          <a:xfrm>
            <a:off x="2213570" y="4085002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08EBEE-85B2-AD4A-ACE2-254B3FCAB316}"/>
              </a:ext>
            </a:extLst>
          </p:cNvPr>
          <p:cNvCxnSpPr/>
          <p:nvPr/>
        </p:nvCxnSpPr>
        <p:spPr>
          <a:xfrm>
            <a:off x="8488474" y="4065124"/>
            <a:ext cx="8513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A03BC1-BA79-2B42-9CE7-DBF51217C896}"/>
              </a:ext>
            </a:extLst>
          </p:cNvPr>
          <p:cNvCxnSpPr>
            <a:cxnSpLocks/>
          </p:cNvCxnSpPr>
          <p:nvPr/>
        </p:nvCxnSpPr>
        <p:spPr>
          <a:xfrm>
            <a:off x="4683168" y="4030613"/>
            <a:ext cx="2172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0A1163E-E166-654E-B7B1-EF42611270BE}"/>
              </a:ext>
            </a:extLst>
          </p:cNvPr>
          <p:cNvGrpSpPr/>
          <p:nvPr/>
        </p:nvGrpSpPr>
        <p:grpSpPr>
          <a:xfrm>
            <a:off x="4967149" y="3589893"/>
            <a:ext cx="1455738" cy="1044298"/>
            <a:chOff x="4967149" y="3589893"/>
            <a:chExt cx="1455738" cy="1044298"/>
          </a:xfrm>
        </p:grpSpPr>
        <p:grpSp>
          <p:nvGrpSpPr>
            <p:cNvPr id="62" name="Group 17">
              <a:extLst>
                <a:ext uri="{FF2B5EF4-FFF2-40B4-BE49-F238E27FC236}">
                  <a16:creationId xmlns:a16="http://schemas.microsoft.com/office/drawing/2014/main" id="{BF5A27BD-7C5D-CD46-AACC-04980CD41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6429" y="4016653"/>
              <a:ext cx="876300" cy="617538"/>
              <a:chOff x="2351" y="2077"/>
              <a:chExt cx="552" cy="389"/>
            </a:xfrm>
          </p:grpSpPr>
          <p:sp>
            <p:nvSpPr>
              <p:cNvPr id="63" name="Text Box 18">
                <a:extLst>
                  <a:ext uri="{FF2B5EF4-FFF2-40B4-BE49-F238E27FC236}">
                    <a16:creationId xmlns:a16="http://schemas.microsoft.com/office/drawing/2014/main" id="{6A92BBF9-E8F3-DF4A-ADAE-98CEF3966B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1" y="2132"/>
                <a:ext cx="55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K  (m)</a:t>
                </a:r>
              </a:p>
            </p:txBody>
          </p:sp>
          <p:sp>
            <p:nvSpPr>
              <p:cNvPr id="64" name="Text Box 19">
                <a:extLst>
                  <a:ext uri="{FF2B5EF4-FFF2-40B4-BE49-F238E27FC236}">
                    <a16:creationId xmlns:a16="http://schemas.microsoft.com/office/drawing/2014/main" id="{3E5AC652-46D8-0349-9928-222C0A8437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3" y="2253"/>
                <a:ext cx="20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5" name="Text Box 20">
                <a:extLst>
                  <a:ext uri="{FF2B5EF4-FFF2-40B4-BE49-F238E27FC236}">
                    <a16:creationId xmlns:a16="http://schemas.microsoft.com/office/drawing/2014/main" id="{D038288E-5776-3D44-97D8-AA1FCEB5A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8" y="2077"/>
                <a:ext cx="1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srgbClr val="C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91" name="Text Box 7">
              <a:extLst>
                <a:ext uri="{FF2B5EF4-FFF2-40B4-BE49-F238E27FC236}">
                  <a16:creationId xmlns:a16="http://schemas.microsoft.com/office/drawing/2014/main" id="{D5A73CC5-A226-834C-9D98-B404C12AF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7149" y="3589893"/>
              <a:ext cx="1455738" cy="4619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ciphertext</a:t>
              </a:r>
            </a:p>
          </p:txBody>
        </p:sp>
      </p:grpSp>
      <p:sp>
        <p:nvSpPr>
          <p:cNvPr id="94" name="Text Box 3">
            <a:extLst>
              <a:ext uri="{FF2B5EF4-FFF2-40B4-BE49-F238E27FC236}">
                <a16:creationId xmlns:a16="http://schemas.microsoft.com/office/drawing/2014/main" id="{A06E7808-C2D2-D044-B709-E24B5275C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224" y="3626817"/>
            <a:ext cx="1661032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plaintext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rPr>
              <a:t>message, 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E97B71-D008-454C-9F25-22FF4C7E0BB4}"/>
              </a:ext>
            </a:extLst>
          </p:cNvPr>
          <p:cNvGrpSpPr/>
          <p:nvPr/>
        </p:nvGrpSpPr>
        <p:grpSpPr>
          <a:xfrm>
            <a:off x="4104379" y="1485072"/>
            <a:ext cx="6487083" cy="2066511"/>
            <a:chOff x="4104379" y="1485072"/>
            <a:chExt cx="6487083" cy="2066511"/>
          </a:xfrm>
        </p:grpSpPr>
        <p:pic>
          <p:nvPicPr>
            <p:cNvPr id="60" name="Picture 15" descr="BS00768_[1]">
              <a:extLst>
                <a:ext uri="{FF2B5EF4-FFF2-40B4-BE49-F238E27FC236}">
                  <a16:creationId xmlns:a16="http://schemas.microsoft.com/office/drawing/2014/main" id="{2560A757-A38F-AC4E-B091-353015A35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34543" y="1680887"/>
              <a:ext cx="458787" cy="23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1">
              <a:extLst>
                <a:ext uri="{FF2B5EF4-FFF2-40B4-BE49-F238E27FC236}">
                  <a16:creationId xmlns:a16="http://schemas.microsoft.com/office/drawing/2014/main" id="{50806497-41D8-2E4E-B50D-F7BB60F0F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4926" y="1585085"/>
              <a:ext cx="42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</a:t>
              </a:r>
            </a:p>
          </p:txBody>
        </p: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CE859CC3-670B-FC49-A3AF-C82F3C2E7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9389" y="1764472"/>
              <a:ext cx="3222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" name="Text Box 23">
              <a:extLst>
                <a:ext uri="{FF2B5EF4-FFF2-40B4-BE49-F238E27FC236}">
                  <a16:creationId xmlns:a16="http://schemas.microsoft.com/office/drawing/2014/main" id="{598ECE34-7F25-8C4E-BDB3-B5BFD35BB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7326" y="1485072"/>
              <a:ext cx="304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5947757-0EAA-384F-AF69-755E3F48343B}"/>
                </a:ext>
              </a:extLst>
            </p:cNvPr>
            <p:cNvGrpSpPr/>
            <p:nvPr/>
          </p:nvGrpSpPr>
          <p:grpSpPr>
            <a:xfrm>
              <a:off x="4104379" y="1524760"/>
              <a:ext cx="6487083" cy="2026823"/>
              <a:chOff x="4104379" y="1524760"/>
              <a:chExt cx="6487083" cy="2026823"/>
            </a:xfrm>
          </p:grpSpPr>
          <p:sp>
            <p:nvSpPr>
              <p:cNvPr id="56" name="Text Box 11">
                <a:extLst>
                  <a:ext uri="{FF2B5EF4-FFF2-40B4-BE49-F238E27FC236}">
                    <a16:creationId xmlns:a16="http://schemas.microsoft.com/office/drawing/2014/main" id="{EC4974E1-78D0-CA46-A1E0-4780A77AB3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026" y="1524760"/>
                <a:ext cx="2736436" cy="4616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Bob</a:t>
                </a:r>
                <a:r>
                  <a:rPr lang="en-US" sz="2400" kern="0" dirty="0">
                    <a:solidFill>
                      <a:srgbClr val="000000"/>
                    </a:solidFill>
                    <a:latin typeface="+mn-lt"/>
                    <a:cs typeface="Arial" charset="0"/>
                  </a:rPr>
                  <a:t>’</a:t>
                </a:r>
                <a:r>
                  <a:rPr kumimoji="0" lang="en-US" altLang="ja-JP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 </a:t>
                </a:r>
                <a:r>
                  <a:rPr kumimoji="0" lang="en-US" altLang="ja-JP" sz="2400" b="0" i="1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public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 key 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0DAC614-E588-2544-93E7-C7BF64B0D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146" y="1800985"/>
                <a:ext cx="19532" cy="17505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1B6B11D-ECAA-4143-AB7E-D47E640789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4379" y="1804781"/>
                <a:ext cx="265423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CBC244-80B9-8045-8AAB-052208AAFCAF}"/>
              </a:ext>
            </a:extLst>
          </p:cNvPr>
          <p:cNvGrpSpPr/>
          <p:nvPr/>
        </p:nvGrpSpPr>
        <p:grpSpPr>
          <a:xfrm>
            <a:off x="6971125" y="2188335"/>
            <a:ext cx="4120946" cy="1363247"/>
            <a:chOff x="6971125" y="2188335"/>
            <a:chExt cx="4120946" cy="1363247"/>
          </a:xfrm>
        </p:grpSpPr>
        <p:sp>
          <p:nvSpPr>
            <p:cNvPr id="69" name="Text Box 24">
              <a:extLst>
                <a:ext uri="{FF2B5EF4-FFF2-40B4-BE49-F238E27FC236}">
                  <a16:creationId xmlns:a16="http://schemas.microsoft.com/office/drawing/2014/main" id="{10A72390-FCE4-7743-B879-430BA64CF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8387" y="2202622"/>
              <a:ext cx="3163684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Bob</a:t>
              </a:r>
              <a:r>
                <a: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’s </a:t>
              </a:r>
              <a:r>
                <a:rPr kumimoji="0" lang="en-US" altLang="ja-JP" sz="2400" b="0" i="1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private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 key </a:t>
              </a:r>
            </a:p>
          </p:txBody>
        </p:sp>
        <p:pic>
          <p:nvPicPr>
            <p:cNvPr id="70" name="Picture 25" descr="BS00768_[1]">
              <a:extLst>
                <a:ext uri="{FF2B5EF4-FFF2-40B4-BE49-F238E27FC236}">
                  <a16:creationId xmlns:a16="http://schemas.microsoft.com/office/drawing/2014/main" id="{E5AF231D-A446-4C40-90CA-324AE831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71125" y="2340735"/>
              <a:ext cx="5429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 Box 26">
              <a:extLst>
                <a:ext uri="{FF2B5EF4-FFF2-40B4-BE49-F238E27FC236}">
                  <a16:creationId xmlns:a16="http://schemas.microsoft.com/office/drawing/2014/main" id="{1FAC5085-46DD-834E-AC5E-9F54BBD89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712" y="2275647"/>
              <a:ext cx="42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K </a:t>
              </a:r>
            </a:p>
          </p:txBody>
        </p:sp>
        <p:sp>
          <p:nvSpPr>
            <p:cNvPr id="72" name="Text Box 27">
              <a:extLst>
                <a:ext uri="{FF2B5EF4-FFF2-40B4-BE49-F238E27FC236}">
                  <a16:creationId xmlns:a16="http://schemas.microsoft.com/office/drawing/2014/main" id="{B741F65D-D85A-BA44-A0EC-45B50137B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8187" y="2467735"/>
              <a:ext cx="3222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73" name="Text Box 28">
              <a:extLst>
                <a:ext uri="{FF2B5EF4-FFF2-40B4-BE49-F238E27FC236}">
                  <a16:creationId xmlns:a16="http://schemas.microsoft.com/office/drawing/2014/main" id="{B9C2DED2-A012-704E-B1B5-9CEE4CCC6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2012" y="2188335"/>
              <a:ext cx="25241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-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633644F-66D9-7E4F-AA09-88F31F1C5629}"/>
                </a:ext>
              </a:extLst>
            </p:cNvPr>
            <p:cNvCxnSpPr>
              <a:cxnSpLocks/>
            </p:cNvCxnSpPr>
            <p:nvPr/>
          </p:nvCxnSpPr>
          <p:spPr>
            <a:xfrm>
              <a:off x="7075344" y="2729947"/>
              <a:ext cx="0" cy="82163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885D9E5-7152-6747-B8FD-477ED3BBE526}"/>
              </a:ext>
            </a:extLst>
          </p:cNvPr>
          <p:cNvSpPr txBox="1"/>
          <p:nvPr/>
        </p:nvSpPr>
        <p:spPr>
          <a:xfrm>
            <a:off x="914400" y="4942583"/>
            <a:ext cx="11396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Wow</a:t>
            </a:r>
            <a:r>
              <a:rPr lang="en-US" sz="2800" dirty="0"/>
              <a:t> - public key cryptography revolutionized 2000-year-old (previously only symmetric key) cryptography!</a:t>
            </a:r>
          </a:p>
          <a:p>
            <a:pPr marL="457200" indent="-219075">
              <a:buClr>
                <a:srgbClr val="0012A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similar ideas emerged at roughly same time, independently in US and UK (classified)</a:t>
            </a:r>
          </a:p>
        </p:txBody>
      </p:sp>
    </p:spTree>
    <p:extLst>
      <p:ext uri="{BB962C8B-B14F-4D97-AF65-F5344CB8AC3E}">
        <p14:creationId xmlns:p14="http://schemas.microsoft.com/office/powerpoint/2010/main" val="33642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Public key encryption algorithms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4" name="Text Box 11">
            <a:extLst>
              <a:ext uri="{FF2B5EF4-FFF2-40B4-BE49-F238E27FC236}">
                <a16:creationId xmlns:a16="http://schemas.microsoft.com/office/drawing/2014/main" id="{68E03A47-9B3A-794E-BFF5-44DDE4859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892" y="1419225"/>
            <a:ext cx="25473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  <a:cs typeface="Arial" charset="0"/>
              </a:rPr>
              <a:t>requirements:</a:t>
            </a:r>
            <a:endParaRPr lang="en-US" sz="2800" dirty="0">
              <a:latin typeface="+mn-lt"/>
              <a:cs typeface="Arial" charset="0"/>
            </a:endParaRPr>
          </a:p>
        </p:txBody>
      </p:sp>
      <p:sp>
        <p:nvSpPr>
          <p:cNvPr id="81" name="Text Box 18">
            <a:extLst>
              <a:ext uri="{FF2B5EF4-FFF2-40B4-BE49-F238E27FC236}">
                <a16:creationId xmlns:a16="http://schemas.microsoft.com/office/drawing/2014/main" id="{16426DFD-7F5D-9146-B5B8-6BE82E3AC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267" y="5138599"/>
            <a:ext cx="67103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C00000"/>
                </a:solidFill>
                <a:latin typeface="+mn-lt"/>
              </a:rPr>
              <a:t>RSA: </a:t>
            </a:r>
            <a:r>
              <a:rPr lang="en-US" sz="3200" dirty="0">
                <a:latin typeface="+mn-lt"/>
              </a:rPr>
              <a:t>Rivest, Shamir, Adelson algorithm</a:t>
            </a:r>
            <a:endParaRPr lang="en-US" sz="2800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1C51F8-6912-1D42-B41F-94408FFBF31D}"/>
              </a:ext>
            </a:extLst>
          </p:cNvPr>
          <p:cNvGrpSpPr/>
          <p:nvPr/>
        </p:nvGrpSpPr>
        <p:grpSpPr>
          <a:xfrm>
            <a:off x="2577341" y="1856339"/>
            <a:ext cx="6131823" cy="1761575"/>
            <a:chOff x="2577341" y="1856339"/>
            <a:chExt cx="6131823" cy="1761575"/>
          </a:xfrm>
        </p:grpSpPr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8759335D-10E6-8E46-9BB4-AB2699D2E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341" y="2179085"/>
              <a:ext cx="552450" cy="517525"/>
            </a:xfrm>
            <a:prstGeom prst="ellipse">
              <a:avLst/>
            </a:prstGeom>
            <a:solidFill>
              <a:srgbClr val="FFFFFF"/>
            </a:solidFill>
            <a:ln w="34925">
              <a:solidFill>
                <a:srgbClr val="0012A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0099"/>
                </a:solidFill>
                <a:cs typeface="Arial" charset="0"/>
              </a:endParaRPr>
            </a:p>
          </p:txBody>
        </p:sp>
        <p:sp>
          <p:nvSpPr>
            <p:cNvPr id="58" name="Text Box 14">
              <a:extLst>
                <a:ext uri="{FF2B5EF4-FFF2-40B4-BE49-F238E27FC236}">
                  <a16:creationId xmlns:a16="http://schemas.microsoft.com/office/drawing/2014/main" id="{C92F4D5F-E3F2-414D-9260-894C3CB63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449" y="2179085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0012A0"/>
                  </a:solidFill>
                  <a:latin typeface="+mn-lt"/>
                  <a:cs typeface="Arial" charset="0"/>
                </a:rPr>
                <a:t>1</a:t>
              </a:r>
              <a:endParaRPr lang="en-US" sz="2400" dirty="0">
                <a:solidFill>
                  <a:srgbClr val="0012A0"/>
                </a:solidFill>
                <a:latin typeface="+mn-lt"/>
                <a:cs typeface="Arial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7C5FB7-A5B2-B344-AFD6-9E724B658B39}"/>
                </a:ext>
              </a:extLst>
            </p:cNvPr>
            <p:cNvGrpSpPr/>
            <p:nvPr/>
          </p:nvGrpSpPr>
          <p:grpSpPr>
            <a:xfrm>
              <a:off x="3089414" y="1856339"/>
              <a:ext cx="5619750" cy="1761575"/>
              <a:chOff x="3155674" y="1856339"/>
              <a:chExt cx="5619750" cy="1761575"/>
            </a:xfrm>
          </p:grpSpPr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CA2DA16D-E37C-234A-A7B1-3797CF3FF0B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55674" y="2182812"/>
                <a:ext cx="5619750" cy="625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52425" indent="-2222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00A3"/>
                  </a:buClr>
                  <a:buFont typeface="Wingdings" pitchFamily="2" charset="2"/>
                  <a:buChar char="§"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5325" indent="-2317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00A8"/>
                  </a:buClr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0"/>
                  <a:buNone/>
                </a:pPr>
                <a:r>
                  <a:rPr lang="en-US" sz="3200" dirty="0">
                    <a:cs typeface="Arial" charset="0"/>
                  </a:rPr>
                  <a:t>need K  ( ) and K  ( ) such that</a:t>
                </a:r>
              </a:p>
            </p:txBody>
          </p:sp>
          <p:sp>
            <p:nvSpPr>
              <p:cNvPr id="45" name="Text Box 4">
                <a:extLst>
                  <a:ext uri="{FF2B5EF4-FFF2-40B4-BE49-F238E27FC236}">
                    <a16:creationId xmlns:a16="http://schemas.microsoft.com/office/drawing/2014/main" id="{95278E0E-E4B9-CE4C-B839-ED5B84E6F5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7291" y="2406650"/>
                <a:ext cx="351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B</a:t>
                </a:r>
              </a:p>
            </p:txBody>
          </p:sp>
          <p:sp>
            <p:nvSpPr>
              <p:cNvPr id="46" name="Text Box 5">
                <a:extLst>
                  <a:ext uri="{FF2B5EF4-FFF2-40B4-BE49-F238E27FC236}">
                    <a16:creationId xmlns:a16="http://schemas.microsoft.com/office/drawing/2014/main" id="{107916C1-001A-F244-A971-628BF84CD7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9079" y="2444750"/>
                <a:ext cx="3513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B</a:t>
                </a:r>
              </a:p>
            </p:txBody>
          </p:sp>
          <p:sp>
            <p:nvSpPr>
              <p:cNvPr id="47" name="Text Box 6">
                <a:extLst>
                  <a:ext uri="{FF2B5EF4-FFF2-40B4-BE49-F238E27FC236}">
                    <a16:creationId xmlns:a16="http://schemas.microsoft.com/office/drawing/2014/main" id="{F9C7534C-C712-0C4D-826C-FA84E56AA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3401" y="1856339"/>
                <a:ext cx="34015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4800" dirty="0">
                    <a:latin typeface="+mn-lt"/>
                    <a:cs typeface="Arial" charset="0"/>
                  </a:rPr>
                  <a:t>.</a:t>
                </a:r>
                <a:endParaRPr lang="en-US" sz="2400" dirty="0">
                  <a:latin typeface="+mn-lt"/>
                  <a:cs typeface="Arial" charset="0"/>
                </a:endParaRPr>
              </a:p>
            </p:txBody>
          </p:sp>
          <p:sp>
            <p:nvSpPr>
              <p:cNvPr id="48" name="Text Box 7">
                <a:extLst>
                  <a:ext uri="{FF2B5EF4-FFF2-40B4-BE49-F238E27FC236}">
                    <a16:creationId xmlns:a16="http://schemas.microsoft.com/office/drawing/2014/main" id="{130DAE2D-652A-D64A-A8CF-1577E0BDD2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7968" y="1881187"/>
                <a:ext cx="34015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4800" dirty="0">
                    <a:latin typeface="+mn-lt"/>
                    <a:cs typeface="Arial" charset="0"/>
                  </a:rPr>
                  <a:t>.</a:t>
                </a:r>
                <a:endParaRPr lang="en-US" sz="2400" dirty="0">
                  <a:latin typeface="+mn-lt"/>
                  <a:cs typeface="Arial" charset="0"/>
                </a:endParaRPr>
              </a:p>
            </p:txBody>
          </p:sp>
          <p:sp>
            <p:nvSpPr>
              <p:cNvPr id="82" name="Text Box 19">
                <a:extLst>
                  <a:ext uri="{FF2B5EF4-FFF2-40B4-BE49-F238E27FC236}">
                    <a16:creationId xmlns:a16="http://schemas.microsoft.com/office/drawing/2014/main" id="{7113FF55-E386-0E45-AEE7-2E3FA7DA34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2089" y="1943100"/>
                <a:ext cx="33855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latin typeface="+mn-lt"/>
                    <a:cs typeface="Arial" charset="0"/>
                  </a:rPr>
                  <a:t>+</a:t>
                </a:r>
              </a:p>
            </p:txBody>
          </p:sp>
          <p:sp>
            <p:nvSpPr>
              <p:cNvPr id="92" name="Text Box 20">
                <a:extLst>
                  <a:ext uri="{FF2B5EF4-FFF2-40B4-BE49-F238E27FC236}">
                    <a16:creationId xmlns:a16="http://schemas.microsoft.com/office/drawing/2014/main" id="{F00B9A6A-EC0B-3346-8BFB-801B41933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0129" y="1943100"/>
                <a:ext cx="2952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latin typeface="+mn-lt"/>
                    <a:cs typeface="Arial" charset="0"/>
                  </a:rPr>
                  <a:t>-</a:t>
                </a:r>
              </a:p>
            </p:txBody>
          </p:sp>
          <p:grpSp>
            <p:nvGrpSpPr>
              <p:cNvPr id="93" name="Group 21">
                <a:extLst>
                  <a:ext uri="{FF2B5EF4-FFF2-40B4-BE49-F238E27FC236}">
                    <a16:creationId xmlns:a16="http://schemas.microsoft.com/office/drawing/2014/main" id="{575E144C-05EB-1D4D-B765-49E6255B1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2162" y="2605088"/>
                <a:ext cx="2903539" cy="1012826"/>
                <a:chOff x="1317" y="1706"/>
                <a:chExt cx="1829" cy="638"/>
              </a:xfrm>
            </p:grpSpPr>
            <p:grpSp>
              <p:nvGrpSpPr>
                <p:cNvPr id="95" name="Group 22">
                  <a:extLst>
                    <a:ext uri="{FF2B5EF4-FFF2-40B4-BE49-F238E27FC236}">
                      <a16:creationId xmlns:a16="http://schemas.microsoft.com/office/drawing/2014/main" id="{DD517EF7-D86B-F54D-A42C-9E0AB21DAA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17" y="1841"/>
                  <a:ext cx="1829" cy="503"/>
                  <a:chOff x="1688" y="1463"/>
                  <a:chExt cx="1829" cy="503"/>
                </a:xfrm>
              </p:grpSpPr>
              <p:sp>
                <p:nvSpPr>
                  <p:cNvPr id="99" name="Text Box 23">
                    <a:extLst>
                      <a:ext uri="{FF2B5EF4-FFF2-40B4-BE49-F238E27FC236}">
                        <a16:creationId xmlns:a16="http://schemas.microsoft.com/office/drawing/2014/main" id="{9C8D92BF-6B25-834E-B350-8B4E945BA40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8" y="1463"/>
                    <a:ext cx="1829" cy="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32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K  (K   (m))  =  m </a:t>
                    </a:r>
                  </a:p>
                </p:txBody>
              </p:sp>
              <p:sp>
                <p:nvSpPr>
                  <p:cNvPr id="101" name="Text Box 24">
                    <a:extLst>
                      <a:ext uri="{FF2B5EF4-FFF2-40B4-BE49-F238E27FC236}">
                        <a16:creationId xmlns:a16="http://schemas.microsoft.com/office/drawing/2014/main" id="{9882DCB3-D7A7-F041-A7C4-765BE0D361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81" y="1634"/>
                    <a:ext cx="24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8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B</a:t>
                    </a:r>
                    <a:endPara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endParaRPr>
                  </a:p>
                </p:txBody>
              </p:sp>
              <p:sp>
                <p:nvSpPr>
                  <p:cNvPr id="102" name="Text Box 25">
                    <a:extLst>
                      <a:ext uri="{FF2B5EF4-FFF2-40B4-BE49-F238E27FC236}">
                        <a16:creationId xmlns:a16="http://schemas.microsoft.com/office/drawing/2014/main" id="{53A078BB-04F6-AD4C-8010-FB1C4E8663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39" y="1636"/>
                    <a:ext cx="24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2800" dirty="0">
                        <a:solidFill>
                          <a:srgbClr val="C00000"/>
                        </a:solidFill>
                        <a:latin typeface="+mn-lt"/>
                        <a:cs typeface="Arial" charset="0"/>
                      </a:rPr>
                      <a:t>B</a:t>
                    </a:r>
                    <a:endPara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endParaRPr>
                  </a:p>
                </p:txBody>
              </p:sp>
            </p:grpSp>
            <p:sp>
              <p:nvSpPr>
                <p:cNvPr id="97" name="Text Box 26">
                  <a:extLst>
                    <a:ext uri="{FF2B5EF4-FFF2-40B4-BE49-F238E27FC236}">
                      <a16:creationId xmlns:a16="http://schemas.microsoft.com/office/drawing/2014/main" id="{81B0E173-437B-944D-AFC7-1191728D2C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19" y="1706"/>
                  <a:ext cx="18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98" name="Text Box 27">
                  <a:extLst>
                    <a:ext uri="{FF2B5EF4-FFF2-40B4-BE49-F238E27FC236}">
                      <a16:creationId xmlns:a16="http://schemas.microsoft.com/office/drawing/2014/main" id="{873C3E9B-7D7E-0F45-825C-CB01E679ED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8" y="1722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+</a:t>
                  </a: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B37BF4-ADC0-7C4A-B2EE-07083244021D}"/>
              </a:ext>
            </a:extLst>
          </p:cNvPr>
          <p:cNvGrpSpPr/>
          <p:nvPr/>
        </p:nvGrpSpPr>
        <p:grpSpPr>
          <a:xfrm>
            <a:off x="2571474" y="3605764"/>
            <a:ext cx="8414577" cy="1331477"/>
            <a:chOff x="2571474" y="3605764"/>
            <a:chExt cx="8414577" cy="1331477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8F91EC6-E6B4-924D-9AB5-CE96A06F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898" y="3741737"/>
              <a:ext cx="7808153" cy="62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charset="0"/>
                <a:buNone/>
              </a:pPr>
              <a:r>
                <a:rPr lang="en-US" sz="3200" dirty="0">
                  <a:cs typeface="Arial" charset="0"/>
                </a:rPr>
                <a:t>given public key K  , it should be impossible to compute private key K  </a:t>
              </a:r>
            </a:p>
          </p:txBody>
        </p: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9C99D718-344C-E14D-8E0F-802BD4E0D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6392" y="4475576"/>
              <a:ext cx="35137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53" name="Text Box 10">
              <a:extLst>
                <a:ext uri="{FF2B5EF4-FFF2-40B4-BE49-F238E27FC236}">
                  <a16:creationId xmlns:a16="http://schemas.microsoft.com/office/drawing/2014/main" id="{0896A106-22CD-5A42-9112-99A6540B9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6037" y="3965092"/>
              <a:ext cx="4333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B</a:t>
              </a:r>
            </a:p>
          </p:txBody>
        </p:sp>
        <p:grpSp>
          <p:nvGrpSpPr>
            <p:cNvPr id="59" name="Group 15">
              <a:extLst>
                <a:ext uri="{FF2B5EF4-FFF2-40B4-BE49-F238E27FC236}">
                  <a16:creationId xmlns:a16="http://schemas.microsoft.com/office/drawing/2014/main" id="{755F3E15-FB06-3341-8DFF-070377E83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1474" y="3773624"/>
              <a:ext cx="552450" cy="523875"/>
              <a:chOff x="481" y="1776"/>
              <a:chExt cx="348" cy="330"/>
            </a:xfrm>
          </p:grpSpPr>
          <p:sp>
            <p:nvSpPr>
              <p:cNvPr id="61" name="Oval 16">
                <a:extLst>
                  <a:ext uri="{FF2B5EF4-FFF2-40B4-BE49-F238E27FC236}">
                    <a16:creationId xmlns:a16="http://schemas.microsoft.com/office/drawing/2014/main" id="{BB89F9D0-3AC7-ED46-8A4A-CD7D65257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" y="1778"/>
                <a:ext cx="348" cy="326"/>
              </a:xfrm>
              <a:prstGeom prst="ellipse">
                <a:avLst/>
              </a:prstGeom>
              <a:solidFill>
                <a:srgbClr val="FFFFFF"/>
              </a:solidFill>
              <a:ln w="349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>
                  <a:solidFill>
                    <a:srgbClr val="000099"/>
                  </a:solidFill>
                  <a:cs typeface="Arial" charset="0"/>
                </a:endParaRPr>
              </a:p>
            </p:txBody>
          </p:sp>
          <p:sp>
            <p:nvSpPr>
              <p:cNvPr id="80" name="Text Box 17">
                <a:extLst>
                  <a:ext uri="{FF2B5EF4-FFF2-40B4-BE49-F238E27FC236}">
                    <a16:creationId xmlns:a16="http://schemas.microsoft.com/office/drawing/2014/main" id="{3BA80475-B13A-DF44-A883-CCF63CDF22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" y="1776"/>
                <a:ext cx="2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99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0012A0"/>
                    </a:solidFill>
                    <a:latin typeface="+mn-lt"/>
                    <a:cs typeface="Arial" charset="0"/>
                  </a:rPr>
                  <a:t>2</a:t>
                </a:r>
                <a:endParaRPr lang="en-US" sz="2400" dirty="0">
                  <a:solidFill>
                    <a:srgbClr val="0012A0"/>
                  </a:solidFill>
                  <a:latin typeface="+mn-lt"/>
                  <a:cs typeface="Arial" charset="0"/>
                </a:endParaRPr>
              </a:p>
            </p:txBody>
          </p:sp>
        </p:grpSp>
        <p:sp>
          <p:nvSpPr>
            <p:cNvPr id="103" name="Text Box 28">
              <a:extLst>
                <a:ext uri="{FF2B5EF4-FFF2-40B4-BE49-F238E27FC236}">
                  <a16:creationId xmlns:a16="http://schemas.microsoft.com/office/drawing/2014/main" id="{FDDA8894-CCE9-4F4F-B6BC-4038E8E7F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6715" y="3605764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109" name="Text Box 29">
              <a:extLst>
                <a:ext uri="{FF2B5EF4-FFF2-40B4-BE49-F238E27FC236}">
                  <a16:creationId xmlns:a16="http://schemas.microsoft.com/office/drawing/2014/main" id="{1C616302-4F70-464A-984D-28E0A0946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5232" y="4070764"/>
              <a:ext cx="2857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latin typeface="+mn-lt"/>
                  <a:cs typeface="Arial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17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Prerequisite: modular arithmetic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08911B89-9610-2444-AA32-6F70FF90FBCC}"/>
              </a:ext>
            </a:extLst>
          </p:cNvPr>
          <p:cNvSpPr txBox="1">
            <a:spLocks noChangeArrowheads="1"/>
          </p:cNvSpPr>
          <p:nvPr/>
        </p:nvSpPr>
        <p:spPr>
          <a:xfrm>
            <a:off x="957470" y="1414670"/>
            <a:ext cx="7924800" cy="49993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813" indent="-277813"/>
            <a:r>
              <a:rPr lang="en-US" sz="3200" dirty="0"/>
              <a:t>x mod n = remainder of x when divide by n</a:t>
            </a:r>
          </a:p>
          <a:p>
            <a:pPr marL="277813" indent="-277813"/>
            <a:r>
              <a:rPr lang="en-US" sz="3200" dirty="0"/>
              <a:t>facts: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+ (b mod n)] mod n = (a+b) mod n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- (b mod n)] mod n = (a-b) mod n</a:t>
            </a:r>
          </a:p>
          <a:p>
            <a:pPr marL="277813" lvl="1" indent="60325"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[(a mod n) * (b mod n)] mod n = (a*b) mod n</a:t>
            </a:r>
          </a:p>
          <a:p>
            <a:pPr marL="277813" indent="-277813"/>
            <a:r>
              <a:rPr lang="en-US" sz="3200" dirty="0"/>
              <a:t>thus</a:t>
            </a:r>
          </a:p>
          <a:p>
            <a:pPr marL="277813" indent="-277813">
              <a:buFont typeface="Wingdings" charset="0"/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0099"/>
                </a:solidFill>
              </a:rPr>
              <a:t>(a mod n)</a:t>
            </a:r>
            <a:r>
              <a:rPr lang="en-US" sz="3200" baseline="30000" dirty="0">
                <a:solidFill>
                  <a:srgbClr val="000099"/>
                </a:solidFill>
              </a:rPr>
              <a:t>d</a:t>
            </a:r>
            <a:r>
              <a:rPr lang="en-US" sz="3200" dirty="0">
                <a:solidFill>
                  <a:srgbClr val="000099"/>
                </a:solidFill>
              </a:rPr>
              <a:t> mod n = a</a:t>
            </a:r>
            <a:r>
              <a:rPr lang="en-US" sz="3200" baseline="30000" dirty="0">
                <a:solidFill>
                  <a:srgbClr val="000099"/>
                </a:solidFill>
              </a:rPr>
              <a:t>d</a:t>
            </a:r>
            <a:r>
              <a:rPr lang="en-US" sz="3200" dirty="0">
                <a:solidFill>
                  <a:srgbClr val="000099"/>
                </a:solidFill>
              </a:rPr>
              <a:t> mod n</a:t>
            </a:r>
          </a:p>
          <a:p>
            <a:pPr marL="277813" indent="-277813">
              <a:lnSpc>
                <a:spcPct val="110000"/>
              </a:lnSpc>
            </a:pPr>
            <a:r>
              <a:rPr lang="en-US" sz="3200" dirty="0"/>
              <a:t>example: x=14, n=10, d=2:</a:t>
            </a:r>
            <a:br>
              <a:rPr lang="en-US" sz="3200" dirty="0"/>
            </a:br>
            <a:r>
              <a:rPr lang="en-US" sz="3200" dirty="0"/>
              <a:t>    (x mod n)</a:t>
            </a:r>
            <a:r>
              <a:rPr lang="en-US" sz="3200" baseline="30000" dirty="0"/>
              <a:t>d</a:t>
            </a:r>
            <a:r>
              <a:rPr lang="en-US" sz="3200" dirty="0"/>
              <a:t> mod n = 4</a:t>
            </a:r>
            <a:r>
              <a:rPr lang="en-US" sz="3200" baseline="30000" dirty="0"/>
              <a:t>2</a:t>
            </a:r>
            <a:r>
              <a:rPr lang="en-US" sz="3200" dirty="0"/>
              <a:t> mod 10 = 6</a:t>
            </a:r>
            <a:br>
              <a:rPr lang="en-US" sz="3200" dirty="0"/>
            </a:br>
            <a:r>
              <a:rPr lang="en-US" sz="3200" dirty="0"/>
              <a:t>    x</a:t>
            </a:r>
            <a:r>
              <a:rPr lang="en-US" sz="3200" baseline="30000" dirty="0"/>
              <a:t>d</a:t>
            </a:r>
            <a:r>
              <a:rPr lang="en-US" sz="3200" dirty="0"/>
              <a:t> = 14</a:t>
            </a:r>
            <a:r>
              <a:rPr lang="en-US" sz="3200" baseline="30000" dirty="0"/>
              <a:t>2</a:t>
            </a:r>
            <a:r>
              <a:rPr lang="en-US" sz="3200" dirty="0"/>
              <a:t> = 196   x</a:t>
            </a:r>
            <a:r>
              <a:rPr lang="en-US" sz="3200" baseline="30000" dirty="0"/>
              <a:t>d</a:t>
            </a:r>
            <a:r>
              <a:rPr lang="en-US" sz="3200" dirty="0"/>
              <a:t> mod 10  = 6 </a:t>
            </a:r>
          </a:p>
        </p:txBody>
      </p:sp>
    </p:spTree>
    <p:extLst>
      <p:ext uri="{BB962C8B-B14F-4D97-AF65-F5344CB8AC3E}">
        <p14:creationId xmlns:p14="http://schemas.microsoft.com/office/powerpoint/2010/main" val="87479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RSA: getting ready</a:t>
            </a:r>
            <a:endParaRPr lang="en-US" sz="44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070DD6-9C23-9845-83F8-26D99BC9F34A}"/>
              </a:ext>
            </a:extLst>
          </p:cNvPr>
          <p:cNvSpPr txBox="1">
            <a:spLocks noChangeArrowheads="1"/>
          </p:cNvSpPr>
          <p:nvPr/>
        </p:nvSpPr>
        <p:spPr>
          <a:xfrm>
            <a:off x="930964" y="1348408"/>
            <a:ext cx="10783958" cy="505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813" indent="-277813">
              <a:lnSpc>
                <a:spcPct val="110000"/>
              </a:lnSpc>
            </a:pPr>
            <a:r>
              <a:rPr lang="en-US" sz="3200" dirty="0"/>
              <a:t>message: just a bit pattern</a:t>
            </a:r>
          </a:p>
          <a:p>
            <a:pPr marL="277813" indent="-277813">
              <a:lnSpc>
                <a:spcPct val="110000"/>
              </a:lnSpc>
            </a:pPr>
            <a:r>
              <a:rPr lang="en-US" sz="3200" dirty="0"/>
              <a:t>bit pattern can be uniquely represented by an integer number </a:t>
            </a:r>
          </a:p>
          <a:p>
            <a:pPr marL="277813" indent="-277813"/>
            <a:r>
              <a:rPr lang="en-US" sz="3200" dirty="0"/>
              <a:t>thus, encrypting a message is equivalent to encrypting a number</a:t>
            </a:r>
          </a:p>
          <a:p>
            <a:pPr>
              <a:buFont typeface="Wingdings" charset="0"/>
              <a:buNone/>
            </a:pPr>
            <a:r>
              <a:rPr lang="en-US" sz="3200" dirty="0">
                <a:solidFill>
                  <a:srgbClr val="C00000"/>
                </a:solidFill>
              </a:rPr>
              <a:t>example:</a:t>
            </a:r>
          </a:p>
          <a:p>
            <a:pPr marL="693738" indent="-223838"/>
            <a:r>
              <a:rPr lang="en-US" dirty="0"/>
              <a:t>m= 10010001. This message is uniquely represented by the decimal number 145. </a:t>
            </a:r>
          </a:p>
          <a:p>
            <a:pPr marL="693738" indent="-223838"/>
            <a:r>
              <a:rPr lang="en-US" dirty="0"/>
              <a:t>to encrypt m, we encrypt the corresponding number, which gives a new number (the ciphertext).</a:t>
            </a:r>
          </a:p>
        </p:txBody>
      </p:sp>
    </p:spTree>
    <p:extLst>
      <p:ext uri="{BB962C8B-B14F-4D97-AF65-F5344CB8AC3E}">
        <p14:creationId xmlns:p14="http://schemas.microsoft.com/office/powerpoint/2010/main" val="15858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Creating public/private key pair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90D8010-0A1D-6340-A10F-5D2A7174D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805" y="1294158"/>
            <a:ext cx="95124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1.</a:t>
            </a:r>
            <a:r>
              <a:rPr lang="en-US" sz="2800" dirty="0">
                <a:latin typeface="+mn-lt"/>
              </a:rPr>
              <a:t> choose two large prime numbers </a:t>
            </a:r>
            <a:r>
              <a:rPr lang="en-US" sz="2800" i="1" dirty="0">
                <a:latin typeface="+mn-lt"/>
              </a:rPr>
              <a:t>p, q.</a:t>
            </a:r>
            <a:r>
              <a:rPr lang="en-US" sz="2800" dirty="0">
                <a:latin typeface="+mn-lt"/>
              </a:rPr>
              <a:t>  (e.g., 1024 bits each)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4929A20-5DDA-7E4E-B7D1-697CDB61F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517" y="2279996"/>
            <a:ext cx="512829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2.</a:t>
            </a:r>
            <a:r>
              <a:rPr lang="en-US" sz="2800" dirty="0">
                <a:latin typeface="+mn-lt"/>
              </a:rPr>
              <a:t> compute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 </a:t>
            </a:r>
            <a:r>
              <a:rPr lang="en-US" sz="2800" i="1" dirty="0">
                <a:latin typeface="+mn-lt"/>
              </a:rPr>
              <a:t>= pq,  z = (p-1)(q-1</a:t>
            </a:r>
            <a:r>
              <a:rPr lang="en-US" sz="2800" dirty="0">
                <a:latin typeface="+mn-lt"/>
              </a:rPr>
              <a:t>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0ECA6D99-7D73-AA45-B5BA-F1660C93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930" y="2949921"/>
            <a:ext cx="992587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352425" indent="-352425"/>
            <a:r>
              <a:rPr lang="en-US" sz="2800" dirty="0">
                <a:solidFill>
                  <a:srgbClr val="000099"/>
                </a:solidFill>
                <a:latin typeface="+mn-lt"/>
              </a:rPr>
              <a:t>3.</a:t>
            </a:r>
            <a:r>
              <a:rPr lang="en-US" sz="2800" dirty="0">
                <a:latin typeface="+mn-lt"/>
              </a:rPr>
              <a:t> choose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800" i="1" dirty="0">
                <a:latin typeface="+mn-lt"/>
              </a:rPr>
              <a:t> (</a:t>
            </a:r>
            <a:r>
              <a:rPr lang="en-US" sz="2800" dirty="0">
                <a:latin typeface="+mn-lt"/>
              </a:rPr>
              <a:t>with</a:t>
            </a:r>
            <a:r>
              <a:rPr lang="en-US" sz="2800" i="1" dirty="0">
                <a:latin typeface="+mn-lt"/>
              </a:rPr>
              <a:t> e&lt;n)</a:t>
            </a:r>
            <a:r>
              <a:rPr lang="en-US" sz="2800" dirty="0">
                <a:latin typeface="+mn-lt"/>
              </a:rPr>
              <a:t> that has no common factors  with z (</a:t>
            </a:r>
            <a:r>
              <a:rPr lang="en-US" sz="2800" i="1" dirty="0">
                <a:latin typeface="+mn-lt"/>
              </a:rPr>
              <a:t>e, z</a:t>
            </a:r>
            <a:r>
              <a:rPr lang="en-US" sz="2800" dirty="0">
                <a:latin typeface="+mn-lt"/>
              </a:rPr>
              <a:t> are “</a:t>
            </a:r>
            <a:r>
              <a:rPr lang="en-US" altLang="ja-JP" sz="2800" dirty="0">
                <a:latin typeface="+mn-lt"/>
              </a:rPr>
              <a:t>relatively prime”).</a:t>
            </a:r>
            <a:endParaRPr lang="en-US" sz="2800" dirty="0">
              <a:latin typeface="+mn-lt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5E97B724-5589-0D4C-9525-09651E11E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805" y="3938933"/>
            <a:ext cx="1044009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404813" indent="-392113"/>
            <a:r>
              <a:rPr lang="en-US" sz="2800" dirty="0">
                <a:solidFill>
                  <a:srgbClr val="000099"/>
                </a:solidFill>
                <a:latin typeface="+mn-lt"/>
              </a:rPr>
              <a:t>4.</a:t>
            </a:r>
            <a:r>
              <a:rPr lang="en-US" sz="2800" dirty="0">
                <a:latin typeface="+mn-lt"/>
              </a:rPr>
              <a:t> choose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d</a:t>
            </a:r>
            <a:r>
              <a:rPr lang="en-US" sz="2800" dirty="0">
                <a:latin typeface="+mn-lt"/>
              </a:rPr>
              <a:t> such that </a:t>
            </a:r>
            <a:r>
              <a:rPr lang="en-US" sz="2800" i="1" dirty="0">
                <a:latin typeface="+mn-lt"/>
              </a:rPr>
              <a:t>ed-1</a:t>
            </a:r>
            <a:r>
              <a:rPr lang="en-US" sz="2800" dirty="0">
                <a:latin typeface="+mn-lt"/>
              </a:rPr>
              <a:t> is  exactly divisible by </a:t>
            </a:r>
            <a:r>
              <a:rPr lang="en-US" sz="2800" i="1" dirty="0">
                <a:latin typeface="+mn-lt"/>
              </a:rPr>
              <a:t>z</a:t>
            </a:r>
            <a:r>
              <a:rPr lang="en-US" sz="2800" dirty="0">
                <a:latin typeface="+mn-lt"/>
              </a:rPr>
              <a:t>.  (in other words: </a:t>
            </a:r>
            <a:r>
              <a:rPr lang="en-US" sz="2800" i="1" dirty="0">
                <a:latin typeface="+mn-lt"/>
              </a:rPr>
              <a:t>ed</a:t>
            </a:r>
            <a:r>
              <a:rPr lang="en-US" sz="2800" dirty="0">
                <a:latin typeface="+mn-lt"/>
              </a:rPr>
              <a:t> mod </a:t>
            </a:r>
            <a:r>
              <a:rPr lang="en-US" sz="2800" i="1" dirty="0">
                <a:latin typeface="+mn-lt"/>
              </a:rPr>
              <a:t>z  = 1 </a:t>
            </a:r>
            <a:r>
              <a:rPr lang="en-US" sz="2800" dirty="0">
                <a:latin typeface="+mn-lt"/>
              </a:rPr>
              <a:t>).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1BDA10B-6C91-B24D-B490-3E27130BE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918" y="5050183"/>
            <a:ext cx="62531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rgbClr val="000099"/>
                </a:solidFill>
                <a:latin typeface="+mn-lt"/>
              </a:rPr>
              <a:t>5.</a:t>
            </a:r>
            <a:r>
              <a:rPr lang="en-US" sz="2800" dirty="0">
                <a:latin typeface="+mn-lt"/>
              </a:rPr>
              <a:t>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public</a:t>
            </a:r>
            <a:r>
              <a:rPr lang="en-US" sz="2800" dirty="0">
                <a:latin typeface="+mn-lt"/>
              </a:rPr>
              <a:t> key is </a:t>
            </a:r>
            <a:r>
              <a:rPr lang="en-US" sz="2800" i="1" dirty="0">
                <a:latin typeface="+mn-lt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n,e</a:t>
            </a:r>
            <a:r>
              <a:rPr lang="en-US" sz="2800" i="1" dirty="0">
                <a:latin typeface="+mn-lt"/>
              </a:rPr>
              <a:t>).</a:t>
            </a:r>
            <a:r>
              <a:rPr lang="en-US" sz="2800" dirty="0">
                <a:latin typeface="+mn-lt"/>
              </a:rPr>
              <a:t>  </a:t>
            </a:r>
            <a:r>
              <a:rPr lang="en-US" sz="2800" i="1" dirty="0">
                <a:solidFill>
                  <a:srgbClr val="0012A0"/>
                </a:solidFill>
                <a:latin typeface="+mn-lt"/>
              </a:rPr>
              <a:t>private</a:t>
            </a:r>
            <a:r>
              <a:rPr lang="en-US" sz="2800" dirty="0">
                <a:latin typeface="+mn-lt"/>
              </a:rPr>
              <a:t> key is </a:t>
            </a:r>
            <a:r>
              <a:rPr lang="en-US" sz="2800" i="1" dirty="0">
                <a:latin typeface="+mn-lt"/>
              </a:rPr>
              <a:t>(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n,d</a:t>
            </a:r>
            <a:r>
              <a:rPr lang="en-US" sz="2800" i="1" dirty="0">
                <a:latin typeface="+mn-lt"/>
              </a:rPr>
              <a:t>).</a:t>
            </a: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92401F63-E607-EC42-81D5-B599E298C06E}"/>
              </a:ext>
            </a:extLst>
          </p:cNvPr>
          <p:cNvGrpSpPr>
            <a:grpSpLocks/>
          </p:cNvGrpSpPr>
          <p:nvPr/>
        </p:nvGrpSpPr>
        <p:grpSpPr bwMode="auto">
          <a:xfrm>
            <a:off x="3447487" y="5578825"/>
            <a:ext cx="587736" cy="744538"/>
            <a:chOff x="1760" y="3628"/>
            <a:chExt cx="357" cy="469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974BD35-F581-2A4B-8232-EC3577D99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0" y="3700"/>
              <a:ext cx="2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 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95094613-170F-DB41-A508-D84F0D83F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" y="380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B5BBC98D-0AD4-C843-8D5A-7499CC0AA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" y="3628"/>
              <a:ext cx="2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49FB52D6-CC18-274A-981A-C804A9C7DB97}"/>
              </a:ext>
            </a:extLst>
          </p:cNvPr>
          <p:cNvGrpSpPr>
            <a:grpSpLocks/>
          </p:cNvGrpSpPr>
          <p:nvPr/>
        </p:nvGrpSpPr>
        <p:grpSpPr bwMode="auto">
          <a:xfrm>
            <a:off x="6214495" y="5570887"/>
            <a:ext cx="566333" cy="744538"/>
            <a:chOff x="1760" y="3628"/>
            <a:chExt cx="344" cy="469"/>
          </a:xfrm>
        </p:grpSpPr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693197C3-20B4-354C-95D0-D37FF8CFB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0" y="3700"/>
              <a:ext cx="2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K</a:t>
              </a:r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 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D4162E66-99EA-6641-817F-A30782A5C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" y="380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7614295A-36D3-BD40-AE97-E81A15389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" y="3628"/>
              <a:ext cx="1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</p:grpSp>
      <p:sp>
        <p:nvSpPr>
          <p:cNvPr id="19" name="AutoShape 16">
            <a:extLst>
              <a:ext uri="{FF2B5EF4-FFF2-40B4-BE49-F238E27FC236}">
                <a16:creationId xmlns:a16="http://schemas.microsoft.com/office/drawing/2014/main" id="{C8E63AC6-2EC5-1C45-BD35-68B79810907F}"/>
              </a:ext>
            </a:extLst>
          </p:cNvPr>
          <p:cNvSpPr>
            <a:spLocks/>
          </p:cNvSpPr>
          <p:nvPr/>
        </p:nvSpPr>
        <p:spPr bwMode="auto">
          <a:xfrm rot="5400000">
            <a:off x="3569087" y="5227389"/>
            <a:ext cx="165100" cy="788588"/>
          </a:xfrm>
          <a:prstGeom prst="rightBrace">
            <a:avLst>
              <a:gd name="adj1" fmla="val 38381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765E3246-B890-1944-AECE-AF673B857899}"/>
              </a:ext>
            </a:extLst>
          </p:cNvPr>
          <p:cNvSpPr>
            <a:spLocks/>
          </p:cNvSpPr>
          <p:nvPr/>
        </p:nvSpPr>
        <p:spPr bwMode="auto">
          <a:xfrm rot="5400000">
            <a:off x="6348800" y="5197226"/>
            <a:ext cx="165100" cy="788589"/>
          </a:xfrm>
          <a:prstGeom prst="rightBrace">
            <a:avLst>
              <a:gd name="adj1" fmla="val 38381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854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encryption, decryption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9056CA21-CF24-294A-9634-A7793AC84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680" y="1419225"/>
            <a:ext cx="736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9"/>
                </a:solidFill>
                <a:latin typeface="+mn-lt"/>
              </a:rPr>
              <a:t>0.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given (</a:t>
            </a:r>
            <a:r>
              <a:rPr lang="en-US" sz="3200" i="1" dirty="0">
                <a:solidFill>
                  <a:srgbClr val="C00000"/>
                </a:solidFill>
                <a:latin typeface="+mn-lt"/>
              </a:rPr>
              <a:t>n,e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) and (</a:t>
            </a:r>
            <a:r>
              <a:rPr lang="en-US" sz="3200" i="1" dirty="0">
                <a:solidFill>
                  <a:srgbClr val="C00000"/>
                </a:solidFill>
                <a:latin typeface="+mn-lt"/>
              </a:rPr>
              <a:t>n,d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) as computed above</a:t>
            </a: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A699F20C-465F-AE4E-AB75-A61EDA154B23}"/>
              </a:ext>
            </a:extLst>
          </p:cNvPr>
          <p:cNvGrpSpPr>
            <a:grpSpLocks/>
          </p:cNvGrpSpPr>
          <p:nvPr/>
        </p:nvGrpSpPr>
        <p:grpSpPr bwMode="auto">
          <a:xfrm>
            <a:off x="1610830" y="2098675"/>
            <a:ext cx="6705601" cy="1092200"/>
            <a:chOff x="407" y="1521"/>
            <a:chExt cx="4224" cy="688"/>
          </a:xfrm>
        </p:grpSpPr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1E69CCAC-498E-F14E-AE4B-01A7DAE18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521"/>
              <a:ext cx="422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99"/>
                  </a:solidFill>
                  <a:latin typeface="+mn-lt"/>
                </a:rPr>
                <a:t>1.</a:t>
              </a: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 to encrypt message </a:t>
              </a:r>
              <a:r>
                <a:rPr lang="en-US" sz="3200" i="1" dirty="0">
                  <a:solidFill>
                    <a:srgbClr val="000000"/>
                  </a:solidFill>
                  <a:latin typeface="+mn-lt"/>
                </a:rPr>
                <a:t>m (&lt;n)</a:t>
              </a:r>
              <a:r>
                <a:rPr lang="en-US" sz="3200" dirty="0">
                  <a:solidFill>
                    <a:srgbClr val="000000"/>
                  </a:solidFill>
                  <a:latin typeface="+mn-lt"/>
                </a:rPr>
                <a:t>, compute</a:t>
              </a:r>
            </a:p>
          </p:txBody>
        </p:sp>
        <p:grpSp>
          <p:nvGrpSpPr>
            <p:cNvPr id="46" name="Group 6">
              <a:extLst>
                <a:ext uri="{FF2B5EF4-FFF2-40B4-BE49-F238E27FC236}">
                  <a16:creationId xmlns:a16="http://schemas.microsoft.com/office/drawing/2014/main" id="{931667AD-2167-4643-ACCA-FEDA340BB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1768"/>
              <a:ext cx="1651" cy="441"/>
              <a:chOff x="1688" y="1812"/>
              <a:chExt cx="1651" cy="441"/>
            </a:xfrm>
          </p:grpSpPr>
          <p:sp>
            <p:nvSpPr>
              <p:cNvPr id="50" name="Text Box 7">
                <a:extLst>
                  <a:ext uri="{FF2B5EF4-FFF2-40B4-BE49-F238E27FC236}">
                    <a16:creationId xmlns:a16="http://schemas.microsoft.com/office/drawing/2014/main" id="{5C608D45-4EAE-9741-8605-B191749859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8" y="1885"/>
                <a:ext cx="165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c = m   </a:t>
                </a:r>
                <a:r>
                  <a:rPr lang="en-US" sz="3200" dirty="0">
                    <a:solidFill>
                      <a:srgbClr val="C00000"/>
                    </a:solidFill>
                    <a:latin typeface="+mn-lt"/>
                  </a:rPr>
                  <a:t>mod</a:t>
                </a: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  n</a:t>
                </a:r>
              </a:p>
            </p:txBody>
          </p:sp>
          <p:sp>
            <p:nvSpPr>
              <p:cNvPr id="51" name="Text Box 8">
                <a:extLst>
                  <a:ext uri="{FF2B5EF4-FFF2-40B4-BE49-F238E27FC236}">
                    <a16:creationId xmlns:a16="http://schemas.microsoft.com/office/drawing/2014/main" id="{3BDD1282-A69D-8140-8C13-F90A6D2EC9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" y="1812"/>
                <a:ext cx="24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i="1" dirty="0">
                    <a:solidFill>
                      <a:srgbClr val="C00000"/>
                    </a:solidFill>
                    <a:latin typeface="+mn-lt"/>
                  </a:rPr>
                  <a:t>e</a:t>
                </a:r>
              </a:p>
            </p:txBody>
          </p:sp>
        </p:grpSp>
        <p:grpSp>
          <p:nvGrpSpPr>
            <p:cNvPr id="47" name="Group 9">
              <a:extLst>
                <a:ext uri="{FF2B5EF4-FFF2-40B4-BE49-F238E27FC236}">
                  <a16:creationId xmlns:a16="http://schemas.microsoft.com/office/drawing/2014/main" id="{A532181C-5B2B-F54F-A31A-7CB8B2ACA0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" y="1724"/>
              <a:ext cx="2236" cy="477"/>
              <a:chOff x="777" y="2538"/>
              <a:chExt cx="2236" cy="477"/>
            </a:xfrm>
          </p:grpSpPr>
          <p:sp>
            <p:nvSpPr>
              <p:cNvPr id="48" name="Text Box 10">
                <a:extLst>
                  <a:ext uri="{FF2B5EF4-FFF2-40B4-BE49-F238E27FC236}">
                    <a16:creationId xmlns:a16="http://schemas.microsoft.com/office/drawing/2014/main" id="{56FC0B1F-B51B-5D49-B5E8-867272361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" y="2647"/>
                <a:ext cx="11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49" name="Text Box 11">
                <a:extLst>
                  <a:ext uri="{FF2B5EF4-FFF2-40B4-BE49-F238E27FC236}">
                    <a16:creationId xmlns:a16="http://schemas.microsoft.com/office/drawing/2014/main" id="{51D18D63-8BB0-E84D-9227-3CB61C2AD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7" y="2538"/>
                <a:ext cx="11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p:grpSp>
      </p:grpSp>
      <p:sp>
        <p:nvSpPr>
          <p:cNvPr id="53" name="Text Box 12">
            <a:extLst>
              <a:ext uri="{FF2B5EF4-FFF2-40B4-BE49-F238E27FC236}">
                <a16:creationId xmlns:a16="http://schemas.microsoft.com/office/drawing/2014/main" id="{10236FC4-064B-9D42-8E70-8161A1BF3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830" y="3368675"/>
            <a:ext cx="77365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99"/>
                </a:solidFill>
                <a:latin typeface="+mn-lt"/>
              </a:rPr>
              <a:t>2.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to decrypt received bit pattern, </a:t>
            </a:r>
            <a:r>
              <a:rPr lang="en-US" sz="3200" i="1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, compute</a:t>
            </a:r>
          </a:p>
        </p:txBody>
      </p:sp>
      <p:grpSp>
        <p:nvGrpSpPr>
          <p:cNvPr id="54" name="Group 13">
            <a:extLst>
              <a:ext uri="{FF2B5EF4-FFF2-40B4-BE49-F238E27FC236}">
                <a16:creationId xmlns:a16="http://schemas.microsoft.com/office/drawing/2014/main" id="{22E7CBF0-068F-0A41-8BBB-68965EBE48C8}"/>
              </a:ext>
            </a:extLst>
          </p:cNvPr>
          <p:cNvGrpSpPr>
            <a:grpSpLocks/>
          </p:cNvGrpSpPr>
          <p:nvPr/>
        </p:nvGrpSpPr>
        <p:grpSpPr bwMode="auto">
          <a:xfrm>
            <a:off x="1858480" y="3760787"/>
            <a:ext cx="2740024" cy="996743"/>
            <a:chOff x="1688" y="1812"/>
            <a:chExt cx="1451" cy="752"/>
          </a:xfrm>
        </p:grpSpPr>
        <p:sp>
          <p:nvSpPr>
            <p:cNvPr id="55" name="Text Box 14">
              <a:extLst>
                <a:ext uri="{FF2B5EF4-FFF2-40B4-BE49-F238E27FC236}">
                  <a16:creationId xmlns:a16="http://schemas.microsoft.com/office/drawing/2014/main" id="{CD267156-6332-8D4B-8449-03B5F8456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" y="1885"/>
              <a:ext cx="1451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m = c   </a:t>
              </a:r>
              <a:r>
                <a:rPr lang="en-US" sz="3200" dirty="0">
                  <a:solidFill>
                    <a:srgbClr val="C00000"/>
                  </a:solidFill>
                  <a:latin typeface="+mn-lt"/>
                </a:rPr>
                <a:t>mod</a:t>
              </a: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  n</a:t>
              </a:r>
            </a:p>
          </p:txBody>
        </p:sp>
        <p:sp>
          <p:nvSpPr>
            <p:cNvPr id="56" name="Text Box 15">
              <a:extLst>
                <a:ext uri="{FF2B5EF4-FFF2-40B4-BE49-F238E27FC236}">
                  <a16:creationId xmlns:a16="http://schemas.microsoft.com/office/drawing/2014/main" id="{822C25EF-BAAD-254C-BAAF-B7D9FFD71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1812"/>
              <a:ext cx="25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3200" i="1" dirty="0">
                  <a:solidFill>
                    <a:srgbClr val="C00000"/>
                  </a:solidFill>
                  <a:latin typeface="+mn-lt"/>
                </a:rPr>
                <a:t>d</a:t>
              </a:r>
            </a:p>
          </p:txBody>
        </p:sp>
      </p:grpSp>
      <p:grpSp>
        <p:nvGrpSpPr>
          <p:cNvPr id="57" name="Group 16">
            <a:extLst>
              <a:ext uri="{FF2B5EF4-FFF2-40B4-BE49-F238E27FC236}">
                <a16:creationId xmlns:a16="http://schemas.microsoft.com/office/drawing/2014/main" id="{A1035740-363B-2345-B7B1-2001DD85CEB8}"/>
              </a:ext>
            </a:extLst>
          </p:cNvPr>
          <p:cNvGrpSpPr>
            <a:grpSpLocks/>
          </p:cNvGrpSpPr>
          <p:nvPr/>
        </p:nvGrpSpPr>
        <p:grpSpPr bwMode="auto">
          <a:xfrm>
            <a:off x="5470111" y="4921395"/>
            <a:ext cx="3935413" cy="685801"/>
            <a:chOff x="868" y="3287"/>
            <a:chExt cx="2479" cy="432"/>
          </a:xfrm>
        </p:grpSpPr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21E382C2-360B-D747-92D9-5E9A861F7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" y="3388"/>
              <a:ext cx="171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m  =  (m   </a:t>
              </a: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mod</a:t>
              </a: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 n)</a:t>
              </a:r>
            </a:p>
          </p:txBody>
        </p:sp>
        <p:sp>
          <p:nvSpPr>
            <p:cNvPr id="59" name="Text Box 18">
              <a:extLst>
                <a:ext uri="{FF2B5EF4-FFF2-40B4-BE49-F238E27FC236}">
                  <a16:creationId xmlns:a16="http://schemas.microsoft.com/office/drawing/2014/main" id="{62237C72-69BA-0C4F-90E5-A564C691A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3308"/>
              <a:ext cx="2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e</a:t>
              </a:r>
            </a:p>
          </p:txBody>
        </p:sp>
        <p:sp>
          <p:nvSpPr>
            <p:cNvPr id="60" name="Text Box 19">
              <a:extLst>
                <a:ext uri="{FF2B5EF4-FFF2-40B4-BE49-F238E27FC236}">
                  <a16:creationId xmlns:a16="http://schemas.microsoft.com/office/drawing/2014/main" id="{03B9FE94-17D8-7F47-B42E-A398B32AE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" y="3389"/>
              <a:ext cx="81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mod</a:t>
              </a: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  n</a:t>
              </a:r>
            </a:p>
          </p:txBody>
        </p:sp>
        <p:sp>
          <p:nvSpPr>
            <p:cNvPr id="61" name="Text Box 20">
              <a:extLst>
                <a:ext uri="{FF2B5EF4-FFF2-40B4-BE49-F238E27FC236}">
                  <a16:creationId xmlns:a16="http://schemas.microsoft.com/office/drawing/2014/main" id="{BABBDF2C-2DAC-174A-9933-6193C8848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287"/>
              <a:ext cx="23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i="1" dirty="0">
                  <a:solidFill>
                    <a:srgbClr val="000000"/>
                  </a:solidFill>
                  <a:latin typeface="+mn-lt"/>
                  <a:cs typeface="Arial" charset="0"/>
                </a:rPr>
                <a:t>d</a:t>
              </a:r>
            </a:p>
          </p:txBody>
        </p:sp>
      </p:grpSp>
      <p:sp>
        <p:nvSpPr>
          <p:cNvPr id="62" name="Text Box 21">
            <a:extLst>
              <a:ext uri="{FF2B5EF4-FFF2-40B4-BE49-F238E27FC236}">
                <a16:creationId xmlns:a16="http://schemas.microsoft.com/office/drawing/2014/main" id="{C0266B1E-F960-E548-8AB2-60F2F2967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951" y="5027958"/>
            <a:ext cx="3044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C00000"/>
                </a:solidFill>
                <a:latin typeface="+mn-lt"/>
              </a:rPr>
              <a:t>magic happens!</a:t>
            </a:r>
          </a:p>
        </p:txBody>
      </p:sp>
      <p:sp>
        <p:nvSpPr>
          <p:cNvPr id="63" name="Rectangle 22">
            <a:extLst>
              <a:ext uri="{FF2B5EF4-FFF2-40B4-BE49-F238E27FC236}">
                <a16:creationId xmlns:a16="http://schemas.microsoft.com/office/drawing/2014/main" id="{9D1B2350-594E-3E44-A1E2-05DB52F0F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486" y="4916556"/>
            <a:ext cx="7667141" cy="109993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4" name="AutoShape 23">
            <a:extLst>
              <a:ext uri="{FF2B5EF4-FFF2-40B4-BE49-F238E27FC236}">
                <a16:creationId xmlns:a16="http://schemas.microsoft.com/office/drawing/2014/main" id="{CE2EA006-139B-1845-B02F-1FEF788A185A}"/>
              </a:ext>
            </a:extLst>
          </p:cNvPr>
          <p:cNvSpPr>
            <a:spLocks/>
          </p:cNvSpPr>
          <p:nvPr/>
        </p:nvSpPr>
        <p:spPr bwMode="auto">
          <a:xfrm rot="-5400000">
            <a:off x="7193343" y="4984092"/>
            <a:ext cx="139700" cy="1223963"/>
          </a:xfrm>
          <a:prstGeom prst="leftBrace">
            <a:avLst>
              <a:gd name="adj1" fmla="val 73011"/>
              <a:gd name="adj2" fmla="val 5295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65" name="Text Box 24">
            <a:extLst>
              <a:ext uri="{FF2B5EF4-FFF2-40B4-BE49-F238E27FC236}">
                <a16:creationId xmlns:a16="http://schemas.microsoft.com/office/drawing/2014/main" id="{28C77BF7-7E4E-CE43-9481-0A97EF77D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0799" y="5583374"/>
            <a:ext cx="436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446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 example: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FB0DD009-6BF8-9B41-9C00-98FA2E9C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966" y="1313415"/>
            <a:ext cx="6112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Bob chooses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p=5, q=7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.  Then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n=35, z=24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.</a:t>
            </a:r>
          </a:p>
        </p:txBody>
      </p:sp>
      <p:sp>
        <p:nvSpPr>
          <p:cNvPr id="85" name="Text Box 4">
            <a:extLst>
              <a:ext uri="{FF2B5EF4-FFF2-40B4-BE49-F238E27FC236}">
                <a16:creationId xmlns:a16="http://schemas.microsoft.com/office/drawing/2014/main" id="{9C293842-DC20-4B4C-B1AD-4749A530D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996" y="1737277"/>
            <a:ext cx="537916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e=5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 (so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e, z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 relatively prime).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d=29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(so </a:t>
            </a:r>
            <a:r>
              <a:rPr lang="en-US" sz="2800" i="1" dirty="0">
                <a:solidFill>
                  <a:srgbClr val="000000"/>
                </a:solidFill>
                <a:latin typeface="+mn-lt"/>
                <a:cs typeface="Arial" charset="0"/>
              </a:rPr>
              <a:t>ed-1</a:t>
            </a: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exactly divisible by z).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</a:p>
        </p:txBody>
      </p:sp>
      <p:sp>
        <p:nvSpPr>
          <p:cNvPr id="86" name="Text Box 5">
            <a:extLst>
              <a:ext uri="{FF2B5EF4-FFF2-40B4-BE49-F238E27FC236}">
                <a16:creationId xmlns:a16="http://schemas.microsoft.com/office/drawing/2014/main" id="{2FBF81FF-D042-0E4E-BE40-EB560CEC1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025" y="3478765"/>
            <a:ext cx="1738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bit pattern</a:t>
            </a:r>
          </a:p>
        </p:txBody>
      </p:sp>
      <p:sp>
        <p:nvSpPr>
          <p:cNvPr id="87" name="Text Box 6">
            <a:extLst>
              <a:ext uri="{FF2B5EF4-FFF2-40B4-BE49-F238E27FC236}">
                <a16:creationId xmlns:a16="http://schemas.microsoft.com/office/drawing/2014/main" id="{1E8319D7-A62A-7B4C-A347-CD7574E56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869" y="3454952"/>
            <a:ext cx="471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m</a:t>
            </a:r>
          </a:p>
        </p:txBody>
      </p:sp>
      <p:sp>
        <p:nvSpPr>
          <p:cNvPr id="88" name="Text Box 7">
            <a:extLst>
              <a:ext uri="{FF2B5EF4-FFF2-40B4-BE49-F238E27FC236}">
                <a16:creationId xmlns:a16="http://schemas.microsoft.com/office/drawing/2014/main" id="{4F445430-8120-FB43-B18D-70F17C4B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488" y="3475590"/>
            <a:ext cx="471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m</a:t>
            </a:r>
          </a:p>
        </p:txBody>
      </p:sp>
      <p:sp>
        <p:nvSpPr>
          <p:cNvPr id="89" name="Text Box 8">
            <a:extLst>
              <a:ext uri="{FF2B5EF4-FFF2-40B4-BE49-F238E27FC236}">
                <a16:creationId xmlns:a16="http://schemas.microsoft.com/office/drawing/2014/main" id="{8E6A7F1C-7108-5449-8193-1321ACFA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1314" y="3323190"/>
            <a:ext cx="36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e</a:t>
            </a: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1A927CF2-FBEE-C949-ACEF-A5C2A74C9C6F}"/>
              </a:ext>
            </a:extLst>
          </p:cNvPr>
          <p:cNvGrpSpPr>
            <a:grpSpLocks/>
          </p:cNvGrpSpPr>
          <p:nvPr/>
        </p:nvGrpSpPr>
        <p:grpSpPr bwMode="auto">
          <a:xfrm>
            <a:off x="8234984" y="3356529"/>
            <a:ext cx="2147887" cy="652463"/>
            <a:chOff x="2679" y="1773"/>
            <a:chExt cx="1353" cy="411"/>
          </a:xfrm>
        </p:grpSpPr>
        <p:sp>
          <p:nvSpPr>
            <p:cNvPr id="91" name="Text Box 10">
              <a:extLst>
                <a:ext uri="{FF2B5EF4-FFF2-40B4-BE49-F238E27FC236}">
                  <a16:creationId xmlns:a16="http://schemas.microsoft.com/office/drawing/2014/main" id="{19C1075F-254D-0B48-9778-9E9562D02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9" y="1854"/>
              <a:ext cx="135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c = m  mod  n</a:t>
              </a:r>
            </a:p>
          </p:txBody>
        </p:sp>
        <p:sp>
          <p:nvSpPr>
            <p:cNvPr id="92" name="Text Box 11">
              <a:extLst>
                <a:ext uri="{FF2B5EF4-FFF2-40B4-BE49-F238E27FC236}">
                  <a16:creationId xmlns:a16="http://schemas.microsoft.com/office/drawing/2014/main" id="{E4D271F5-00DA-E94B-AD49-5AF427F13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" y="1773"/>
              <a:ext cx="22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+mn-lt"/>
                  <a:cs typeface="Arial" charset="0"/>
                </a:rPr>
                <a:t>e</a:t>
              </a:r>
            </a:p>
          </p:txBody>
        </p:sp>
      </p:grpSp>
      <p:sp>
        <p:nvSpPr>
          <p:cNvPr id="93" name="Text Box 12">
            <a:extLst>
              <a:ext uri="{FF2B5EF4-FFF2-40B4-BE49-F238E27FC236}">
                <a16:creationId xmlns:a16="http://schemas.microsoft.com/office/drawing/2014/main" id="{86499D3F-2848-0748-A706-290A93EF1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1525" y="4018515"/>
            <a:ext cx="1545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0000l000</a:t>
            </a:r>
          </a:p>
        </p:txBody>
      </p:sp>
      <p:sp>
        <p:nvSpPr>
          <p:cNvPr id="94" name="Text Box 13">
            <a:extLst>
              <a:ext uri="{FF2B5EF4-FFF2-40B4-BE49-F238E27FC236}">
                <a16:creationId xmlns:a16="http://schemas.microsoft.com/office/drawing/2014/main" id="{21EA5B24-1503-1343-BEB8-1B4FE1C0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608" y="4008990"/>
            <a:ext cx="550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12</a:t>
            </a:r>
          </a:p>
        </p:txBody>
      </p:sp>
      <p:sp>
        <p:nvSpPr>
          <p:cNvPr id="95" name="Text Box 14">
            <a:extLst>
              <a:ext uri="{FF2B5EF4-FFF2-40B4-BE49-F238E27FC236}">
                <a16:creationId xmlns:a16="http://schemas.microsoft.com/office/drawing/2014/main" id="{506F66DC-AD7F-0E4E-A0BB-4A6279D5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688" y="4001052"/>
            <a:ext cx="10983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24832</a:t>
            </a:r>
          </a:p>
        </p:txBody>
      </p:sp>
      <p:sp>
        <p:nvSpPr>
          <p:cNvPr id="96" name="Text Box 15">
            <a:extLst>
              <a:ext uri="{FF2B5EF4-FFF2-40B4-BE49-F238E27FC236}">
                <a16:creationId xmlns:a16="http://schemas.microsoft.com/office/drawing/2014/main" id="{E746DBFE-0909-1D47-A24F-4CF5FE32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333" y="3999465"/>
            <a:ext cx="550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17</a:t>
            </a:r>
          </a:p>
        </p:txBody>
      </p:sp>
      <p:sp>
        <p:nvSpPr>
          <p:cNvPr id="97" name="Text Box 28">
            <a:extLst>
              <a:ext uri="{FF2B5EF4-FFF2-40B4-BE49-F238E27FC236}">
                <a16:creationId xmlns:a16="http://schemas.microsoft.com/office/drawing/2014/main" id="{EFF46EF4-7BA8-8949-B84B-E9B1E644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801" y="3780390"/>
            <a:ext cx="13966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99"/>
                </a:solidFill>
                <a:latin typeface="+mn-lt"/>
                <a:cs typeface="Arial" charset="0"/>
              </a:rPr>
              <a:t>encrypt:</a:t>
            </a:r>
          </a:p>
        </p:txBody>
      </p:sp>
      <p:sp>
        <p:nvSpPr>
          <p:cNvPr id="98" name="Text Box 31">
            <a:extLst>
              <a:ext uri="{FF2B5EF4-FFF2-40B4-BE49-F238E27FC236}">
                <a16:creationId xmlns:a16="http://schemas.microsoft.com/office/drawing/2014/main" id="{11939F08-D7FB-D941-9914-067FA0FF2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246" y="2680252"/>
            <a:ext cx="4081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n-lt"/>
                <a:cs typeface="Arial" charset="0"/>
              </a:rPr>
              <a:t>encrypting 8-bit messages.</a:t>
            </a:r>
          </a:p>
        </p:txBody>
      </p:sp>
      <p:sp>
        <p:nvSpPr>
          <p:cNvPr id="99" name="Right Brace 1">
            <a:extLst>
              <a:ext uri="{FF2B5EF4-FFF2-40B4-BE49-F238E27FC236}">
                <a16:creationId xmlns:a16="http://schemas.microsoft.com/office/drawing/2014/main" id="{E98DD281-14BA-E246-B6C3-6B66EF2CC6C1}"/>
              </a:ext>
            </a:extLst>
          </p:cNvPr>
          <p:cNvSpPr>
            <a:spLocks/>
          </p:cNvSpPr>
          <p:nvPr/>
        </p:nvSpPr>
        <p:spPr bwMode="auto">
          <a:xfrm rot="5400000">
            <a:off x="4202733" y="3216828"/>
            <a:ext cx="180975" cy="1403350"/>
          </a:xfrm>
          <a:prstGeom prst="rightBrace">
            <a:avLst>
              <a:gd name="adj1" fmla="val 82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0" name="Right Brace 31">
            <a:extLst>
              <a:ext uri="{FF2B5EF4-FFF2-40B4-BE49-F238E27FC236}">
                <a16:creationId xmlns:a16="http://schemas.microsoft.com/office/drawing/2014/main" id="{2307264E-9C5B-5A43-AFD8-13406440796F}"/>
              </a:ext>
            </a:extLst>
          </p:cNvPr>
          <p:cNvSpPr>
            <a:spLocks/>
          </p:cNvSpPr>
          <p:nvPr/>
        </p:nvSpPr>
        <p:spPr bwMode="auto">
          <a:xfrm rot="5400000">
            <a:off x="5525120" y="3689903"/>
            <a:ext cx="169863" cy="468312"/>
          </a:xfrm>
          <a:prstGeom prst="rightBrace">
            <a:avLst>
              <a:gd name="adj1" fmla="val 828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1" name="Right Brace 32">
            <a:extLst>
              <a:ext uri="{FF2B5EF4-FFF2-40B4-BE49-F238E27FC236}">
                <a16:creationId xmlns:a16="http://schemas.microsoft.com/office/drawing/2014/main" id="{877E4C41-AB3C-E740-BA48-3E574A17A614}"/>
              </a:ext>
            </a:extLst>
          </p:cNvPr>
          <p:cNvSpPr>
            <a:spLocks/>
          </p:cNvSpPr>
          <p:nvPr/>
        </p:nvSpPr>
        <p:spPr bwMode="auto">
          <a:xfrm rot="5400000">
            <a:off x="6772102" y="3695458"/>
            <a:ext cx="168275" cy="468313"/>
          </a:xfrm>
          <a:prstGeom prst="rightBrace">
            <a:avLst>
              <a:gd name="adj1" fmla="val 8362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2" name="Right Brace 33">
            <a:extLst>
              <a:ext uri="{FF2B5EF4-FFF2-40B4-BE49-F238E27FC236}">
                <a16:creationId xmlns:a16="http://schemas.microsoft.com/office/drawing/2014/main" id="{1C88363E-5034-0A4B-A052-583195F4E9F2}"/>
              </a:ext>
            </a:extLst>
          </p:cNvPr>
          <p:cNvSpPr>
            <a:spLocks/>
          </p:cNvSpPr>
          <p:nvPr/>
        </p:nvSpPr>
        <p:spPr bwMode="auto">
          <a:xfrm rot="5400000">
            <a:off x="9314483" y="2905677"/>
            <a:ext cx="179388" cy="2046288"/>
          </a:xfrm>
          <a:prstGeom prst="rightBrace">
            <a:avLst>
              <a:gd name="adj1" fmla="val 834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48CF0B2-3182-EF47-B3D7-985E8B8AFB67}"/>
              </a:ext>
            </a:extLst>
          </p:cNvPr>
          <p:cNvGrpSpPr>
            <a:grpSpLocks/>
          </p:cNvGrpSpPr>
          <p:nvPr/>
        </p:nvGrpSpPr>
        <p:grpSpPr bwMode="auto">
          <a:xfrm>
            <a:off x="2062944" y="4742415"/>
            <a:ext cx="7669046" cy="1216684"/>
            <a:chOff x="485146" y="4729396"/>
            <a:chExt cx="7669849" cy="1215969"/>
          </a:xfrm>
        </p:grpSpPr>
        <p:sp>
          <p:nvSpPr>
            <p:cNvPr id="104" name="Text Box 16">
              <a:extLst>
                <a:ext uri="{FF2B5EF4-FFF2-40B4-BE49-F238E27FC236}">
                  <a16:creationId xmlns:a16="http://schemas.microsoft.com/office/drawing/2014/main" id="{55FD3CE7-0885-8446-8200-9A0EEE48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1193" y="4873856"/>
              <a:ext cx="336987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05" name="Group 17">
              <a:extLst>
                <a:ext uri="{FF2B5EF4-FFF2-40B4-BE49-F238E27FC236}">
                  <a16:creationId xmlns:a16="http://schemas.microsoft.com/office/drawing/2014/main" id="{F7AFF9D6-B4A1-9E43-B57B-496703EDA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7107" y="4766587"/>
              <a:ext cx="2147888" cy="650876"/>
              <a:chOff x="2679" y="1773"/>
              <a:chExt cx="1353" cy="410"/>
            </a:xfrm>
          </p:grpSpPr>
          <p:sp>
            <p:nvSpPr>
              <p:cNvPr id="116" name="Text Box 18">
                <a:extLst>
                  <a:ext uri="{FF2B5EF4-FFF2-40B4-BE49-F238E27FC236}">
                    <a16:creationId xmlns:a16="http://schemas.microsoft.com/office/drawing/2014/main" id="{EDB87C99-05D3-7F4D-AC08-ECF06ECA05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9" y="1854"/>
                <a:ext cx="1353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m = c  mod  n</a:t>
                </a:r>
              </a:p>
            </p:txBody>
          </p:sp>
          <p:sp>
            <p:nvSpPr>
              <p:cNvPr id="117" name="Text Box 19">
                <a:extLst>
                  <a:ext uri="{FF2B5EF4-FFF2-40B4-BE49-F238E27FC236}">
                    <a16:creationId xmlns:a16="http://schemas.microsoft.com/office/drawing/2014/main" id="{8DE61BF2-BDC1-1542-9084-C17039C475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2" y="1773"/>
                <a:ext cx="236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</p:grpSp>
        <p:sp>
          <p:nvSpPr>
            <p:cNvPr id="106" name="Text Box 20">
              <a:extLst>
                <a:ext uri="{FF2B5EF4-FFF2-40B4-BE49-F238E27FC236}">
                  <a16:creationId xmlns:a16="http://schemas.microsoft.com/office/drawing/2014/main" id="{1F8625A9-6775-A54A-A7DF-25E164F01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052" y="5409753"/>
              <a:ext cx="550210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17</a:t>
              </a:r>
            </a:p>
          </p:txBody>
        </p:sp>
        <p:sp>
          <p:nvSpPr>
            <p:cNvPr id="107" name="Text Box 21">
              <a:extLst>
                <a:ext uri="{FF2B5EF4-FFF2-40B4-BE49-F238E27FC236}">
                  <a16:creationId xmlns:a16="http://schemas.microsoft.com/office/drawing/2014/main" id="{E3D9D933-964F-B246-9386-8B8396975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8653" y="5541062"/>
              <a:ext cx="3474393" cy="307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481968572106750915091411825223071697</a:t>
              </a:r>
            </a:p>
          </p:txBody>
        </p:sp>
        <p:sp>
          <p:nvSpPr>
            <p:cNvPr id="108" name="Text Box 22">
              <a:extLst>
                <a:ext uri="{FF2B5EF4-FFF2-40B4-BE49-F238E27FC236}">
                  <a16:creationId xmlns:a16="http://schemas.microsoft.com/office/drawing/2014/main" id="{D9BF4DD4-D8B3-E841-9716-E4DB33C53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5627" y="5422453"/>
              <a:ext cx="550210" cy="52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12</a:t>
              </a:r>
            </a:p>
          </p:txBody>
        </p:sp>
        <p:grpSp>
          <p:nvGrpSpPr>
            <p:cNvPr id="109" name="Group 23">
              <a:extLst>
                <a:ext uri="{FF2B5EF4-FFF2-40B4-BE49-F238E27FC236}">
                  <a16:creationId xmlns:a16="http://schemas.microsoft.com/office/drawing/2014/main" id="{8885D463-FAA8-9140-9A84-C0EDE70EF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0928" y="4729396"/>
              <a:ext cx="517526" cy="676276"/>
              <a:chOff x="3035" y="2876"/>
              <a:chExt cx="326" cy="426"/>
            </a:xfrm>
          </p:grpSpPr>
          <p:sp>
            <p:nvSpPr>
              <p:cNvPr id="114" name="Text Box 24">
                <a:extLst>
                  <a:ext uri="{FF2B5EF4-FFF2-40B4-BE49-F238E27FC236}">
                    <a16:creationId xmlns:a16="http://schemas.microsoft.com/office/drawing/2014/main" id="{6D72F36B-148A-AA4C-8FE5-CC456C4F9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5" y="2973"/>
                <a:ext cx="212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15" name="Text Box 25">
                <a:extLst>
                  <a:ext uri="{FF2B5EF4-FFF2-40B4-BE49-F238E27FC236}">
                    <a16:creationId xmlns:a16="http://schemas.microsoft.com/office/drawing/2014/main" id="{678A0FE0-D6EC-FC46-B048-C1C5F1AFE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5" y="2876"/>
                <a:ext cx="236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</p:grpSp>
        <p:sp>
          <p:nvSpPr>
            <p:cNvPr id="110" name="Text Box 29">
              <a:extLst>
                <a:ext uri="{FF2B5EF4-FFF2-40B4-BE49-F238E27FC236}">
                  <a16:creationId xmlns:a16="http://schemas.microsoft.com/office/drawing/2014/main" id="{9263726D-66BD-4840-925A-32F3F8E7C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46" y="5059140"/>
              <a:ext cx="1396682" cy="52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decrypt:</a:t>
              </a:r>
            </a:p>
          </p:txBody>
        </p:sp>
        <p:sp>
          <p:nvSpPr>
            <p:cNvPr id="111" name="Right Brace 36">
              <a:extLst>
                <a:ext uri="{FF2B5EF4-FFF2-40B4-BE49-F238E27FC236}">
                  <a16:creationId xmlns:a16="http://schemas.microsoft.com/office/drawing/2014/main" id="{806B4247-52E0-F94A-A51F-3FF58755CF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46575" y="5102686"/>
              <a:ext cx="168727" cy="468086"/>
            </a:xfrm>
            <a:prstGeom prst="rightBrace">
              <a:avLst>
                <a:gd name="adj1" fmla="val 833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2" name="Right Brace 37">
              <a:extLst>
                <a:ext uri="{FF2B5EF4-FFF2-40B4-BE49-F238E27FC236}">
                  <a16:creationId xmlns:a16="http://schemas.microsoft.com/office/drawing/2014/main" id="{780C030B-9AB8-4A41-9DF9-D8B492D150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605907" y="5108131"/>
              <a:ext cx="168727" cy="468086"/>
            </a:xfrm>
            <a:prstGeom prst="rightBrace">
              <a:avLst>
                <a:gd name="adj1" fmla="val 8336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3" name="Right Brace 38">
              <a:extLst>
                <a:ext uri="{FF2B5EF4-FFF2-40B4-BE49-F238E27FC236}">
                  <a16:creationId xmlns:a16="http://schemas.microsoft.com/office/drawing/2014/main" id="{B97D913A-A8C6-074F-AC8F-39F524A3F81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64140" y="4340683"/>
              <a:ext cx="179612" cy="2046514"/>
            </a:xfrm>
            <a:prstGeom prst="rightBrace">
              <a:avLst>
                <a:gd name="adj1" fmla="val 8335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118" name="Left-Right Arrow 117">
            <a:extLst>
              <a:ext uri="{FF2B5EF4-FFF2-40B4-BE49-F238E27FC236}">
                <a16:creationId xmlns:a16="http://schemas.microsoft.com/office/drawing/2014/main" id="{7E5EB329-6AAF-B24A-AEA1-CE46E0712404}"/>
              </a:ext>
            </a:extLst>
          </p:cNvPr>
          <p:cNvSpPr>
            <a:spLocks noChangeArrowheads="1"/>
          </p:cNvSpPr>
          <p:nvPr/>
        </p:nvSpPr>
        <p:spPr bwMode="auto">
          <a:xfrm rot="1604466">
            <a:off x="5690221" y="4840840"/>
            <a:ext cx="2944812" cy="246062"/>
          </a:xfrm>
          <a:prstGeom prst="leftRightArrow">
            <a:avLst>
              <a:gd name="adj1" fmla="val 50000"/>
              <a:gd name="adj2" fmla="val 50032"/>
            </a:avLst>
          </a:prstGeom>
          <a:solidFill>
            <a:srgbClr val="3333CC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Why does RSA work?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5F5DD7F8-21FC-134D-BADA-5441DF2BCD61}"/>
              </a:ext>
            </a:extLst>
          </p:cNvPr>
          <p:cNvSpPr txBox="1">
            <a:spLocks noChangeArrowheads="1"/>
          </p:cNvSpPr>
          <p:nvPr/>
        </p:nvSpPr>
        <p:spPr>
          <a:xfrm>
            <a:off x="1063486" y="1560443"/>
            <a:ext cx="10121348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/>
              <a:t>must show that c</a:t>
            </a:r>
            <a:r>
              <a:rPr lang="en-US" sz="3200" baseline="30000" dirty="0"/>
              <a:t>d</a:t>
            </a:r>
            <a:r>
              <a:rPr lang="en-US" sz="3200" dirty="0"/>
              <a:t> mod n = m,  where c = m</a:t>
            </a:r>
            <a:r>
              <a:rPr lang="en-US" sz="3200" baseline="30000" dirty="0"/>
              <a:t>e</a:t>
            </a:r>
            <a:r>
              <a:rPr lang="en-US" sz="3200" dirty="0"/>
              <a:t> mod n</a:t>
            </a:r>
          </a:p>
          <a:p>
            <a:pPr indent="-339725"/>
            <a:r>
              <a:rPr lang="en-US" sz="3200" dirty="0"/>
              <a:t>fact: for any x and y: x</a:t>
            </a:r>
            <a:r>
              <a:rPr lang="en-US" sz="3200" baseline="30000" dirty="0"/>
              <a:t>y</a:t>
            </a:r>
            <a:r>
              <a:rPr lang="en-US" sz="3200" dirty="0"/>
              <a:t> mod n = x</a:t>
            </a:r>
            <a:r>
              <a:rPr lang="en-US" sz="3200" baseline="30000" dirty="0"/>
              <a:t>(y mod z)</a:t>
            </a:r>
            <a:r>
              <a:rPr lang="en-US" sz="3200" dirty="0"/>
              <a:t> mod n</a:t>
            </a:r>
          </a:p>
          <a:p>
            <a:pPr marL="574675" lvl="1" indent="-222250"/>
            <a:r>
              <a:rPr lang="en-US" sz="2800" dirty="0"/>
              <a:t>where n= pq and z = (p-1)(q-1)</a:t>
            </a:r>
          </a:p>
          <a:p>
            <a:pPr indent="-339725"/>
            <a:r>
              <a:rPr lang="en-US" sz="3200" dirty="0"/>
              <a:t>thus, </a:t>
            </a:r>
            <a:br>
              <a:rPr lang="en-US" sz="3200" dirty="0"/>
            </a:br>
            <a:r>
              <a:rPr lang="en-US" sz="3200" dirty="0"/>
              <a:t> c</a:t>
            </a:r>
            <a:r>
              <a:rPr lang="en-US" sz="3200" baseline="30000" dirty="0"/>
              <a:t>d</a:t>
            </a:r>
            <a:r>
              <a:rPr lang="en-US" sz="3200" dirty="0"/>
              <a:t> mod n = (m</a:t>
            </a:r>
            <a:r>
              <a:rPr lang="en-US" sz="3200" baseline="30000" dirty="0"/>
              <a:t>e</a:t>
            </a:r>
            <a:r>
              <a:rPr lang="en-US" sz="3200" dirty="0"/>
              <a:t> mod n)</a:t>
            </a:r>
            <a:r>
              <a:rPr lang="en-US" sz="3200" baseline="30000" dirty="0"/>
              <a:t>d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ed</a:t>
            </a:r>
            <a:r>
              <a:rPr lang="en-US" sz="3200" dirty="0"/>
              <a:t> mod n 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(ed mod z)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  <a:r>
              <a:rPr lang="en-US" sz="3200" baseline="30000" dirty="0"/>
              <a:t>1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= m</a:t>
            </a:r>
          </a:p>
        </p:txBody>
      </p:sp>
      <p:grpSp>
        <p:nvGrpSpPr>
          <p:cNvPr id="40" name="Group 8">
            <a:extLst>
              <a:ext uri="{FF2B5EF4-FFF2-40B4-BE49-F238E27FC236}">
                <a16:creationId xmlns:a16="http://schemas.microsoft.com/office/drawing/2014/main" id="{854DF921-3E50-E048-A33A-4941BF48FC38}"/>
              </a:ext>
            </a:extLst>
          </p:cNvPr>
          <p:cNvGrpSpPr>
            <a:grpSpLocks/>
          </p:cNvGrpSpPr>
          <p:nvPr/>
        </p:nvGrpSpPr>
        <p:grpSpPr bwMode="auto">
          <a:xfrm>
            <a:off x="4708732" y="1916596"/>
            <a:ext cx="4951414" cy="2735263"/>
            <a:chOff x="2507" y="1402"/>
            <a:chExt cx="3119" cy="1723"/>
          </a:xfrm>
        </p:grpSpPr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F9A81EDD-9C78-4D40-BBF1-D502F1E67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402"/>
              <a:ext cx="3119" cy="48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0F77348-56A4-5C4D-805A-F10A82434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889"/>
              <a:ext cx="740" cy="1236"/>
            </a:xfrm>
            <a:custGeom>
              <a:avLst/>
              <a:gdLst>
                <a:gd name="T0" fmla="*/ 1260 w 1260"/>
                <a:gd name="T1" fmla="*/ 0 h 847"/>
                <a:gd name="T2" fmla="*/ 1260 w 1260"/>
                <a:gd name="T3" fmla="*/ 847 h 847"/>
                <a:gd name="T4" fmla="*/ 0 w 1260"/>
                <a:gd name="T5" fmla="*/ 847 h 8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60" h="847">
                  <a:moveTo>
                    <a:pt x="1260" y="0"/>
                  </a:moveTo>
                  <a:lnTo>
                    <a:pt x="1260" y="847"/>
                  </a:lnTo>
                  <a:lnTo>
                    <a:pt x="0" y="847"/>
                  </a:ln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32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RSA: another important property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A0E1F4A0-78B0-BD4D-A91E-EC5C08916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80" y="1358325"/>
            <a:ext cx="80402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The following property will be </a:t>
            </a:r>
            <a:r>
              <a:rPr lang="en-US" sz="3200" i="1" dirty="0">
                <a:solidFill>
                  <a:srgbClr val="0012A0"/>
                </a:solidFill>
                <a:latin typeface="+mn-lt"/>
              </a:rPr>
              <a:t>very</a:t>
            </a:r>
            <a:r>
              <a:rPr lang="en-US" sz="3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useful later:</a:t>
            </a:r>
            <a:endParaRPr lang="en-US" sz="2800" dirty="0">
              <a:latin typeface="+mn-lt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016FCB0-4AEE-864B-90F8-703500D61B3D}"/>
              </a:ext>
            </a:extLst>
          </p:cNvPr>
          <p:cNvGrpSpPr>
            <a:grpSpLocks/>
          </p:cNvGrpSpPr>
          <p:nvPr/>
        </p:nvGrpSpPr>
        <p:grpSpPr bwMode="auto">
          <a:xfrm>
            <a:off x="2754104" y="2193351"/>
            <a:ext cx="5206997" cy="1008063"/>
            <a:chOff x="512" y="1586"/>
            <a:chExt cx="3280" cy="635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B4185EBA-7292-654A-9C55-3FD6DFE33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" y="1586"/>
              <a:ext cx="1788" cy="633"/>
              <a:chOff x="1339" y="1706"/>
              <a:chExt cx="1788" cy="633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DEA9E7F-3063-C44A-8BA6-2D10AAC9C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" y="1811"/>
                <a:ext cx="1788" cy="528"/>
                <a:chOff x="1710" y="1433"/>
                <a:chExt cx="1788" cy="528"/>
              </a:xfrm>
            </p:grpSpPr>
            <p:sp>
              <p:nvSpPr>
                <p:cNvPr id="20" name="Text Box 7">
                  <a:extLst>
                    <a:ext uri="{FF2B5EF4-FFF2-40B4-BE49-F238E27FC236}">
                      <a16:creationId xmlns:a16="http://schemas.microsoft.com/office/drawing/2014/main" id="{7CA309C3-F398-7342-B829-761DD9380E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0" y="1433"/>
                  <a:ext cx="1788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(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(m)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)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  =  m </a:t>
                  </a:r>
                </a:p>
              </p:txBody>
            </p:sp>
            <p:sp>
              <p:nvSpPr>
                <p:cNvPr id="21" name="Text Box 8">
                  <a:extLst>
                    <a:ext uri="{FF2B5EF4-FFF2-40B4-BE49-F238E27FC236}">
                      <a16:creationId xmlns:a16="http://schemas.microsoft.com/office/drawing/2014/main" id="{4BE4A247-397C-4B49-A0FE-B01CAD55C6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4" y="1631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  <p:sp>
              <p:nvSpPr>
                <p:cNvPr id="22" name="Text Box 9">
                  <a:extLst>
                    <a:ext uri="{FF2B5EF4-FFF2-40B4-BE49-F238E27FC236}">
                      <a16:creationId xmlns:a16="http://schemas.microsoft.com/office/drawing/2014/main" id="{AE701ACD-F994-B443-8676-C896D17D9C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4" y="1620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</p:grp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E794409D-DEC5-A249-803E-48D183B57B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4" y="1706"/>
                <a:ext cx="1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CC2E8FA6-62C9-B64C-B493-1F6F047233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2" y="172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3FD29B7F-090A-A44F-9DB5-BC9E17EDE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704"/>
              <a:ext cx="127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(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(m)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)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  </a:t>
              </a:r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23894D50-3F7E-414D-9D50-733406DA1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890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D89D2D53-9991-9F4F-ACA1-CE73046CA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1891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30F1D5B7-EC19-7B4D-95C1-F2494D51F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163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84D77053-58F4-9548-BA15-30800CD9F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1615"/>
              <a:ext cx="1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D8FA4809-100F-6F42-B949-08EFA64CE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3" y="1755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=</a:t>
              </a:r>
            </a:p>
          </p:txBody>
        </p:sp>
      </p:grpSp>
      <p:sp>
        <p:nvSpPr>
          <p:cNvPr id="23" name="Text Box 18">
            <a:extLst>
              <a:ext uri="{FF2B5EF4-FFF2-40B4-BE49-F238E27FC236}">
                <a16:creationId xmlns:a16="http://schemas.microsoft.com/office/drawing/2014/main" id="{340CC0E8-B62C-504E-AEB1-6848700A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568" y="3423663"/>
            <a:ext cx="2917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use public key first, followed by private key </a:t>
            </a:r>
            <a:endParaRPr lang="en-US" sz="2800" dirty="0">
              <a:latin typeface="+mn-lt"/>
            </a:endParaRP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E3A42832-F508-B343-8C8C-BEF9E3FFA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143" y="3415725"/>
            <a:ext cx="2917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use private key first, followed by public key </a:t>
            </a:r>
            <a:endParaRPr lang="en-US" sz="2800" dirty="0">
              <a:latin typeface="+mn-lt"/>
            </a:endParaRPr>
          </a:p>
        </p:txBody>
      </p:sp>
      <p:sp>
        <p:nvSpPr>
          <p:cNvPr id="25" name="AutoShape 20">
            <a:extLst>
              <a:ext uri="{FF2B5EF4-FFF2-40B4-BE49-F238E27FC236}">
                <a16:creationId xmlns:a16="http://schemas.microsoft.com/office/drawing/2014/main" id="{02AA67A9-2B3D-0D41-9805-A055EFEABF26}"/>
              </a:ext>
            </a:extLst>
          </p:cNvPr>
          <p:cNvSpPr>
            <a:spLocks/>
          </p:cNvSpPr>
          <p:nvPr/>
        </p:nvSpPr>
        <p:spPr bwMode="auto">
          <a:xfrm rot="5400000">
            <a:off x="3581193" y="2445763"/>
            <a:ext cx="138112" cy="1509712"/>
          </a:xfrm>
          <a:prstGeom prst="rightBrace">
            <a:avLst>
              <a:gd name="adj1" fmla="val 910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26" name="AutoShape 21">
            <a:extLst>
              <a:ext uri="{FF2B5EF4-FFF2-40B4-BE49-F238E27FC236}">
                <a16:creationId xmlns:a16="http://schemas.microsoft.com/office/drawing/2014/main" id="{635B218B-7A80-474D-B6FE-1FEED4F297EF}"/>
              </a:ext>
            </a:extLst>
          </p:cNvPr>
          <p:cNvSpPr>
            <a:spLocks/>
          </p:cNvSpPr>
          <p:nvPr/>
        </p:nvSpPr>
        <p:spPr bwMode="auto">
          <a:xfrm rot="5400000">
            <a:off x="6853030" y="2437825"/>
            <a:ext cx="138113" cy="1509713"/>
          </a:xfrm>
          <a:prstGeom prst="rightBrace">
            <a:avLst>
              <a:gd name="adj1" fmla="val 910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dirty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133B9DA1-4813-804A-BDEB-BC6F62E8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5255845"/>
            <a:ext cx="46996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3600" i="1" dirty="0">
                <a:solidFill>
                  <a:srgbClr val="C00000"/>
                </a:solidFill>
                <a:latin typeface="+mn-lt"/>
              </a:rPr>
              <a:t>result is the same!</a:t>
            </a:r>
            <a:r>
              <a:rPr lang="en-US" sz="3600" dirty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85445" marR="28257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rise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quantum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computing?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possibly </a:t>
            </a:r>
            <a:r>
              <a:rPr sz="1200" dirty="0">
                <a:latin typeface="Times New Roman"/>
                <a:cs typeface="Times New Roman"/>
              </a:rPr>
              <a:t>change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power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42545" marR="379730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Quantum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decryptions easy.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Those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replaced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quantum-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safe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encryptions.</a:t>
            </a:r>
            <a:endParaRPr sz="1200">
              <a:latin typeface="Times New Roman"/>
              <a:cs typeface="Times New Roman"/>
            </a:endParaRPr>
          </a:p>
          <a:p>
            <a:pPr marL="385445" marR="263525" indent="-342900">
              <a:lnSpc>
                <a:spcPct val="100000"/>
              </a:lnSpc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little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even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odd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errors,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octet </a:t>
            </a:r>
            <a:r>
              <a:rPr sz="1200" dirty="0">
                <a:latin typeface="Times New Roman"/>
                <a:cs typeface="Times New Roman"/>
              </a:rPr>
              <a:t>had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instead?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endParaRPr sz="1200">
              <a:latin typeface="Times New Roman"/>
              <a:cs typeface="Times New Roman"/>
            </a:endParaRPr>
          </a:p>
          <a:p>
            <a:pPr marL="385445" marR="394970" indent="-342900">
              <a:lnSpc>
                <a:spcPct val="100000"/>
              </a:lnSpc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power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1 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years?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Moore's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Law.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</a:pPr>
            <a:r>
              <a:rPr sz="1200" i="1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https://en.wikipedia.org/wiki/Moore%27s_law</a:t>
            </a:r>
            <a:endParaRPr sz="12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triple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DES?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DES</a:t>
            </a:r>
            <a:endParaRPr sz="1200">
              <a:latin typeface="Times New Roman"/>
              <a:cs typeface="Times New Roman"/>
            </a:endParaRPr>
          </a:p>
          <a:p>
            <a:pPr marL="385445" marR="37147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3rd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nested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statement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"key3"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instead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"key1"?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vs.</a:t>
            </a:r>
            <a:r>
              <a:rPr sz="1200" spc="-25" dirty="0">
                <a:latin typeface="Times New Roman"/>
                <a:cs typeface="Times New Roman"/>
              </a:rPr>
              <a:t> 3?</a:t>
            </a:r>
            <a:endParaRPr sz="1200">
              <a:latin typeface="Times New Roman"/>
              <a:cs typeface="Times New Roman"/>
            </a:endParaRPr>
          </a:p>
          <a:p>
            <a:pPr marL="42545" marR="44767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key1.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showed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equally strong.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" y="328422"/>
            <a:ext cx="711250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Encryption</a:t>
            </a:r>
            <a:r>
              <a:rPr spc="-55" dirty="0"/>
              <a:t> </a:t>
            </a:r>
            <a:r>
              <a:rPr dirty="0"/>
              <a:t>Standard</a:t>
            </a:r>
            <a:r>
              <a:rPr spc="-60" dirty="0"/>
              <a:t> </a:t>
            </a:r>
            <a:r>
              <a:rPr spc="-10" dirty="0"/>
              <a:t>(DES)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43330"/>
            <a:ext cx="7731125" cy="39027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Published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NIST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1977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commercial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unclassified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government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applications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4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Eight-</a:t>
            </a:r>
            <a:r>
              <a:rPr sz="2400" dirty="0">
                <a:latin typeface="Times New Roman"/>
                <a:cs typeface="Times New Roman"/>
              </a:rPr>
              <a:t>octet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(64-</a:t>
            </a:r>
            <a:r>
              <a:rPr sz="2400" dirty="0">
                <a:latin typeface="Times New Roman"/>
                <a:cs typeface="Times New Roman"/>
              </a:rPr>
              <a:t>bit)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octet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odd parity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56-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Efficient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hardware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implementation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financial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transactions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Computing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years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56-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1977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today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580"/>
              </a:lnSpc>
              <a:spcBef>
                <a:spcPts val="63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Triple-</a:t>
            </a:r>
            <a:r>
              <a:rPr sz="2400" dirty="0">
                <a:latin typeface="Times New Roman"/>
                <a:cs typeface="Times New Roman"/>
              </a:rPr>
              <a:t>DES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3DES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Ciphertext=</a:t>
            </a:r>
            <a:r>
              <a:rPr sz="24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DES(key1,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DES(key2,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DES(key1,</a:t>
            </a:r>
            <a:r>
              <a:rPr sz="24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Plain</a:t>
            </a:r>
            <a:r>
              <a:rPr sz="2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Text)))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3381" y="6020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C01C5215-2055-6645-B2A2-7E90E6DD7C1D}"/>
              </a:ext>
            </a:extLst>
          </p:cNvPr>
          <p:cNvSpPr txBox="1">
            <a:spLocks noChangeArrowheads="1"/>
          </p:cNvSpPr>
          <p:nvPr/>
        </p:nvSpPr>
        <p:spPr>
          <a:xfrm>
            <a:off x="1052375" y="121354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  <a:p>
            <a:pPr>
              <a:buFont typeface="Wingdings" charset="0"/>
              <a:buNone/>
            </a:pPr>
            <a:r>
              <a:rPr lang="en-US" sz="3200" dirty="0"/>
              <a:t>follows directly from modular arithmetic:</a:t>
            </a:r>
          </a:p>
          <a:p>
            <a:pPr>
              <a:buFont typeface="Wingdings" charset="0"/>
              <a:buNone/>
            </a:pPr>
            <a:endParaRPr lang="en-US" sz="3200" dirty="0"/>
          </a:p>
          <a:p>
            <a:pPr>
              <a:buFont typeface="Wingdings" charset="0"/>
              <a:buNone/>
            </a:pPr>
            <a:r>
              <a:rPr lang="en-US" sz="3200" dirty="0"/>
              <a:t>(m</a:t>
            </a:r>
            <a:r>
              <a:rPr lang="en-US" sz="3200" baseline="30000" dirty="0"/>
              <a:t>e</a:t>
            </a:r>
            <a:r>
              <a:rPr lang="en-US" sz="3200" dirty="0"/>
              <a:t> mod n)</a:t>
            </a:r>
            <a:r>
              <a:rPr lang="en-US" sz="3200" baseline="30000" dirty="0"/>
              <a:t>d</a:t>
            </a:r>
            <a:r>
              <a:rPr lang="en-US" sz="3200" dirty="0"/>
              <a:t> mod n = m</a:t>
            </a:r>
            <a:r>
              <a:rPr lang="en-US" sz="3200" baseline="30000" dirty="0"/>
              <a:t>ed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           = m</a:t>
            </a:r>
            <a:r>
              <a:rPr lang="en-US" sz="3200" baseline="30000" dirty="0"/>
              <a:t>de</a:t>
            </a:r>
            <a:r>
              <a:rPr lang="en-US" sz="3200" dirty="0"/>
              <a:t> mod n</a:t>
            </a:r>
          </a:p>
          <a:p>
            <a:pPr>
              <a:buFont typeface="Wingdings" charset="0"/>
              <a:buNone/>
            </a:pPr>
            <a:r>
              <a:rPr lang="en-US" sz="3200" dirty="0"/>
              <a:t>                             = (m</a:t>
            </a:r>
            <a:r>
              <a:rPr lang="en-US" sz="3200" baseline="30000" dirty="0"/>
              <a:t>d</a:t>
            </a:r>
            <a:r>
              <a:rPr lang="en-US" sz="3200" dirty="0"/>
              <a:t> mod n)</a:t>
            </a:r>
            <a:r>
              <a:rPr lang="en-US" sz="3200" baseline="30000" dirty="0"/>
              <a:t>e</a:t>
            </a:r>
            <a:r>
              <a:rPr lang="en-US" sz="3200" dirty="0"/>
              <a:t> mod n </a:t>
            </a:r>
          </a:p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A05BA737-B1A7-9E44-9589-2517A92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97" y="474238"/>
            <a:ext cx="12273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4400" dirty="0">
                <a:solidFill>
                  <a:srgbClr val="000099"/>
                </a:solidFill>
                <a:latin typeface="+mn-lt"/>
              </a:rPr>
              <a:t>Why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BEC6564A-7ECB-C449-9E44-F7AE43F7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648" y="597610"/>
            <a:ext cx="4123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rial" charset="0"/>
                <a:cs typeface="Arial" charset="0"/>
              </a:rPr>
              <a:t>?</a:t>
            </a: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8536CA01-0A05-2040-B9E9-70C1D7FF1EE8}"/>
              </a:ext>
            </a:extLst>
          </p:cNvPr>
          <p:cNvGrpSpPr>
            <a:grpSpLocks/>
          </p:cNvGrpSpPr>
          <p:nvPr/>
        </p:nvGrpSpPr>
        <p:grpSpPr bwMode="auto">
          <a:xfrm>
            <a:off x="2118000" y="377803"/>
            <a:ext cx="5206997" cy="1008063"/>
            <a:chOff x="512" y="1586"/>
            <a:chExt cx="3280" cy="635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6E379951-E11F-D84F-AE4B-3E03B60F8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" y="1586"/>
              <a:ext cx="1788" cy="633"/>
              <a:chOff x="1339" y="1706"/>
              <a:chExt cx="1788" cy="633"/>
            </a:xfrm>
          </p:grpSpPr>
          <p:grpSp>
            <p:nvGrpSpPr>
              <p:cNvPr id="56" name="Group 6">
                <a:extLst>
                  <a:ext uri="{FF2B5EF4-FFF2-40B4-BE49-F238E27FC236}">
                    <a16:creationId xmlns:a16="http://schemas.microsoft.com/office/drawing/2014/main" id="{AD7E7E0C-2F26-8748-9DB0-0A4018ACBB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9" y="1811"/>
                <a:ext cx="1788" cy="528"/>
                <a:chOff x="1710" y="1433"/>
                <a:chExt cx="1788" cy="528"/>
              </a:xfrm>
            </p:grpSpPr>
            <p:sp>
              <p:nvSpPr>
                <p:cNvPr id="59" name="Text Box 7">
                  <a:extLst>
                    <a:ext uri="{FF2B5EF4-FFF2-40B4-BE49-F238E27FC236}">
                      <a16:creationId xmlns:a16="http://schemas.microsoft.com/office/drawing/2014/main" id="{94C94DD1-CB16-EC44-AF5B-8946009CAD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10" y="1433"/>
                  <a:ext cx="1788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(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K  (m)</a:t>
                  </a:r>
                  <a:r>
                    <a:rPr lang="en-US" sz="36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)</a:t>
                  </a:r>
                  <a:r>
                    <a:rPr lang="en-US" sz="32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  =  m </a:t>
                  </a:r>
                </a:p>
              </p:txBody>
            </p:sp>
            <p:sp>
              <p:nvSpPr>
                <p:cNvPr id="60" name="Text Box 8">
                  <a:extLst>
                    <a:ext uri="{FF2B5EF4-FFF2-40B4-BE49-F238E27FC236}">
                      <a16:creationId xmlns:a16="http://schemas.microsoft.com/office/drawing/2014/main" id="{096DF2BA-5704-A84D-A3D6-88351D80C3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84" y="1631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  <p:sp>
              <p:nvSpPr>
                <p:cNvPr id="61" name="Text Box 9">
                  <a:extLst>
                    <a:ext uri="{FF2B5EF4-FFF2-40B4-BE49-F238E27FC236}">
                      <a16:creationId xmlns:a16="http://schemas.microsoft.com/office/drawing/2014/main" id="{6AA81AA7-43CE-784A-8D0D-3ADEBA89F6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54" y="1620"/>
                  <a:ext cx="24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800" dirty="0">
                      <a:solidFill>
                        <a:srgbClr val="C00000"/>
                      </a:solidFill>
                      <a:latin typeface="+mn-lt"/>
                      <a:cs typeface="Arial" charset="0"/>
                    </a:rPr>
                    <a:t>B</a:t>
                  </a:r>
                  <a:endParaRPr lang="en-US" sz="3200" dirty="0">
                    <a:solidFill>
                      <a:srgbClr val="C00000"/>
                    </a:solidFill>
                    <a:latin typeface="+mn-lt"/>
                    <a:cs typeface="Arial" charset="0"/>
                  </a:endParaRPr>
                </a:p>
              </p:txBody>
            </p:sp>
          </p:grpSp>
          <p:sp>
            <p:nvSpPr>
              <p:cNvPr id="57" name="Text Box 10">
                <a:extLst>
                  <a:ext uri="{FF2B5EF4-FFF2-40B4-BE49-F238E27FC236}">
                    <a16:creationId xmlns:a16="http://schemas.microsoft.com/office/drawing/2014/main" id="{42C5AC87-8B91-D549-A18F-3823C61C9F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4" y="1706"/>
                <a:ext cx="1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-</a:t>
                </a:r>
              </a:p>
            </p:txBody>
          </p:sp>
          <p:sp>
            <p:nvSpPr>
              <p:cNvPr id="58" name="Text Box 11">
                <a:extLst>
                  <a:ext uri="{FF2B5EF4-FFF2-40B4-BE49-F238E27FC236}">
                    <a16:creationId xmlns:a16="http://schemas.microsoft.com/office/drawing/2014/main" id="{9A5B81AD-CE77-5B4E-896E-695978519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2" y="1722"/>
                <a:ext cx="22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+</a:t>
                </a:r>
              </a:p>
            </p:txBody>
          </p:sp>
        </p:grp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36B2E6A2-F23D-DB49-AB69-90BEB6070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704"/>
              <a:ext cx="127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(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K  (m)</a:t>
              </a:r>
              <a:r>
                <a:rPr lang="en-US" sz="3600" dirty="0">
                  <a:solidFill>
                    <a:srgbClr val="C00000"/>
                  </a:solidFill>
                  <a:latin typeface="+mn-lt"/>
                  <a:cs typeface="Arial" charset="0"/>
                </a:rPr>
                <a:t>)</a:t>
              </a:r>
              <a:r>
                <a:rPr lang="en-US" sz="3200" dirty="0">
                  <a:solidFill>
                    <a:srgbClr val="C00000"/>
                  </a:solidFill>
                  <a:latin typeface="+mn-lt"/>
                  <a:cs typeface="Arial" charset="0"/>
                </a:rPr>
                <a:t>  </a:t>
              </a: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28004FB0-749E-DA48-A7C0-B15CEAA6F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0" y="1890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B727BAD1-AC6B-AD4C-BE92-314207D95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1891"/>
              <a:ext cx="24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B</a:t>
              </a:r>
              <a:endParaRPr lang="en-US" sz="3200" dirty="0">
                <a:solidFill>
                  <a:srgbClr val="C00000"/>
                </a:solidFill>
                <a:latin typeface="+mn-lt"/>
                <a:cs typeface="Arial" charset="0"/>
              </a:endParaRPr>
            </a:p>
          </p:txBody>
        </p:sp>
        <p:sp>
          <p:nvSpPr>
            <p:cNvPr id="53" name="Text Box 15">
              <a:extLst>
                <a:ext uri="{FF2B5EF4-FFF2-40B4-BE49-F238E27FC236}">
                  <a16:creationId xmlns:a16="http://schemas.microsoft.com/office/drawing/2014/main" id="{0434FBA1-64EE-564E-87E8-5154C80B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163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+</a:t>
              </a:r>
            </a:p>
          </p:txBody>
        </p:sp>
        <p:sp>
          <p:nvSpPr>
            <p:cNvPr id="54" name="Text Box 16">
              <a:extLst>
                <a:ext uri="{FF2B5EF4-FFF2-40B4-BE49-F238E27FC236}">
                  <a16:creationId xmlns:a16="http://schemas.microsoft.com/office/drawing/2014/main" id="{D2F24B3D-FEEA-BE4A-AF8F-1170CCAD9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1615"/>
              <a:ext cx="1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-</a:t>
              </a:r>
            </a:p>
          </p:txBody>
        </p:sp>
        <p:sp>
          <p:nvSpPr>
            <p:cNvPr id="55" name="Text Box 17">
              <a:extLst>
                <a:ext uri="{FF2B5EF4-FFF2-40B4-BE49-F238E27FC236}">
                  <a16:creationId xmlns:a16="http://schemas.microsoft.com/office/drawing/2014/main" id="{B12BE81F-2742-3E43-A16D-9AF31D72C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3" y="1755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latin typeface="+mn-lt"/>
                  <a:cs typeface="Arial" charset="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2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Why is RSA secure?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31E5408-C987-264E-9C9C-5C63DC5B66BA}"/>
              </a:ext>
            </a:extLst>
          </p:cNvPr>
          <p:cNvSpPr txBox="1">
            <a:spLocks noChangeArrowheads="1"/>
          </p:cNvSpPr>
          <p:nvPr/>
        </p:nvSpPr>
        <p:spPr>
          <a:xfrm>
            <a:off x="1040296" y="1464364"/>
            <a:ext cx="11019182" cy="351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100000"/>
              </a:lnSpc>
            </a:pPr>
            <a:r>
              <a:rPr lang="en-US" sz="3200" dirty="0"/>
              <a:t>suppose you know Bob’</a:t>
            </a:r>
            <a:r>
              <a:rPr lang="en-US" altLang="ja-JP" sz="3200" dirty="0"/>
              <a:t>s public key (n,e). How hard is it to determine d?</a:t>
            </a:r>
          </a:p>
          <a:p>
            <a:pPr indent="-339725">
              <a:lnSpc>
                <a:spcPct val="100000"/>
              </a:lnSpc>
            </a:pPr>
            <a:r>
              <a:rPr lang="en-US" sz="3200" dirty="0"/>
              <a:t>essentially need to find factors of n without knowing the two factors p and q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fact: factoring a big number is hard</a:t>
            </a:r>
          </a:p>
          <a:p>
            <a:pPr>
              <a:buFont typeface="Wingdings" charset="0"/>
              <a:buNone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RSA in practice: session keys</a:t>
            </a:r>
            <a:endParaRPr lang="en-US" sz="4400" b="0" dirty="0">
              <a:latin typeface="+mn-lt"/>
            </a:endParaRP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B3B502CE-5FFD-D64A-A1E9-1DA036237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9CF750-12CC-3F42-84BE-176B87ACB504}"/>
              </a:ext>
            </a:extLst>
          </p:cNvPr>
          <p:cNvSpPr txBox="1">
            <a:spLocks noChangeArrowheads="1"/>
          </p:cNvSpPr>
          <p:nvPr/>
        </p:nvSpPr>
        <p:spPr>
          <a:xfrm>
            <a:off x="959608" y="1354068"/>
            <a:ext cx="1042400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/>
            <a:r>
              <a:rPr lang="en-US" sz="3200" dirty="0"/>
              <a:t>exponentiation in RSA is computationally intensive</a:t>
            </a:r>
          </a:p>
          <a:p>
            <a:pPr indent="-339725"/>
            <a:r>
              <a:rPr lang="en-US" sz="3200" dirty="0"/>
              <a:t>DES is at least 100 times faster than RSA</a:t>
            </a:r>
          </a:p>
          <a:p>
            <a:pPr indent="-339725"/>
            <a:r>
              <a:rPr lang="en-US" sz="3200" dirty="0"/>
              <a:t>use public key crypto to establish secure connection, then establish second key – symmetric session key – for encrypting data</a:t>
            </a:r>
          </a:p>
          <a:p>
            <a:pPr>
              <a:spcBef>
                <a:spcPct val="60000"/>
              </a:spcBef>
              <a:buFont typeface="Wingdings" charset="0"/>
              <a:buNone/>
            </a:pPr>
            <a:r>
              <a:rPr lang="en-US" sz="3200" dirty="0">
                <a:solidFill>
                  <a:srgbClr val="0012A0"/>
                </a:solidFill>
              </a:rPr>
              <a:t>session key, K</a:t>
            </a:r>
            <a:r>
              <a:rPr lang="en-US" sz="3200" baseline="-25000" dirty="0">
                <a:solidFill>
                  <a:srgbClr val="0012A0"/>
                </a:solidFill>
              </a:rPr>
              <a:t>S</a:t>
            </a:r>
          </a:p>
          <a:p>
            <a:pPr marL="457200"/>
            <a:r>
              <a:rPr lang="en-US" dirty="0"/>
              <a:t>Bob and Alice use RSA to exchange a symmetric session key K</a:t>
            </a:r>
            <a:r>
              <a:rPr lang="en-US" baseline="-25000" dirty="0"/>
              <a:t>S</a:t>
            </a:r>
          </a:p>
          <a:p>
            <a:pPr marL="457200"/>
            <a:r>
              <a:rPr lang="en-US" dirty="0"/>
              <a:t>once both have K</a:t>
            </a:r>
            <a:r>
              <a:rPr lang="en-US" baseline="-25000" dirty="0"/>
              <a:t>S</a:t>
            </a:r>
            <a:r>
              <a:rPr lang="en-US" dirty="0"/>
              <a:t>, they use symmetric key cryptography</a:t>
            </a:r>
          </a:p>
          <a:p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50850" marR="408305" indent="-342900">
              <a:lnSpc>
                <a:spcPct val="101299"/>
              </a:lnSpc>
              <a:spcBef>
                <a:spcPts val="740"/>
              </a:spcBef>
              <a:buFont typeface="Wingdings"/>
              <a:buChar char=""/>
              <a:tabLst>
                <a:tab pos="450850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9-</a:t>
            </a:r>
            <a:r>
              <a:rPr sz="1200" dirty="0">
                <a:latin typeface="Times New Roman"/>
                <a:cs typeface="Times New Roman"/>
              </a:rPr>
              <a:t>bits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byte</a:t>
            </a:r>
            <a:r>
              <a:rPr sz="1200" spc="-10" dirty="0">
                <a:latin typeface="MS Gothic"/>
                <a:cs typeface="MS Gothic"/>
              </a:rPr>
              <a:t>？</a:t>
            </a:r>
            <a:endParaRPr sz="1200">
              <a:latin typeface="MS Gothic"/>
              <a:cs typeface="MS Gothic"/>
            </a:endParaRPr>
          </a:p>
          <a:p>
            <a:pPr marL="107950" marR="194945">
              <a:lnSpc>
                <a:spcPts val="1440"/>
              </a:lnSpc>
              <a:spcBef>
                <a:spcPts val="30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odd/even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byte.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built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DES.</a:t>
            </a:r>
            <a:endParaRPr sz="1200">
              <a:latin typeface="Times New Roman"/>
              <a:cs typeface="Times New Roman"/>
            </a:endParaRPr>
          </a:p>
          <a:p>
            <a:pPr marL="450850" marR="174625" indent="-342900">
              <a:lnSpc>
                <a:spcPts val="1440"/>
              </a:lnSpc>
              <a:buSzPct val="75000"/>
              <a:buFont typeface="Wingdings"/>
              <a:buChar char=""/>
              <a:tabLst>
                <a:tab pos="450850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 use a </a:t>
            </a:r>
            <a:r>
              <a:rPr sz="1200" spc="-10" dirty="0">
                <a:latin typeface="Times New Roman"/>
                <a:cs typeface="Times New Roman"/>
              </a:rPr>
              <a:t>larger/different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length,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length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is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always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128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bits?</a:t>
            </a:r>
            <a:endParaRPr sz="1200">
              <a:latin typeface="Times New Roman"/>
              <a:cs typeface="Times New Roman"/>
            </a:endParaRPr>
          </a:p>
          <a:p>
            <a:pPr marL="107950">
              <a:lnSpc>
                <a:spcPts val="139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size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always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128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28422"/>
            <a:ext cx="81290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Advanced</a:t>
            </a:r>
            <a:r>
              <a:rPr spc="-45" dirty="0"/>
              <a:t> </a:t>
            </a:r>
            <a:r>
              <a:rPr dirty="0"/>
              <a:t>Encryption</a:t>
            </a:r>
            <a:r>
              <a:rPr spc="-45" dirty="0"/>
              <a:t> </a:t>
            </a:r>
            <a:r>
              <a:rPr dirty="0"/>
              <a:t>Standard</a:t>
            </a:r>
            <a:r>
              <a:rPr spc="-50" dirty="0"/>
              <a:t> </a:t>
            </a:r>
            <a:r>
              <a:rPr spc="-10" dirty="0"/>
              <a:t>(AES)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316482"/>
            <a:ext cx="786257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Designed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1997-</a:t>
            </a:r>
            <a:r>
              <a:rPr sz="2400" dirty="0">
                <a:latin typeface="Times New Roman"/>
                <a:cs typeface="Times New Roman"/>
              </a:rPr>
              <a:t>2001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National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Institute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Standards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(NIST)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Federal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(FIPS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197)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symmetric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length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128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bits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lengths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128,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192,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256</a:t>
            </a:r>
            <a:r>
              <a:rPr sz="2400" spc="-10" dirty="0">
                <a:latin typeface="Times New Roman"/>
                <a:cs typeface="Times New Roman"/>
              </a:rPr>
              <a:t> bits.</a:t>
            </a:r>
            <a:endParaRPr sz="2400">
              <a:latin typeface="Times New Roman"/>
              <a:cs typeface="Times New Roman"/>
            </a:endParaRPr>
          </a:p>
          <a:p>
            <a:pPr marL="355600" marR="180022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entire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used-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parity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bit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byte.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memory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may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use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bits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store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byte.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3381" y="35055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2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today’s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world,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0" dirty="0">
                <a:latin typeface="Times New Roman"/>
                <a:cs typeface="Times New Roman"/>
              </a:rPr>
              <a:t> encryption</a:t>
            </a:r>
            <a:endParaRPr sz="1200">
              <a:latin typeface="Times New Roman"/>
              <a:cs typeface="Times New Roman"/>
            </a:endParaRPr>
          </a:p>
          <a:p>
            <a:pPr marL="461645" marR="7810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technique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extensively?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it </a:t>
            </a:r>
            <a:r>
              <a:rPr sz="1200" spc="-20" dirty="0">
                <a:latin typeface="Times New Roman"/>
                <a:cs typeface="Times New Roman"/>
              </a:rPr>
              <a:t>AES?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AES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most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encryption.</a:t>
            </a:r>
            <a:endParaRPr sz="1200">
              <a:latin typeface="Times New Roman"/>
              <a:cs typeface="Times New Roman"/>
            </a:endParaRPr>
          </a:p>
          <a:p>
            <a:pPr marL="461645" marR="21336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encryption </a:t>
            </a:r>
            <a:r>
              <a:rPr sz="1200" dirty="0">
                <a:latin typeface="Times New Roman"/>
                <a:cs typeface="Times New Roman"/>
              </a:rPr>
              <a:t>technique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rather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0" dirty="0">
                <a:latin typeface="Times New Roman"/>
                <a:cs typeface="Times New Roman"/>
              </a:rPr>
              <a:t> advanced </a:t>
            </a:r>
            <a:r>
              <a:rPr sz="1200" dirty="0">
                <a:latin typeface="Times New Roman"/>
                <a:cs typeface="Times New Roman"/>
              </a:rPr>
              <a:t>one,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vulnerable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spc="-10" dirty="0">
                <a:latin typeface="Times New Roman"/>
                <a:cs typeface="Times New Roman"/>
              </a:rPr>
              <a:t>attackers?</a:t>
            </a:r>
            <a:endParaRPr sz="1200">
              <a:latin typeface="Times New Roman"/>
              <a:cs typeface="Times New Roman"/>
            </a:endParaRPr>
          </a:p>
          <a:p>
            <a:pPr marL="118745" marR="205104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problem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how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advanced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techniques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help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solve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problem.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0986" y="229535"/>
            <a:ext cx="7756525" cy="1108075"/>
            <a:chOff x="230986" y="229535"/>
            <a:chExt cx="7756525" cy="1108075"/>
          </a:xfrm>
        </p:grpSpPr>
        <p:sp>
          <p:nvSpPr>
            <p:cNvPr id="5" name="object 5"/>
            <p:cNvSpPr/>
            <p:nvPr/>
          </p:nvSpPr>
          <p:spPr>
            <a:xfrm>
              <a:off x="740816" y="229535"/>
              <a:ext cx="706755" cy="453390"/>
            </a:xfrm>
            <a:custGeom>
              <a:avLst/>
              <a:gdLst/>
              <a:ahLst/>
              <a:cxnLst/>
              <a:rect l="l" t="t" r="r" b="b"/>
              <a:pathLst>
                <a:path w="706755" h="453390">
                  <a:moveTo>
                    <a:pt x="706505" y="453272"/>
                  </a:moveTo>
                  <a:lnTo>
                    <a:pt x="0" y="453272"/>
                  </a:lnTo>
                  <a:lnTo>
                    <a:pt x="0" y="0"/>
                  </a:lnTo>
                  <a:lnTo>
                    <a:pt x="706505" y="0"/>
                  </a:lnTo>
                  <a:lnTo>
                    <a:pt x="706505" y="45327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8956" y="246682"/>
              <a:ext cx="662940" cy="415290"/>
            </a:xfrm>
            <a:custGeom>
              <a:avLst/>
              <a:gdLst/>
              <a:ahLst/>
              <a:cxnLst/>
              <a:rect l="l" t="t" r="r" b="b"/>
              <a:pathLst>
                <a:path w="662940" h="415290">
                  <a:moveTo>
                    <a:pt x="662588" y="415269"/>
                  </a:moveTo>
                  <a:lnTo>
                    <a:pt x="0" y="415269"/>
                  </a:lnTo>
                  <a:lnTo>
                    <a:pt x="0" y="0"/>
                  </a:lnTo>
                  <a:lnTo>
                    <a:pt x="662588" y="0"/>
                  </a:lnTo>
                  <a:lnTo>
                    <a:pt x="662588" y="415269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117" y="296274"/>
              <a:ext cx="290195" cy="383540"/>
            </a:xfrm>
            <a:custGeom>
              <a:avLst/>
              <a:gdLst/>
              <a:ahLst/>
              <a:cxnLst/>
              <a:rect l="l" t="t" r="r" b="b"/>
              <a:pathLst>
                <a:path w="290194" h="383540">
                  <a:moveTo>
                    <a:pt x="0" y="383289"/>
                  </a:moveTo>
                  <a:lnTo>
                    <a:pt x="289762" y="0"/>
                  </a:lnTo>
                </a:path>
              </a:pathLst>
            </a:custGeom>
            <a:ln w="188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020" y="388041"/>
              <a:ext cx="184741" cy="1793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1488" y="562769"/>
              <a:ext cx="643255" cy="563880"/>
            </a:xfrm>
            <a:custGeom>
              <a:avLst/>
              <a:gdLst/>
              <a:ahLst/>
              <a:cxnLst/>
              <a:rect l="l" t="t" r="r" b="b"/>
              <a:pathLst>
                <a:path w="643255" h="563880">
                  <a:moveTo>
                    <a:pt x="399080" y="563579"/>
                  </a:moveTo>
                  <a:lnTo>
                    <a:pt x="92609" y="563579"/>
                  </a:lnTo>
                  <a:lnTo>
                    <a:pt x="92609" y="441223"/>
                  </a:lnTo>
                  <a:lnTo>
                    <a:pt x="72560" y="441223"/>
                  </a:lnTo>
                  <a:lnTo>
                    <a:pt x="72560" y="329527"/>
                  </a:lnTo>
                  <a:lnTo>
                    <a:pt x="204791" y="421294"/>
                  </a:lnTo>
                  <a:lnTo>
                    <a:pt x="339409" y="241931"/>
                  </a:lnTo>
                  <a:lnTo>
                    <a:pt x="200972" y="150627"/>
                  </a:lnTo>
                  <a:lnTo>
                    <a:pt x="154190" y="222929"/>
                  </a:lnTo>
                  <a:lnTo>
                    <a:pt x="175194" y="242858"/>
                  </a:lnTo>
                  <a:lnTo>
                    <a:pt x="203359" y="264641"/>
                  </a:lnTo>
                  <a:lnTo>
                    <a:pt x="132708" y="348992"/>
                  </a:lnTo>
                  <a:lnTo>
                    <a:pt x="75424" y="311915"/>
                  </a:lnTo>
                  <a:lnTo>
                    <a:pt x="4773" y="260470"/>
                  </a:lnTo>
                  <a:lnTo>
                    <a:pt x="0" y="194193"/>
                  </a:lnTo>
                  <a:lnTo>
                    <a:pt x="104066" y="49591"/>
                  </a:lnTo>
                  <a:lnTo>
                    <a:pt x="153235" y="22246"/>
                  </a:lnTo>
                  <a:lnTo>
                    <a:pt x="190470" y="22246"/>
                  </a:lnTo>
                  <a:lnTo>
                    <a:pt x="225318" y="89913"/>
                  </a:lnTo>
                  <a:lnTo>
                    <a:pt x="240593" y="63495"/>
                  </a:lnTo>
                  <a:lnTo>
                    <a:pt x="225318" y="21319"/>
                  </a:lnTo>
                  <a:lnTo>
                    <a:pt x="270190" y="21319"/>
                  </a:lnTo>
                  <a:lnTo>
                    <a:pt x="254914" y="63031"/>
                  </a:lnTo>
                  <a:lnTo>
                    <a:pt x="269236" y="89913"/>
                  </a:lnTo>
                  <a:lnTo>
                    <a:pt x="300265" y="22246"/>
                  </a:lnTo>
                  <a:lnTo>
                    <a:pt x="349434" y="22246"/>
                  </a:lnTo>
                  <a:lnTo>
                    <a:pt x="472117" y="93157"/>
                  </a:lnTo>
                  <a:lnTo>
                    <a:pt x="487393" y="77399"/>
                  </a:lnTo>
                  <a:lnTo>
                    <a:pt x="547542" y="0"/>
                  </a:lnTo>
                  <a:lnTo>
                    <a:pt x="643015" y="62104"/>
                  </a:lnTo>
                  <a:lnTo>
                    <a:pt x="558998" y="165458"/>
                  </a:lnTo>
                  <a:lnTo>
                    <a:pt x="515081" y="225246"/>
                  </a:lnTo>
                  <a:lnTo>
                    <a:pt x="508397" y="233588"/>
                  </a:lnTo>
                  <a:lnTo>
                    <a:pt x="449681" y="233588"/>
                  </a:lnTo>
                  <a:lnTo>
                    <a:pt x="422471" y="214123"/>
                  </a:lnTo>
                  <a:lnTo>
                    <a:pt x="422471" y="442150"/>
                  </a:lnTo>
                  <a:lnTo>
                    <a:pt x="399080" y="441686"/>
                  </a:lnTo>
                  <a:lnTo>
                    <a:pt x="399080" y="5635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168" y="585479"/>
              <a:ext cx="90503" cy="670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986" y="745840"/>
              <a:ext cx="73037" cy="838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190" y="741205"/>
              <a:ext cx="81152" cy="648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1359" y="945603"/>
              <a:ext cx="299720" cy="320040"/>
            </a:xfrm>
            <a:custGeom>
              <a:avLst/>
              <a:gdLst/>
              <a:ahLst/>
              <a:cxnLst/>
              <a:rect l="l" t="t" r="r" b="b"/>
              <a:pathLst>
                <a:path w="299719" h="320040">
                  <a:moveTo>
                    <a:pt x="299313" y="59791"/>
                  </a:moveTo>
                  <a:lnTo>
                    <a:pt x="247281" y="59791"/>
                  </a:lnTo>
                  <a:lnTo>
                    <a:pt x="247281" y="0"/>
                  </a:lnTo>
                  <a:lnTo>
                    <a:pt x="48691" y="0"/>
                  </a:lnTo>
                  <a:lnTo>
                    <a:pt x="48691" y="59791"/>
                  </a:lnTo>
                  <a:lnTo>
                    <a:pt x="0" y="59791"/>
                  </a:lnTo>
                  <a:lnTo>
                    <a:pt x="0" y="319798"/>
                  </a:lnTo>
                  <a:lnTo>
                    <a:pt x="299313" y="319798"/>
                  </a:lnTo>
                  <a:lnTo>
                    <a:pt x="299313" y="59791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368" y="748157"/>
              <a:ext cx="298355" cy="3165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4066" y="748169"/>
              <a:ext cx="299720" cy="517525"/>
            </a:xfrm>
            <a:custGeom>
              <a:avLst/>
              <a:gdLst/>
              <a:ahLst/>
              <a:cxnLst/>
              <a:rect l="l" t="t" r="r" b="b"/>
              <a:pathLst>
                <a:path w="299719" h="517525">
                  <a:moveTo>
                    <a:pt x="242976" y="89446"/>
                  </a:moveTo>
                  <a:lnTo>
                    <a:pt x="235775" y="54508"/>
                  </a:lnTo>
                  <a:lnTo>
                    <a:pt x="216103" y="26085"/>
                  </a:lnTo>
                  <a:lnTo>
                    <a:pt x="186829" y="6985"/>
                  </a:lnTo>
                  <a:lnTo>
                    <a:pt x="150850" y="0"/>
                  </a:lnTo>
                  <a:lnTo>
                    <a:pt x="114858" y="6985"/>
                  </a:lnTo>
                  <a:lnTo>
                    <a:pt x="85585" y="26085"/>
                  </a:lnTo>
                  <a:lnTo>
                    <a:pt x="65913" y="54508"/>
                  </a:lnTo>
                  <a:lnTo>
                    <a:pt x="58712" y="89446"/>
                  </a:lnTo>
                  <a:lnTo>
                    <a:pt x="65913" y="124383"/>
                  </a:lnTo>
                  <a:lnTo>
                    <a:pt x="85585" y="152806"/>
                  </a:lnTo>
                  <a:lnTo>
                    <a:pt x="114858" y="171907"/>
                  </a:lnTo>
                  <a:lnTo>
                    <a:pt x="150850" y="178892"/>
                  </a:lnTo>
                  <a:lnTo>
                    <a:pt x="186829" y="171907"/>
                  </a:lnTo>
                  <a:lnTo>
                    <a:pt x="216103" y="152806"/>
                  </a:lnTo>
                  <a:lnTo>
                    <a:pt x="235775" y="124383"/>
                  </a:lnTo>
                  <a:lnTo>
                    <a:pt x="242976" y="89446"/>
                  </a:lnTo>
                  <a:close/>
                </a:path>
                <a:path w="299719" h="517525">
                  <a:moveTo>
                    <a:pt x="299300" y="257225"/>
                  </a:moveTo>
                  <a:lnTo>
                    <a:pt x="247269" y="257225"/>
                  </a:lnTo>
                  <a:lnTo>
                    <a:pt x="247269" y="197434"/>
                  </a:lnTo>
                  <a:lnTo>
                    <a:pt x="48209" y="197434"/>
                  </a:lnTo>
                  <a:lnTo>
                    <a:pt x="48209" y="257225"/>
                  </a:lnTo>
                  <a:lnTo>
                    <a:pt x="0" y="257225"/>
                  </a:lnTo>
                  <a:lnTo>
                    <a:pt x="0" y="517232"/>
                  </a:lnTo>
                  <a:lnTo>
                    <a:pt x="299300" y="517232"/>
                  </a:lnTo>
                  <a:lnTo>
                    <a:pt x="299300" y="257225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069" y="945132"/>
              <a:ext cx="105498" cy="1195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630" y="945132"/>
              <a:ext cx="110272" cy="1154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7300" y="328422"/>
              <a:ext cx="6729983" cy="1008887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3170">
              <a:lnSpc>
                <a:spcPct val="100000"/>
              </a:lnSpc>
              <a:spcBef>
                <a:spcPts val="100"/>
              </a:spcBef>
            </a:pPr>
            <a:r>
              <a:rPr dirty="0"/>
              <a:t>Secret</a:t>
            </a:r>
            <a:r>
              <a:rPr spc="-60" dirty="0"/>
              <a:t> </a:t>
            </a:r>
            <a:r>
              <a:rPr dirty="0"/>
              <a:t>Key</a:t>
            </a:r>
            <a:r>
              <a:rPr spc="-65" dirty="0"/>
              <a:t> </a:t>
            </a:r>
            <a:r>
              <a:rPr dirty="0"/>
              <a:t>Encryption:</a:t>
            </a:r>
            <a:r>
              <a:rPr spc="-75" dirty="0"/>
              <a:t> </a:t>
            </a:r>
            <a:r>
              <a:rPr spc="-10" dirty="0"/>
              <a:t>Review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191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dirty="0"/>
              <a:t>Secret</a:t>
            </a:r>
            <a:r>
              <a:rPr spc="-35" dirty="0"/>
              <a:t> </a:t>
            </a:r>
            <a:r>
              <a:rPr dirty="0"/>
              <a:t>key</a:t>
            </a:r>
            <a:r>
              <a:rPr spc="-30" dirty="0"/>
              <a:t> </a:t>
            </a:r>
            <a:r>
              <a:rPr dirty="0"/>
              <a:t>encryption</a:t>
            </a:r>
            <a:r>
              <a:rPr spc="-40" dirty="0"/>
              <a:t> </a:t>
            </a:r>
            <a:r>
              <a:rPr dirty="0"/>
              <a:t>requires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shared</a:t>
            </a:r>
            <a:r>
              <a:rPr spc="-30" dirty="0"/>
              <a:t> </a:t>
            </a:r>
            <a:r>
              <a:rPr dirty="0"/>
              <a:t>secret</a:t>
            </a:r>
            <a:r>
              <a:rPr spc="-40" dirty="0"/>
              <a:t> </a:t>
            </a:r>
            <a:r>
              <a:rPr spc="-25" dirty="0"/>
              <a:t>key</a:t>
            </a:r>
          </a:p>
          <a:p>
            <a:pPr marL="546100" marR="228600" indent="-5334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dirty="0"/>
              <a:t>Block</a:t>
            </a:r>
            <a:r>
              <a:rPr spc="-45" dirty="0"/>
              <a:t> </a:t>
            </a:r>
            <a:r>
              <a:rPr dirty="0"/>
              <a:t>encryption,</a:t>
            </a:r>
            <a:r>
              <a:rPr spc="-40" dirty="0"/>
              <a:t> </a:t>
            </a:r>
            <a:r>
              <a:rPr dirty="0"/>
              <a:t>e.g.,</a:t>
            </a:r>
            <a:r>
              <a:rPr spc="-35" dirty="0"/>
              <a:t> </a:t>
            </a:r>
            <a:r>
              <a:rPr dirty="0"/>
              <a:t>DES,</a:t>
            </a:r>
            <a:r>
              <a:rPr spc="-25" dirty="0"/>
              <a:t> </a:t>
            </a:r>
            <a:r>
              <a:rPr dirty="0"/>
              <a:t>3DES,</a:t>
            </a:r>
            <a:r>
              <a:rPr spc="-15" dirty="0"/>
              <a:t> </a:t>
            </a:r>
            <a:r>
              <a:rPr dirty="0"/>
              <a:t>AES,</a:t>
            </a:r>
            <a:r>
              <a:rPr spc="-25" dirty="0"/>
              <a:t> </a:t>
            </a:r>
            <a:r>
              <a:rPr dirty="0"/>
              <a:t>break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spc="-10" dirty="0"/>
              <a:t>fixed- </a:t>
            </a:r>
            <a:r>
              <a:rPr dirty="0"/>
              <a:t>size</a:t>
            </a:r>
            <a:r>
              <a:rPr spc="-25" dirty="0"/>
              <a:t> </a:t>
            </a:r>
            <a:r>
              <a:rPr dirty="0"/>
              <a:t>blocks</a:t>
            </a:r>
            <a:r>
              <a:rPr spc="-2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encrypt</a:t>
            </a:r>
          </a:p>
          <a:p>
            <a:pPr marL="546100" marR="5080" indent="-5334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dirty="0"/>
              <a:t>CBC</a:t>
            </a:r>
            <a:r>
              <a:rPr spc="-2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one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many</a:t>
            </a:r>
            <a:r>
              <a:rPr spc="-20" dirty="0"/>
              <a:t> </a:t>
            </a:r>
            <a:r>
              <a:rPr dirty="0"/>
              <a:t>modes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ensure</a:t>
            </a:r>
            <a:r>
              <a:rPr spc="-15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same</a:t>
            </a:r>
            <a:r>
              <a:rPr spc="-20" dirty="0"/>
              <a:t> </a:t>
            </a:r>
            <a:r>
              <a:rPr dirty="0"/>
              <a:t>plain</a:t>
            </a:r>
            <a:r>
              <a:rPr spc="-25" dirty="0"/>
              <a:t> </a:t>
            </a:r>
            <a:r>
              <a:rPr spc="-20" dirty="0"/>
              <a:t>text </a:t>
            </a:r>
            <a:r>
              <a:rPr dirty="0"/>
              <a:t>results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different</a:t>
            </a:r>
            <a:r>
              <a:rPr spc="-45" dirty="0"/>
              <a:t> </a:t>
            </a:r>
            <a:r>
              <a:rPr spc="-10" dirty="0"/>
              <a:t>ciphertexts.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7340" y="6153848"/>
            <a:ext cx="4373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8.1,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8.2.1,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Review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R1,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R6,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Problems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P1-</a:t>
            </a:r>
            <a:r>
              <a:rPr sz="1200" spc="-25" dirty="0">
                <a:latin typeface="Times New Roman"/>
                <a:cs typeface="Times New Roman"/>
              </a:rPr>
              <a:t>P6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39581" y="4035933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0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0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672" y="328422"/>
            <a:ext cx="345490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5415">
              <a:lnSpc>
                <a:spcPct val="100000"/>
              </a:lnSpc>
              <a:spcBef>
                <a:spcPts val="100"/>
              </a:spcBef>
            </a:pPr>
            <a:r>
              <a:rPr dirty="0"/>
              <a:t>Homework</a:t>
            </a:r>
            <a:r>
              <a:rPr spc="-160" dirty="0"/>
              <a:t> </a:t>
            </a:r>
            <a:r>
              <a:rPr spc="-25" dirty="0"/>
              <a:t>8A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316482"/>
            <a:ext cx="7758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[6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below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387" y="2560066"/>
            <a:ext cx="8083550" cy="32442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Suppose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plaintext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100101100.</a:t>
            </a:r>
            <a:endParaRPr sz="2400">
              <a:latin typeface="Times New Roman"/>
              <a:cs typeface="Times New Roman"/>
            </a:endParaRPr>
          </a:p>
          <a:p>
            <a:pPr marL="355600" marR="436245" indent="-342900">
              <a:lnSpc>
                <a:spcPct val="100000"/>
              </a:lnSpc>
              <a:spcBef>
                <a:spcPts val="575"/>
              </a:spcBef>
              <a:buAutoNum type="alphaLcParenBoth"/>
              <a:tabLst>
                <a:tab pos="355600" algn="l"/>
                <a:tab pos="425450" algn="l"/>
              </a:tabLst>
            </a:pPr>
            <a:r>
              <a:rPr sz="2400" dirty="0">
                <a:latin typeface="Times New Roman"/>
                <a:cs typeface="Times New Roman"/>
              </a:rPr>
              <a:t>	Initially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assume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CBC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resulting ciphertext?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AutoNum type="alphaLcParenBoth"/>
              <a:tabLst>
                <a:tab pos="355600" algn="l"/>
                <a:tab pos="443230" algn="l"/>
              </a:tabLst>
            </a:pPr>
            <a:r>
              <a:rPr sz="2400" dirty="0">
                <a:latin typeface="Times New Roman"/>
                <a:cs typeface="Times New Roman"/>
              </a:rPr>
              <a:t>	Suppose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Trudy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sniffs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Assuming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CBC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employed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(but </a:t>
            </a:r>
            <a:r>
              <a:rPr sz="2400" dirty="0">
                <a:latin typeface="Times New Roman"/>
                <a:cs typeface="Times New Roman"/>
              </a:rPr>
              <a:t>doesn’t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specific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surmise?</a:t>
            </a:r>
            <a:endParaRPr sz="2400">
              <a:latin typeface="Times New Roman"/>
              <a:cs typeface="Times New Roman"/>
            </a:endParaRPr>
          </a:p>
          <a:p>
            <a:pPr marL="355600" marR="673735" indent="-342900">
              <a:lnSpc>
                <a:spcPct val="100000"/>
              </a:lnSpc>
              <a:spcBef>
                <a:spcPts val="575"/>
              </a:spcBef>
              <a:buAutoNum type="alphaLcParenBoth"/>
              <a:tabLst>
                <a:tab pos="355600" algn="l"/>
                <a:tab pos="425450" algn="l"/>
              </a:tabLst>
            </a:pPr>
            <a:r>
              <a:rPr sz="2400" dirty="0">
                <a:latin typeface="Times New Roman"/>
                <a:cs typeface="Times New Roman"/>
              </a:rPr>
              <a:t>	Now,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suppose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CBC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IV-</a:t>
            </a:r>
            <a:r>
              <a:rPr sz="2400" dirty="0">
                <a:latin typeface="Times New Roman"/>
                <a:cs typeface="Times New Roman"/>
              </a:rPr>
              <a:t>111.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resulting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ciphertext?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00199" y="1828796"/>
          <a:ext cx="5722620" cy="73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marL="68580">
                        <a:lnSpc>
                          <a:spcPts val="2765"/>
                        </a:lnSpc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Plain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marL="67945">
                        <a:lnSpc>
                          <a:spcPts val="2765"/>
                        </a:lnSpc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Cipher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011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000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001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19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35186" y="1575435"/>
            <a:ext cx="3200400" cy="4956175"/>
          </a:xfrm>
          <a:custGeom>
            <a:avLst/>
            <a:gdLst/>
            <a:ahLst/>
            <a:cxnLst/>
            <a:rect l="l" t="t" r="r" b="b"/>
            <a:pathLst>
              <a:path w="3200400" h="4956175">
                <a:moveTo>
                  <a:pt x="0" y="0"/>
                </a:moveTo>
                <a:lnTo>
                  <a:pt x="3200400" y="0"/>
                </a:lnTo>
                <a:lnTo>
                  <a:pt x="3200400" y="4956048"/>
                </a:lnTo>
                <a:lnTo>
                  <a:pt x="0" y="495604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19552" y="1546352"/>
            <a:ext cx="2405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" y="0"/>
            <a:ext cx="9080500" cy="2729230"/>
            <a:chOff x="380" y="0"/>
            <a:chExt cx="9080500" cy="2729230"/>
          </a:xfrm>
        </p:grpSpPr>
        <p:sp>
          <p:nvSpPr>
            <p:cNvPr id="9" name="object 9"/>
            <p:cNvSpPr/>
            <p:nvPr/>
          </p:nvSpPr>
          <p:spPr>
            <a:xfrm>
              <a:off x="380" y="380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3175">
              <a:solidFill>
                <a:srgbClr val="FB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" y="0"/>
              <a:ext cx="9063989" cy="17228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130" y="896874"/>
              <a:ext cx="4521707" cy="183184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8255" y="112014"/>
            <a:ext cx="780224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685" marR="5080" indent="-2166620">
              <a:lnSpc>
                <a:spcPct val="100000"/>
              </a:lnSpc>
              <a:spcBef>
                <a:spcPts val="100"/>
              </a:spcBef>
              <a:tabLst>
                <a:tab pos="3201670" algn="l"/>
              </a:tabLst>
            </a:pPr>
            <a:r>
              <a:rPr sz="6600" spc="-10" dirty="0"/>
              <a:t>Security</a:t>
            </a:r>
            <a:r>
              <a:rPr sz="6600" dirty="0"/>
              <a:t>	in</a:t>
            </a:r>
            <a:r>
              <a:rPr sz="6600" spc="-55" dirty="0"/>
              <a:t> </a:t>
            </a:r>
            <a:r>
              <a:rPr sz="6600" spc="-10" dirty="0"/>
              <a:t>Computer Networks</a:t>
            </a:r>
            <a:endParaRPr sz="6600"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8238" y="3716273"/>
            <a:ext cx="2010917" cy="89763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36365" y="3818508"/>
            <a:ext cx="7565390" cy="2491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latin typeface="Times New Roman"/>
                <a:cs typeface="Times New Roman"/>
              </a:rPr>
              <a:t>Raj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spc="-20" dirty="0">
                <a:latin typeface="Times New Roman"/>
                <a:cs typeface="Times New Roman"/>
              </a:rPr>
              <a:t>Jain</a:t>
            </a:r>
            <a:endParaRPr sz="3200">
              <a:latin typeface="Times New Roman"/>
              <a:cs typeface="Times New Roman"/>
            </a:endParaRPr>
          </a:p>
          <a:p>
            <a:pPr marL="1644650" marR="1294130" algn="ctr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Times New Roman"/>
                <a:cs typeface="Times New Roman"/>
              </a:rPr>
              <a:t>Washington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University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Saint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Louis </a:t>
            </a:r>
            <a:r>
              <a:rPr sz="2400" dirty="0">
                <a:latin typeface="Times New Roman"/>
                <a:cs typeface="Times New Roman"/>
              </a:rPr>
              <a:t>Saint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Louis,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63130 </a:t>
            </a:r>
            <a:r>
              <a:rPr sz="2400" spc="-10" dirty="0">
                <a:latin typeface="Times New Roman"/>
                <a:cs typeface="Times New Roman"/>
                <a:hlinkClick r:id="rId5"/>
              </a:rPr>
              <a:t>Jain@wustl.edu</a:t>
            </a:r>
            <a:endParaRPr sz="2400">
              <a:latin typeface="Times New Roman"/>
              <a:cs typeface="Times New Roman"/>
            </a:endParaRPr>
          </a:p>
          <a:p>
            <a:pPr marL="12065" marR="5080" algn="ctr">
              <a:lnSpc>
                <a:spcPct val="120000"/>
              </a:lnSpc>
            </a:pPr>
            <a:r>
              <a:rPr sz="2400" dirty="0">
                <a:latin typeface="Times New Roman"/>
                <a:cs typeface="Times New Roman"/>
              </a:rPr>
              <a:t>Audio/Video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recordings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lecture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online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at: </a:t>
            </a:r>
            <a:r>
              <a:rPr sz="2400" u="sng" spc="-10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2400" u="sng" spc="-25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6281" y="990980"/>
            <a:ext cx="5308600" cy="2949575"/>
            <a:chOff x="216281" y="990980"/>
            <a:chExt cx="5308600" cy="294957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4700" y="2133600"/>
              <a:ext cx="2209799" cy="18067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8981" y="99098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0427" y="328422"/>
            <a:ext cx="50688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70271" y="445008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70" dirty="0"/>
              <a:t> </a:t>
            </a:r>
            <a:r>
              <a:rPr dirty="0"/>
              <a:t>Key</a:t>
            </a:r>
            <a:r>
              <a:rPr spc="-5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43330"/>
            <a:ext cx="402082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Modular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Arithmetic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RSA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81" y="249300"/>
            <a:ext cx="1734519" cy="11226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8852" y="559563"/>
            <a:ext cx="864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C0128"/>
                </a:solidFill>
                <a:latin typeface="Times New Roman"/>
                <a:cs typeface="Times New Roman"/>
              </a:rPr>
              <a:t>Overview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80695" marR="527685" indent="-342900">
              <a:lnSpc>
                <a:spcPts val="1300"/>
              </a:lnSpc>
              <a:spcBef>
                <a:spcPts val="175"/>
              </a:spcBef>
              <a:buSzPct val="75000"/>
              <a:buFont typeface="Wingdings"/>
              <a:buChar char=""/>
              <a:tabLst>
                <a:tab pos="48069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semantically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is?</a:t>
            </a:r>
            <a:endParaRPr sz="1200">
              <a:latin typeface="Times New Roman"/>
              <a:cs typeface="Times New Roman"/>
            </a:endParaRPr>
          </a:p>
          <a:p>
            <a:pPr marL="137795" marR="186055">
              <a:lnSpc>
                <a:spcPts val="1300"/>
              </a:lnSpc>
              <a:spcBef>
                <a:spcPts val="280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information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from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ciphertext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lengths.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Given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two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plaintexts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equal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length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two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respective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ciphertexts,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determine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which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ciphertext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belongs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plaintext.</a:t>
            </a:r>
            <a:endParaRPr sz="1200">
              <a:latin typeface="Times New Roman"/>
              <a:cs typeface="Times New Roman"/>
            </a:endParaRPr>
          </a:p>
          <a:p>
            <a:pPr marL="137795">
              <a:lnSpc>
                <a:spcPts val="126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Perfect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Secrecy: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information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all.</a:t>
            </a:r>
            <a:endParaRPr sz="1200">
              <a:latin typeface="Times New Roman"/>
              <a:cs typeface="Times New Roman"/>
            </a:endParaRPr>
          </a:p>
          <a:p>
            <a:pPr marL="137795">
              <a:lnSpc>
                <a:spcPts val="1370"/>
              </a:lnSpc>
              <a:spcBef>
                <a:spcPts val="145"/>
              </a:spcBef>
            </a:pP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REF:</a:t>
            </a:r>
            <a:endParaRPr sz="1200">
              <a:latin typeface="Times New Roman"/>
              <a:cs typeface="Times New Roman"/>
            </a:endParaRPr>
          </a:p>
          <a:p>
            <a:pPr marL="137795">
              <a:lnSpc>
                <a:spcPts val="1370"/>
              </a:lnSpc>
            </a:pPr>
            <a:r>
              <a:rPr sz="1200" i="1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https://en.wikipedia.org/wiki/Semantic_security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6576" y="465582"/>
            <a:ext cx="2858770" cy="1557655"/>
            <a:chOff x="36576" y="465582"/>
            <a:chExt cx="2858770" cy="15576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" y="465582"/>
              <a:ext cx="28582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" y="1014222"/>
              <a:ext cx="2807970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6387" y="582167"/>
            <a:ext cx="22358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35" dirty="0"/>
              <a:t> </a:t>
            </a:r>
            <a:r>
              <a:rPr spc="-25" dirty="0"/>
              <a:t>Key </a:t>
            </a:r>
            <a:r>
              <a:rPr spc="-10" dirty="0"/>
              <a:t>Encryption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387" y="2232342"/>
            <a:ext cx="622808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Invented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1975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Diffie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Hellman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Encrypted_Message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Encrypt(Key1,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Decrypt(Key2,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Encrypted_Message)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47035" y="5558409"/>
            <a:ext cx="2717800" cy="558800"/>
            <a:chOff x="2947035" y="5558409"/>
            <a:chExt cx="2717800" cy="558800"/>
          </a:xfrm>
        </p:grpSpPr>
        <p:sp>
          <p:nvSpPr>
            <p:cNvPr id="10" name="object 10"/>
            <p:cNvSpPr/>
            <p:nvPr/>
          </p:nvSpPr>
          <p:spPr>
            <a:xfrm>
              <a:off x="2947035" y="6078855"/>
              <a:ext cx="2654300" cy="0"/>
            </a:xfrm>
            <a:custGeom>
              <a:avLst/>
              <a:gdLst/>
              <a:ahLst/>
              <a:cxnLst/>
              <a:rect l="l" t="t" r="r" b="b"/>
              <a:pathLst>
                <a:path w="2654300">
                  <a:moveTo>
                    <a:pt x="0" y="0"/>
                  </a:moveTo>
                  <a:lnTo>
                    <a:pt x="265379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8128" y="60407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77081" y="5558409"/>
              <a:ext cx="0" cy="444500"/>
            </a:xfrm>
            <a:custGeom>
              <a:avLst/>
              <a:gdLst/>
              <a:ahLst/>
              <a:cxnLst/>
              <a:rect l="l" t="t" r="r" b="b"/>
              <a:pathLst>
                <a:path h="444500">
                  <a:moveTo>
                    <a:pt x="0" y="0"/>
                  </a:moveTo>
                  <a:lnTo>
                    <a:pt x="0" y="4439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8984" y="598970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47035" y="4415409"/>
            <a:ext cx="2717800" cy="482600"/>
            <a:chOff x="2947035" y="4415409"/>
            <a:chExt cx="2717800" cy="482600"/>
          </a:xfrm>
        </p:grpSpPr>
        <p:sp>
          <p:nvSpPr>
            <p:cNvPr id="15" name="object 15"/>
            <p:cNvSpPr/>
            <p:nvPr/>
          </p:nvSpPr>
          <p:spPr>
            <a:xfrm>
              <a:off x="2947035" y="4859655"/>
              <a:ext cx="2654300" cy="0"/>
            </a:xfrm>
            <a:custGeom>
              <a:avLst/>
              <a:gdLst/>
              <a:ahLst/>
              <a:cxnLst/>
              <a:rect l="l" t="t" r="r" b="b"/>
              <a:pathLst>
                <a:path w="2654300">
                  <a:moveTo>
                    <a:pt x="0" y="0"/>
                  </a:moveTo>
                  <a:lnTo>
                    <a:pt x="265379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88128" y="48215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77081" y="4415409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779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8984" y="477050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88037" y="4590002"/>
            <a:ext cx="652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Times New Roman"/>
                <a:cs typeface="Times New Roman"/>
              </a:rPr>
              <a:t>Text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32995" y="4590002"/>
            <a:ext cx="1527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Ciphertext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0218" y="5809158"/>
            <a:ext cx="1527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Ciphertext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11999" y="5809158"/>
            <a:ext cx="652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Times New Roman"/>
                <a:cs typeface="Times New Roman"/>
              </a:rPr>
              <a:t>Text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5156" y="3904198"/>
            <a:ext cx="796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Times New Roman"/>
                <a:cs typeface="Times New Roman"/>
              </a:rPr>
              <a:t>Key1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55156" y="5047207"/>
            <a:ext cx="7962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Times New Roman"/>
                <a:cs typeface="Times New Roman"/>
              </a:rPr>
              <a:t>Key2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6704" y="228629"/>
            <a:ext cx="3658047" cy="152273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82431" y="37250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71344" y="328422"/>
            <a:ext cx="4128770" cy="1009015"/>
            <a:chOff x="2371344" y="328422"/>
            <a:chExt cx="4128770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344" y="328422"/>
              <a:ext cx="3010661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4598" y="328422"/>
              <a:ext cx="15628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0052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696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35" dirty="0"/>
              <a:t> </a:t>
            </a:r>
            <a:r>
              <a:rPr dirty="0"/>
              <a:t>Key</a:t>
            </a:r>
            <a:r>
              <a:rPr spc="-15" dirty="0"/>
              <a:t> </a:t>
            </a:r>
            <a:r>
              <a:rPr spc="-10" dirty="0"/>
              <a:t>(Cont)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387" y="1243330"/>
            <a:ext cx="8290559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public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Message=Decrypt(Public_Key,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Encrypt(Private_Key,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Message=Decrypt(Private_Key,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Encrypt(Public_Key,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387" y="2633217"/>
            <a:ext cx="8440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Encrypted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private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key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Encrypted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private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50080" y="3416680"/>
            <a:ext cx="863600" cy="1244600"/>
            <a:chOff x="3950080" y="3416680"/>
            <a:chExt cx="863600" cy="1244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780" y="3429380"/>
              <a:ext cx="838200" cy="1219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62780" y="342938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0" y="0"/>
                  </a:moveTo>
                  <a:lnTo>
                    <a:pt x="838200" y="0"/>
                  </a:lnTo>
                  <a:lnTo>
                    <a:pt x="83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1654" y="3505866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706361" y="456819"/>
                  </a:moveTo>
                  <a:lnTo>
                    <a:pt x="0" y="456819"/>
                  </a:lnTo>
                  <a:lnTo>
                    <a:pt x="0" y="783628"/>
                  </a:lnTo>
                  <a:lnTo>
                    <a:pt x="7620" y="840435"/>
                  </a:lnTo>
                  <a:lnTo>
                    <a:pt x="32092" y="888784"/>
                  </a:lnTo>
                  <a:lnTo>
                    <a:pt x="58102" y="923594"/>
                  </a:lnTo>
                  <a:lnTo>
                    <a:pt x="71856" y="938504"/>
                  </a:lnTo>
                  <a:lnTo>
                    <a:pt x="87884" y="957694"/>
                  </a:lnTo>
                  <a:lnTo>
                    <a:pt x="128422" y="988212"/>
                  </a:lnTo>
                  <a:lnTo>
                    <a:pt x="197231" y="1015225"/>
                  </a:lnTo>
                  <a:lnTo>
                    <a:pt x="272148" y="1030846"/>
                  </a:lnTo>
                  <a:lnTo>
                    <a:pt x="445655" y="1031557"/>
                  </a:lnTo>
                  <a:lnTo>
                    <a:pt x="483133" y="1025182"/>
                  </a:lnTo>
                  <a:lnTo>
                    <a:pt x="507593" y="1019467"/>
                  </a:lnTo>
                  <a:lnTo>
                    <a:pt x="539686" y="1008126"/>
                  </a:lnTo>
                  <a:lnTo>
                    <a:pt x="564159" y="993889"/>
                  </a:lnTo>
                  <a:lnTo>
                    <a:pt x="590169" y="979690"/>
                  </a:lnTo>
                  <a:lnTo>
                    <a:pt x="633717" y="942733"/>
                  </a:lnTo>
                  <a:lnTo>
                    <a:pt x="665086" y="897305"/>
                  </a:lnTo>
                  <a:lnTo>
                    <a:pt x="675754" y="874534"/>
                  </a:lnTo>
                  <a:lnTo>
                    <a:pt x="688009" y="851827"/>
                  </a:lnTo>
                  <a:lnTo>
                    <a:pt x="700227" y="817727"/>
                  </a:lnTo>
                  <a:lnTo>
                    <a:pt x="706361" y="775093"/>
                  </a:lnTo>
                  <a:lnTo>
                    <a:pt x="706361" y="456819"/>
                  </a:lnTo>
                  <a:close/>
                </a:path>
                <a:path w="706754" h="1031875">
                  <a:moveTo>
                    <a:pt x="346303" y="0"/>
                  </a:moveTo>
                  <a:lnTo>
                    <a:pt x="273646" y="9245"/>
                  </a:lnTo>
                  <a:lnTo>
                    <a:pt x="213283" y="29857"/>
                  </a:lnTo>
                  <a:lnTo>
                    <a:pt x="165862" y="58293"/>
                  </a:lnTo>
                  <a:lnTo>
                    <a:pt x="126873" y="94487"/>
                  </a:lnTo>
                  <a:lnTo>
                    <a:pt x="113118" y="115823"/>
                  </a:lnTo>
                  <a:lnTo>
                    <a:pt x="94792" y="143548"/>
                  </a:lnTo>
                  <a:lnTo>
                    <a:pt x="76428" y="181165"/>
                  </a:lnTo>
                  <a:lnTo>
                    <a:pt x="64211" y="223786"/>
                  </a:lnTo>
                  <a:lnTo>
                    <a:pt x="64211" y="456819"/>
                  </a:lnTo>
                  <a:lnTo>
                    <a:pt x="630669" y="456819"/>
                  </a:lnTo>
                  <a:lnTo>
                    <a:pt x="630666" y="456107"/>
                  </a:lnTo>
                  <a:lnTo>
                    <a:pt x="197231" y="456107"/>
                  </a:ln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2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578385" y="124345"/>
                  </a:lnTo>
                  <a:lnTo>
                    <a:pt x="571055" y="111544"/>
                  </a:lnTo>
                  <a:lnTo>
                    <a:pt x="544283" y="81724"/>
                  </a:lnTo>
                  <a:lnTo>
                    <a:pt x="525919" y="64668"/>
                  </a:lnTo>
                  <a:lnTo>
                    <a:pt x="519811" y="59677"/>
                  </a:lnTo>
                  <a:lnTo>
                    <a:pt x="514464" y="54013"/>
                  </a:lnTo>
                  <a:lnTo>
                    <a:pt x="509104" y="49771"/>
                  </a:lnTo>
                  <a:lnTo>
                    <a:pt x="503758" y="45478"/>
                  </a:lnTo>
                  <a:lnTo>
                    <a:pt x="502246" y="44767"/>
                  </a:lnTo>
                  <a:lnTo>
                    <a:pt x="449503" y="19189"/>
                  </a:lnTo>
                  <a:lnTo>
                    <a:pt x="403618" y="5003"/>
                  </a:lnTo>
                  <a:lnTo>
                    <a:pt x="378396" y="2146"/>
                  </a:lnTo>
                  <a:lnTo>
                    <a:pt x="346303" y="0"/>
                  </a:lnTo>
                  <a:close/>
                </a:path>
                <a:path w="706754" h="1031875">
                  <a:moveTo>
                    <a:pt x="578385" y="124345"/>
                  </a:move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0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630666" y="456107"/>
                  </a:lnTo>
                  <a:lnTo>
                    <a:pt x="629907" y="246557"/>
                  </a:lnTo>
                  <a:lnTo>
                    <a:pt x="614603" y="196126"/>
                  </a:lnTo>
                  <a:lnTo>
                    <a:pt x="593979" y="151358"/>
                  </a:lnTo>
                  <a:lnTo>
                    <a:pt x="583272" y="132880"/>
                  </a:lnTo>
                  <a:lnTo>
                    <a:pt x="578385" y="1243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834" y="4251817"/>
              <a:ext cx="85623" cy="1733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41654" y="3505866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0" y="456819"/>
                  </a:moveTo>
                  <a:lnTo>
                    <a:pt x="64211" y="456819"/>
                  </a:lnTo>
                  <a:lnTo>
                    <a:pt x="64211" y="223786"/>
                  </a:lnTo>
                  <a:lnTo>
                    <a:pt x="76428" y="181165"/>
                  </a:lnTo>
                  <a:lnTo>
                    <a:pt x="94792" y="143548"/>
                  </a:lnTo>
                  <a:lnTo>
                    <a:pt x="113118" y="115823"/>
                  </a:lnTo>
                  <a:lnTo>
                    <a:pt x="126873" y="94487"/>
                  </a:lnTo>
                  <a:lnTo>
                    <a:pt x="165862" y="58293"/>
                  </a:lnTo>
                  <a:lnTo>
                    <a:pt x="213283" y="29857"/>
                  </a:lnTo>
                  <a:lnTo>
                    <a:pt x="273646" y="9245"/>
                  </a:lnTo>
                  <a:lnTo>
                    <a:pt x="346303" y="0"/>
                  </a:lnTo>
                  <a:lnTo>
                    <a:pt x="378396" y="2146"/>
                  </a:lnTo>
                  <a:lnTo>
                    <a:pt x="425030" y="11379"/>
                  </a:lnTo>
                  <a:lnTo>
                    <a:pt x="473176" y="28435"/>
                  </a:lnTo>
                  <a:lnTo>
                    <a:pt x="489242" y="36956"/>
                  </a:lnTo>
                  <a:lnTo>
                    <a:pt x="495350" y="40525"/>
                  </a:lnTo>
                  <a:lnTo>
                    <a:pt x="502246" y="44767"/>
                  </a:lnTo>
                  <a:lnTo>
                    <a:pt x="503758" y="45478"/>
                  </a:lnTo>
                  <a:lnTo>
                    <a:pt x="509104" y="49771"/>
                  </a:lnTo>
                  <a:lnTo>
                    <a:pt x="514464" y="54013"/>
                  </a:lnTo>
                  <a:lnTo>
                    <a:pt x="519811" y="59677"/>
                  </a:lnTo>
                  <a:lnTo>
                    <a:pt x="525919" y="64668"/>
                  </a:lnTo>
                  <a:lnTo>
                    <a:pt x="544283" y="81724"/>
                  </a:lnTo>
                  <a:lnTo>
                    <a:pt x="555752" y="94487"/>
                  </a:lnTo>
                  <a:lnTo>
                    <a:pt x="571055" y="111544"/>
                  </a:lnTo>
                  <a:lnTo>
                    <a:pt x="583272" y="132880"/>
                  </a:lnTo>
                  <a:lnTo>
                    <a:pt x="593979" y="151358"/>
                  </a:lnTo>
                  <a:lnTo>
                    <a:pt x="614603" y="196126"/>
                  </a:lnTo>
                  <a:lnTo>
                    <a:pt x="629907" y="246557"/>
                  </a:lnTo>
                  <a:lnTo>
                    <a:pt x="630669" y="456819"/>
                  </a:lnTo>
                  <a:lnTo>
                    <a:pt x="706361" y="456819"/>
                  </a:lnTo>
                  <a:lnTo>
                    <a:pt x="706361" y="775093"/>
                  </a:lnTo>
                  <a:lnTo>
                    <a:pt x="700227" y="817727"/>
                  </a:lnTo>
                  <a:lnTo>
                    <a:pt x="688009" y="851827"/>
                  </a:lnTo>
                  <a:lnTo>
                    <a:pt x="675754" y="874534"/>
                  </a:lnTo>
                  <a:lnTo>
                    <a:pt x="665086" y="897305"/>
                  </a:lnTo>
                  <a:lnTo>
                    <a:pt x="633717" y="942733"/>
                  </a:lnTo>
                  <a:lnTo>
                    <a:pt x="590169" y="979690"/>
                  </a:lnTo>
                  <a:lnTo>
                    <a:pt x="564159" y="993889"/>
                  </a:lnTo>
                  <a:lnTo>
                    <a:pt x="539686" y="1008126"/>
                  </a:lnTo>
                  <a:lnTo>
                    <a:pt x="507593" y="1019467"/>
                  </a:lnTo>
                  <a:lnTo>
                    <a:pt x="483133" y="1025182"/>
                  </a:lnTo>
                  <a:lnTo>
                    <a:pt x="445655" y="1031557"/>
                  </a:lnTo>
                  <a:lnTo>
                    <a:pt x="272148" y="1030846"/>
                  </a:lnTo>
                  <a:lnTo>
                    <a:pt x="232371" y="1025182"/>
                  </a:lnTo>
                  <a:lnTo>
                    <a:pt x="162801" y="1003846"/>
                  </a:lnTo>
                  <a:lnTo>
                    <a:pt x="103949" y="970457"/>
                  </a:lnTo>
                  <a:lnTo>
                    <a:pt x="71856" y="938504"/>
                  </a:lnTo>
                  <a:lnTo>
                    <a:pt x="58102" y="923594"/>
                  </a:lnTo>
                  <a:lnTo>
                    <a:pt x="32092" y="888784"/>
                  </a:lnTo>
                  <a:lnTo>
                    <a:pt x="7620" y="840435"/>
                  </a:lnTo>
                  <a:lnTo>
                    <a:pt x="0" y="783628"/>
                  </a:lnTo>
                  <a:lnTo>
                    <a:pt x="0" y="456819"/>
                  </a:lnTo>
                  <a:close/>
                </a:path>
                <a:path w="706754" h="1031875">
                  <a:moveTo>
                    <a:pt x="197231" y="456107"/>
                  </a:move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2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0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197231" y="456107"/>
                  </a:lnTo>
                  <a:close/>
                </a:path>
                <a:path w="706754" h="1031875">
                  <a:moveTo>
                    <a:pt x="0" y="456819"/>
                  </a:moveTo>
                  <a:lnTo>
                    <a:pt x="706361" y="456819"/>
                  </a:lnTo>
                  <a:lnTo>
                    <a:pt x="0" y="4568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784" y="4232767"/>
              <a:ext cx="123723" cy="2114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2185" y="4106426"/>
            <a:ext cx="1388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89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Alice’s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880" y="3429380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9881" y="3429380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2480" y="4077078"/>
            <a:ext cx="1905000" cy="76200"/>
            <a:chOff x="1562480" y="4077078"/>
            <a:chExt cx="1905000" cy="76200"/>
          </a:xfrm>
        </p:grpSpPr>
        <p:sp>
          <p:nvSpPr>
            <p:cNvPr id="21" name="object 21"/>
            <p:cNvSpPr/>
            <p:nvPr/>
          </p:nvSpPr>
          <p:spPr>
            <a:xfrm>
              <a:off x="1562480" y="4115180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1283" y="40770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067680" y="4077078"/>
            <a:ext cx="1905000" cy="76200"/>
            <a:chOff x="5067680" y="4077078"/>
            <a:chExt cx="1905000" cy="76200"/>
          </a:xfrm>
        </p:grpSpPr>
        <p:sp>
          <p:nvSpPr>
            <p:cNvPr id="24" name="object 24"/>
            <p:cNvSpPr/>
            <p:nvPr/>
          </p:nvSpPr>
          <p:spPr>
            <a:xfrm>
              <a:off x="5067680" y="4115180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6483" y="40770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20970" y="4106426"/>
            <a:ext cx="1471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Alice’s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50080" y="4817998"/>
            <a:ext cx="863600" cy="1244600"/>
            <a:chOff x="3950080" y="4817998"/>
            <a:chExt cx="863600" cy="124460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780" y="4830698"/>
              <a:ext cx="838200" cy="1219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62780" y="4830698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0" y="0"/>
                  </a:moveTo>
                  <a:lnTo>
                    <a:pt x="838200" y="0"/>
                  </a:lnTo>
                  <a:lnTo>
                    <a:pt x="83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41654" y="4907184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706361" y="456819"/>
                  </a:moveTo>
                  <a:lnTo>
                    <a:pt x="0" y="456819"/>
                  </a:lnTo>
                  <a:lnTo>
                    <a:pt x="0" y="783628"/>
                  </a:lnTo>
                  <a:lnTo>
                    <a:pt x="7620" y="840435"/>
                  </a:lnTo>
                  <a:lnTo>
                    <a:pt x="32092" y="888784"/>
                  </a:lnTo>
                  <a:lnTo>
                    <a:pt x="58102" y="923594"/>
                  </a:lnTo>
                  <a:lnTo>
                    <a:pt x="71856" y="938504"/>
                  </a:lnTo>
                  <a:lnTo>
                    <a:pt x="87884" y="957694"/>
                  </a:lnTo>
                  <a:lnTo>
                    <a:pt x="128422" y="988212"/>
                  </a:lnTo>
                  <a:lnTo>
                    <a:pt x="197231" y="1015225"/>
                  </a:lnTo>
                  <a:lnTo>
                    <a:pt x="272148" y="1030846"/>
                  </a:lnTo>
                  <a:lnTo>
                    <a:pt x="445655" y="1031557"/>
                  </a:lnTo>
                  <a:lnTo>
                    <a:pt x="483133" y="1025182"/>
                  </a:lnTo>
                  <a:lnTo>
                    <a:pt x="507593" y="1019467"/>
                  </a:lnTo>
                  <a:lnTo>
                    <a:pt x="539686" y="1008126"/>
                  </a:lnTo>
                  <a:lnTo>
                    <a:pt x="564159" y="993889"/>
                  </a:lnTo>
                  <a:lnTo>
                    <a:pt x="590169" y="979690"/>
                  </a:lnTo>
                  <a:lnTo>
                    <a:pt x="633717" y="942733"/>
                  </a:lnTo>
                  <a:lnTo>
                    <a:pt x="665086" y="897305"/>
                  </a:lnTo>
                  <a:lnTo>
                    <a:pt x="675754" y="874534"/>
                  </a:lnTo>
                  <a:lnTo>
                    <a:pt x="688009" y="851827"/>
                  </a:lnTo>
                  <a:lnTo>
                    <a:pt x="700227" y="817727"/>
                  </a:lnTo>
                  <a:lnTo>
                    <a:pt x="706361" y="775093"/>
                  </a:lnTo>
                  <a:lnTo>
                    <a:pt x="706361" y="456819"/>
                  </a:lnTo>
                  <a:close/>
                </a:path>
                <a:path w="706754" h="1031875">
                  <a:moveTo>
                    <a:pt x="346303" y="0"/>
                  </a:moveTo>
                  <a:lnTo>
                    <a:pt x="273646" y="9245"/>
                  </a:lnTo>
                  <a:lnTo>
                    <a:pt x="213283" y="29857"/>
                  </a:lnTo>
                  <a:lnTo>
                    <a:pt x="165862" y="58293"/>
                  </a:lnTo>
                  <a:lnTo>
                    <a:pt x="126873" y="94488"/>
                  </a:lnTo>
                  <a:lnTo>
                    <a:pt x="113118" y="115824"/>
                  </a:lnTo>
                  <a:lnTo>
                    <a:pt x="94792" y="143548"/>
                  </a:lnTo>
                  <a:lnTo>
                    <a:pt x="76428" y="181165"/>
                  </a:lnTo>
                  <a:lnTo>
                    <a:pt x="64211" y="223786"/>
                  </a:lnTo>
                  <a:lnTo>
                    <a:pt x="64211" y="456819"/>
                  </a:lnTo>
                  <a:lnTo>
                    <a:pt x="630669" y="456819"/>
                  </a:lnTo>
                  <a:lnTo>
                    <a:pt x="630666" y="456107"/>
                  </a:lnTo>
                  <a:lnTo>
                    <a:pt x="197231" y="456107"/>
                  </a:ln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3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578385" y="124345"/>
                  </a:lnTo>
                  <a:lnTo>
                    <a:pt x="571055" y="111544"/>
                  </a:lnTo>
                  <a:lnTo>
                    <a:pt x="544283" y="81724"/>
                  </a:lnTo>
                  <a:lnTo>
                    <a:pt x="525919" y="64681"/>
                  </a:lnTo>
                  <a:lnTo>
                    <a:pt x="519811" y="59677"/>
                  </a:lnTo>
                  <a:lnTo>
                    <a:pt x="514464" y="54013"/>
                  </a:lnTo>
                  <a:lnTo>
                    <a:pt x="509104" y="49771"/>
                  </a:lnTo>
                  <a:lnTo>
                    <a:pt x="503758" y="45478"/>
                  </a:lnTo>
                  <a:lnTo>
                    <a:pt x="502246" y="44767"/>
                  </a:lnTo>
                  <a:lnTo>
                    <a:pt x="449503" y="19189"/>
                  </a:lnTo>
                  <a:lnTo>
                    <a:pt x="403618" y="5003"/>
                  </a:lnTo>
                  <a:lnTo>
                    <a:pt x="378396" y="2146"/>
                  </a:lnTo>
                  <a:lnTo>
                    <a:pt x="346303" y="0"/>
                  </a:lnTo>
                  <a:close/>
                </a:path>
                <a:path w="706754" h="1031875">
                  <a:moveTo>
                    <a:pt x="578385" y="124345"/>
                  </a:move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1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630666" y="456107"/>
                  </a:lnTo>
                  <a:lnTo>
                    <a:pt x="629907" y="246557"/>
                  </a:lnTo>
                  <a:lnTo>
                    <a:pt x="614603" y="196126"/>
                  </a:lnTo>
                  <a:lnTo>
                    <a:pt x="593979" y="151358"/>
                  </a:lnTo>
                  <a:lnTo>
                    <a:pt x="583272" y="132880"/>
                  </a:lnTo>
                  <a:lnTo>
                    <a:pt x="578385" y="1243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834" y="5653134"/>
              <a:ext cx="85623" cy="1733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41654" y="4907184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0" y="456819"/>
                  </a:moveTo>
                  <a:lnTo>
                    <a:pt x="64211" y="456819"/>
                  </a:lnTo>
                  <a:lnTo>
                    <a:pt x="64211" y="223786"/>
                  </a:lnTo>
                  <a:lnTo>
                    <a:pt x="76428" y="181165"/>
                  </a:lnTo>
                  <a:lnTo>
                    <a:pt x="94792" y="143548"/>
                  </a:lnTo>
                  <a:lnTo>
                    <a:pt x="113118" y="115824"/>
                  </a:lnTo>
                  <a:lnTo>
                    <a:pt x="126873" y="94488"/>
                  </a:lnTo>
                  <a:lnTo>
                    <a:pt x="165862" y="58293"/>
                  </a:lnTo>
                  <a:lnTo>
                    <a:pt x="213283" y="29857"/>
                  </a:lnTo>
                  <a:lnTo>
                    <a:pt x="273646" y="9245"/>
                  </a:lnTo>
                  <a:lnTo>
                    <a:pt x="346303" y="0"/>
                  </a:lnTo>
                  <a:lnTo>
                    <a:pt x="378396" y="2146"/>
                  </a:lnTo>
                  <a:lnTo>
                    <a:pt x="425030" y="11379"/>
                  </a:lnTo>
                  <a:lnTo>
                    <a:pt x="473176" y="28435"/>
                  </a:lnTo>
                  <a:lnTo>
                    <a:pt x="489242" y="36957"/>
                  </a:lnTo>
                  <a:lnTo>
                    <a:pt x="495350" y="40525"/>
                  </a:lnTo>
                  <a:lnTo>
                    <a:pt x="502246" y="44767"/>
                  </a:lnTo>
                  <a:lnTo>
                    <a:pt x="503758" y="45478"/>
                  </a:lnTo>
                  <a:lnTo>
                    <a:pt x="509104" y="49771"/>
                  </a:lnTo>
                  <a:lnTo>
                    <a:pt x="514464" y="54013"/>
                  </a:lnTo>
                  <a:lnTo>
                    <a:pt x="519811" y="59677"/>
                  </a:lnTo>
                  <a:lnTo>
                    <a:pt x="525919" y="64681"/>
                  </a:lnTo>
                  <a:lnTo>
                    <a:pt x="544283" y="81724"/>
                  </a:lnTo>
                  <a:lnTo>
                    <a:pt x="555752" y="94488"/>
                  </a:lnTo>
                  <a:lnTo>
                    <a:pt x="571055" y="111544"/>
                  </a:lnTo>
                  <a:lnTo>
                    <a:pt x="583272" y="132880"/>
                  </a:lnTo>
                  <a:lnTo>
                    <a:pt x="593979" y="151358"/>
                  </a:lnTo>
                  <a:lnTo>
                    <a:pt x="614603" y="196126"/>
                  </a:lnTo>
                  <a:lnTo>
                    <a:pt x="629907" y="246557"/>
                  </a:lnTo>
                  <a:lnTo>
                    <a:pt x="630669" y="456819"/>
                  </a:lnTo>
                  <a:lnTo>
                    <a:pt x="706361" y="456819"/>
                  </a:lnTo>
                  <a:lnTo>
                    <a:pt x="706361" y="775093"/>
                  </a:lnTo>
                  <a:lnTo>
                    <a:pt x="700227" y="817727"/>
                  </a:lnTo>
                  <a:lnTo>
                    <a:pt x="688009" y="851827"/>
                  </a:lnTo>
                  <a:lnTo>
                    <a:pt x="675754" y="874534"/>
                  </a:lnTo>
                  <a:lnTo>
                    <a:pt x="665086" y="897305"/>
                  </a:lnTo>
                  <a:lnTo>
                    <a:pt x="633717" y="942733"/>
                  </a:lnTo>
                  <a:lnTo>
                    <a:pt x="590169" y="979690"/>
                  </a:lnTo>
                  <a:lnTo>
                    <a:pt x="564159" y="993889"/>
                  </a:lnTo>
                  <a:lnTo>
                    <a:pt x="539686" y="1008126"/>
                  </a:lnTo>
                  <a:lnTo>
                    <a:pt x="507593" y="1019467"/>
                  </a:lnTo>
                  <a:lnTo>
                    <a:pt x="483133" y="1025182"/>
                  </a:lnTo>
                  <a:lnTo>
                    <a:pt x="445655" y="1031557"/>
                  </a:lnTo>
                  <a:lnTo>
                    <a:pt x="272148" y="1030846"/>
                  </a:lnTo>
                  <a:lnTo>
                    <a:pt x="232371" y="1025182"/>
                  </a:lnTo>
                  <a:lnTo>
                    <a:pt x="162801" y="1003846"/>
                  </a:lnTo>
                  <a:lnTo>
                    <a:pt x="103949" y="970457"/>
                  </a:lnTo>
                  <a:lnTo>
                    <a:pt x="71856" y="938504"/>
                  </a:lnTo>
                  <a:lnTo>
                    <a:pt x="58102" y="923594"/>
                  </a:lnTo>
                  <a:lnTo>
                    <a:pt x="32092" y="888784"/>
                  </a:lnTo>
                  <a:lnTo>
                    <a:pt x="7620" y="840435"/>
                  </a:lnTo>
                  <a:lnTo>
                    <a:pt x="0" y="783628"/>
                  </a:lnTo>
                  <a:lnTo>
                    <a:pt x="0" y="456819"/>
                  </a:lnTo>
                  <a:close/>
                </a:path>
                <a:path w="706754" h="1031875">
                  <a:moveTo>
                    <a:pt x="197231" y="456107"/>
                  </a:move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3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1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197231" y="456107"/>
                  </a:lnTo>
                  <a:close/>
                </a:path>
                <a:path w="706754" h="1031875">
                  <a:moveTo>
                    <a:pt x="0" y="456819"/>
                  </a:moveTo>
                  <a:lnTo>
                    <a:pt x="706361" y="456819"/>
                  </a:lnTo>
                  <a:lnTo>
                    <a:pt x="0" y="4568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784" y="5634084"/>
              <a:ext cx="123723" cy="21145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117407" y="5507866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Bob’s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1880" y="4830698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29881" y="4830698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62480" y="5478396"/>
            <a:ext cx="1905000" cy="76200"/>
            <a:chOff x="1562480" y="5478396"/>
            <a:chExt cx="1905000" cy="76200"/>
          </a:xfrm>
        </p:grpSpPr>
        <p:sp>
          <p:nvSpPr>
            <p:cNvPr id="38" name="object 38"/>
            <p:cNvSpPr/>
            <p:nvPr/>
          </p:nvSpPr>
          <p:spPr>
            <a:xfrm>
              <a:off x="1562480" y="5516499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91283" y="54783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067680" y="5478396"/>
            <a:ext cx="1905000" cy="76200"/>
            <a:chOff x="5067680" y="5478396"/>
            <a:chExt cx="1905000" cy="76200"/>
          </a:xfrm>
        </p:grpSpPr>
        <p:sp>
          <p:nvSpPr>
            <p:cNvPr id="41" name="object 41"/>
            <p:cNvSpPr/>
            <p:nvPr/>
          </p:nvSpPr>
          <p:spPr>
            <a:xfrm>
              <a:off x="5067680" y="5516499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6483" y="54783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588253" y="5507866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Bob’s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08279" indent="-342900" algn="just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disadvantages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25" dirty="0">
                <a:latin typeface="Times New Roman"/>
                <a:cs typeface="Times New Roman"/>
              </a:rPr>
              <a:t> key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118745" algn="just"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</a:t>
            </a:r>
            <a:r>
              <a:rPr sz="1200" i="1" spc="-4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lot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computation.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Need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very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long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keys</a:t>
            </a:r>
            <a:endParaRPr sz="1200">
              <a:latin typeface="Times New Roman"/>
              <a:cs typeface="Times New Roman"/>
            </a:endParaRPr>
          </a:p>
          <a:p>
            <a:pPr marL="461645" marR="227965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 sure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spc="-10" dirty="0">
                <a:latin typeface="Times New Roman"/>
                <a:cs typeface="Times New Roman"/>
              </a:rPr>
              <a:t>secure?</a:t>
            </a:r>
            <a:endParaRPr sz="1200">
              <a:latin typeface="Times New Roman"/>
              <a:cs typeface="Times New Roman"/>
            </a:endParaRPr>
          </a:p>
          <a:p>
            <a:pPr marL="118745" marR="285115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Please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keep 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safe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get it.</a:t>
            </a:r>
            <a:endParaRPr sz="1200">
              <a:latin typeface="Times New Roman"/>
              <a:cs typeface="Times New Roman"/>
            </a:endParaRPr>
          </a:p>
          <a:p>
            <a:pPr marL="461645" marR="447040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spc="-10" dirty="0">
                <a:latin typeface="Times New Roman"/>
                <a:cs typeface="Times New Roman"/>
              </a:rPr>
              <a:t>corrupted?</a:t>
            </a:r>
            <a:endParaRPr sz="1200">
              <a:latin typeface="Times New Roman"/>
              <a:cs typeface="Times New Roman"/>
            </a:endParaRPr>
          </a:p>
          <a:p>
            <a:pPr marL="118745" marR="309880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kept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many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places.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They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public.</a:t>
            </a:r>
            <a:endParaRPr sz="1200">
              <a:latin typeface="Times New Roman"/>
              <a:cs typeface="Times New Roman"/>
            </a:endParaRPr>
          </a:p>
          <a:p>
            <a:pPr marL="461645" marR="182245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sending </a:t>
            </a:r>
            <a:r>
              <a:rPr sz="1200" dirty="0">
                <a:latin typeface="Times New Roman"/>
                <a:cs typeface="Times New Roman"/>
              </a:rPr>
              <a:t>data,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receive data?</a:t>
            </a:r>
            <a:endParaRPr sz="1200">
              <a:latin typeface="Times New Roman"/>
              <a:cs typeface="Times New Roman"/>
            </a:endParaRPr>
          </a:p>
          <a:p>
            <a:pPr marL="118745" marR="252095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Either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 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How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discussed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8-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22.</a:t>
            </a:r>
            <a:endParaRPr sz="1200">
              <a:latin typeface="Times New Roman"/>
              <a:cs typeface="Times New Roman"/>
            </a:endParaRPr>
          </a:p>
          <a:p>
            <a:pPr marL="461645" marR="35877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Alice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Bob?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Everyone has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different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pair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46990">
              <a:lnSpc>
                <a:spcPct val="100000"/>
              </a:lnSpc>
              <a:tabLst>
                <a:tab pos="3018790" algn="l"/>
              </a:tabLst>
            </a:pPr>
            <a:r>
              <a:rPr sz="1200" i="1" u="heavy" spc="24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private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keys.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22</a:t>
            </a:fld>
            <a:endParaRPr sz="1800"/>
          </a:p>
        </p:txBody>
      </p:sp>
      <p:sp>
        <p:nvSpPr>
          <p:cNvPr id="47" name="object 47"/>
          <p:cNvSpPr txBox="1"/>
          <p:nvPr/>
        </p:nvSpPr>
        <p:spPr>
          <a:xfrm>
            <a:off x="4070351" y="5906815"/>
            <a:ext cx="2637790" cy="61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685">
              <a:lnSpc>
                <a:spcPts val="2720"/>
              </a:lnSpc>
            </a:pP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50850" marR="309880" indent="-342900">
              <a:lnSpc>
                <a:spcPct val="100000"/>
              </a:lnSpc>
              <a:spcBef>
                <a:spcPts val="535"/>
              </a:spcBef>
              <a:buFont typeface="Wingdings"/>
              <a:buChar char=""/>
              <a:tabLst>
                <a:tab pos="450850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symmetric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asymmetric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algorithms?</a:t>
            </a:r>
            <a:endParaRPr sz="1200">
              <a:latin typeface="Times New Roman"/>
              <a:cs typeface="Times New Roman"/>
            </a:endParaRPr>
          </a:p>
          <a:p>
            <a:pPr marL="107950" marR="33337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often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together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for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steps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communication.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public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computationally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expensive,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certain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steps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only,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e.g.,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450850" marR="25082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50850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guarantee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transported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website?</a:t>
            </a:r>
            <a:endParaRPr sz="1200">
              <a:latin typeface="Times New Roman"/>
              <a:cs typeface="Times New Roman"/>
            </a:endParaRPr>
          </a:p>
          <a:p>
            <a:pPr marL="10795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changed,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hurt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me.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71344" y="328422"/>
            <a:ext cx="4128770" cy="1009015"/>
            <a:chOff x="2371344" y="328422"/>
            <a:chExt cx="4128770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344" y="328422"/>
              <a:ext cx="30106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4598" y="328422"/>
              <a:ext cx="1562861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0052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696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35" dirty="0"/>
              <a:t> </a:t>
            </a:r>
            <a:r>
              <a:rPr dirty="0"/>
              <a:t>Key</a:t>
            </a:r>
            <a:r>
              <a:rPr spc="-15" dirty="0"/>
              <a:t> </a:t>
            </a:r>
            <a:r>
              <a:rPr spc="-10" dirty="0"/>
              <a:t>(Cont)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6387" y="1243330"/>
            <a:ext cx="8290559" cy="21469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public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Message=Decrypt(Public_Key,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Encrypt(Private_Key,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Message=Decrypt(Private_Key,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Encrypt(Public_Key,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Message))</a:t>
            </a:r>
            <a:endParaRPr sz="2400">
              <a:latin typeface="Times New Roman"/>
              <a:cs typeface="Times New Roman"/>
            </a:endParaRPr>
          </a:p>
          <a:p>
            <a:pPr marL="355600" marR="74993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private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key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private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decrypted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by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public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50080" y="3416680"/>
            <a:ext cx="863600" cy="1244600"/>
            <a:chOff x="3950080" y="3416680"/>
            <a:chExt cx="863600" cy="1244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780" y="3429380"/>
              <a:ext cx="838200" cy="1219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62780" y="3429380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0" y="0"/>
                  </a:moveTo>
                  <a:lnTo>
                    <a:pt x="838200" y="0"/>
                  </a:lnTo>
                  <a:lnTo>
                    <a:pt x="83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1654" y="3505866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706361" y="456819"/>
                  </a:moveTo>
                  <a:lnTo>
                    <a:pt x="0" y="456819"/>
                  </a:lnTo>
                  <a:lnTo>
                    <a:pt x="0" y="783628"/>
                  </a:lnTo>
                  <a:lnTo>
                    <a:pt x="7620" y="840435"/>
                  </a:lnTo>
                  <a:lnTo>
                    <a:pt x="32092" y="888784"/>
                  </a:lnTo>
                  <a:lnTo>
                    <a:pt x="58102" y="923594"/>
                  </a:lnTo>
                  <a:lnTo>
                    <a:pt x="71856" y="938504"/>
                  </a:lnTo>
                  <a:lnTo>
                    <a:pt x="87884" y="957694"/>
                  </a:lnTo>
                  <a:lnTo>
                    <a:pt x="128422" y="988212"/>
                  </a:lnTo>
                  <a:lnTo>
                    <a:pt x="197231" y="1015225"/>
                  </a:lnTo>
                  <a:lnTo>
                    <a:pt x="272148" y="1030846"/>
                  </a:lnTo>
                  <a:lnTo>
                    <a:pt x="445655" y="1031557"/>
                  </a:lnTo>
                  <a:lnTo>
                    <a:pt x="483133" y="1025182"/>
                  </a:lnTo>
                  <a:lnTo>
                    <a:pt x="507593" y="1019467"/>
                  </a:lnTo>
                  <a:lnTo>
                    <a:pt x="539686" y="1008126"/>
                  </a:lnTo>
                  <a:lnTo>
                    <a:pt x="564159" y="993889"/>
                  </a:lnTo>
                  <a:lnTo>
                    <a:pt x="590169" y="979690"/>
                  </a:lnTo>
                  <a:lnTo>
                    <a:pt x="633717" y="942733"/>
                  </a:lnTo>
                  <a:lnTo>
                    <a:pt x="665086" y="897305"/>
                  </a:lnTo>
                  <a:lnTo>
                    <a:pt x="675754" y="874534"/>
                  </a:lnTo>
                  <a:lnTo>
                    <a:pt x="688009" y="851827"/>
                  </a:lnTo>
                  <a:lnTo>
                    <a:pt x="700227" y="817727"/>
                  </a:lnTo>
                  <a:lnTo>
                    <a:pt x="706361" y="775093"/>
                  </a:lnTo>
                  <a:lnTo>
                    <a:pt x="706361" y="456819"/>
                  </a:lnTo>
                  <a:close/>
                </a:path>
                <a:path w="706754" h="1031875">
                  <a:moveTo>
                    <a:pt x="346303" y="0"/>
                  </a:moveTo>
                  <a:lnTo>
                    <a:pt x="273646" y="9245"/>
                  </a:lnTo>
                  <a:lnTo>
                    <a:pt x="213283" y="29857"/>
                  </a:lnTo>
                  <a:lnTo>
                    <a:pt x="165862" y="58293"/>
                  </a:lnTo>
                  <a:lnTo>
                    <a:pt x="126873" y="94487"/>
                  </a:lnTo>
                  <a:lnTo>
                    <a:pt x="113118" y="115823"/>
                  </a:lnTo>
                  <a:lnTo>
                    <a:pt x="94792" y="143548"/>
                  </a:lnTo>
                  <a:lnTo>
                    <a:pt x="76428" y="181165"/>
                  </a:lnTo>
                  <a:lnTo>
                    <a:pt x="64211" y="223786"/>
                  </a:lnTo>
                  <a:lnTo>
                    <a:pt x="64211" y="456819"/>
                  </a:lnTo>
                  <a:lnTo>
                    <a:pt x="630669" y="456819"/>
                  </a:lnTo>
                  <a:lnTo>
                    <a:pt x="630666" y="456107"/>
                  </a:lnTo>
                  <a:lnTo>
                    <a:pt x="197231" y="456107"/>
                  </a:ln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2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578385" y="124345"/>
                  </a:lnTo>
                  <a:lnTo>
                    <a:pt x="571055" y="111544"/>
                  </a:lnTo>
                  <a:lnTo>
                    <a:pt x="544283" y="81724"/>
                  </a:lnTo>
                  <a:lnTo>
                    <a:pt x="525919" y="64668"/>
                  </a:lnTo>
                  <a:lnTo>
                    <a:pt x="519811" y="59677"/>
                  </a:lnTo>
                  <a:lnTo>
                    <a:pt x="514464" y="54013"/>
                  </a:lnTo>
                  <a:lnTo>
                    <a:pt x="509104" y="49771"/>
                  </a:lnTo>
                  <a:lnTo>
                    <a:pt x="503758" y="45478"/>
                  </a:lnTo>
                  <a:lnTo>
                    <a:pt x="502246" y="44767"/>
                  </a:lnTo>
                  <a:lnTo>
                    <a:pt x="449503" y="19189"/>
                  </a:lnTo>
                  <a:lnTo>
                    <a:pt x="403618" y="5003"/>
                  </a:lnTo>
                  <a:lnTo>
                    <a:pt x="378396" y="2146"/>
                  </a:lnTo>
                  <a:lnTo>
                    <a:pt x="346303" y="0"/>
                  </a:lnTo>
                  <a:close/>
                </a:path>
                <a:path w="706754" h="1031875">
                  <a:moveTo>
                    <a:pt x="578385" y="124345"/>
                  </a:move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0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630666" y="456107"/>
                  </a:lnTo>
                  <a:lnTo>
                    <a:pt x="629907" y="246557"/>
                  </a:lnTo>
                  <a:lnTo>
                    <a:pt x="614603" y="196126"/>
                  </a:lnTo>
                  <a:lnTo>
                    <a:pt x="593979" y="151358"/>
                  </a:lnTo>
                  <a:lnTo>
                    <a:pt x="583272" y="132880"/>
                  </a:lnTo>
                  <a:lnTo>
                    <a:pt x="578385" y="1243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834" y="4251817"/>
              <a:ext cx="85623" cy="1733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41654" y="3505866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0" y="456819"/>
                  </a:moveTo>
                  <a:lnTo>
                    <a:pt x="64211" y="456819"/>
                  </a:lnTo>
                  <a:lnTo>
                    <a:pt x="64211" y="223786"/>
                  </a:lnTo>
                  <a:lnTo>
                    <a:pt x="76428" y="181165"/>
                  </a:lnTo>
                  <a:lnTo>
                    <a:pt x="94792" y="143548"/>
                  </a:lnTo>
                  <a:lnTo>
                    <a:pt x="113118" y="115823"/>
                  </a:lnTo>
                  <a:lnTo>
                    <a:pt x="126873" y="94487"/>
                  </a:lnTo>
                  <a:lnTo>
                    <a:pt x="165862" y="58293"/>
                  </a:lnTo>
                  <a:lnTo>
                    <a:pt x="213283" y="29857"/>
                  </a:lnTo>
                  <a:lnTo>
                    <a:pt x="273646" y="9245"/>
                  </a:lnTo>
                  <a:lnTo>
                    <a:pt x="346303" y="0"/>
                  </a:lnTo>
                  <a:lnTo>
                    <a:pt x="378396" y="2146"/>
                  </a:lnTo>
                  <a:lnTo>
                    <a:pt x="425030" y="11379"/>
                  </a:lnTo>
                  <a:lnTo>
                    <a:pt x="473176" y="28435"/>
                  </a:lnTo>
                  <a:lnTo>
                    <a:pt x="489242" y="36956"/>
                  </a:lnTo>
                  <a:lnTo>
                    <a:pt x="495350" y="40525"/>
                  </a:lnTo>
                  <a:lnTo>
                    <a:pt x="502246" y="44767"/>
                  </a:lnTo>
                  <a:lnTo>
                    <a:pt x="503758" y="45478"/>
                  </a:lnTo>
                  <a:lnTo>
                    <a:pt x="509104" y="49771"/>
                  </a:lnTo>
                  <a:lnTo>
                    <a:pt x="514464" y="54013"/>
                  </a:lnTo>
                  <a:lnTo>
                    <a:pt x="519811" y="59677"/>
                  </a:lnTo>
                  <a:lnTo>
                    <a:pt x="525919" y="64668"/>
                  </a:lnTo>
                  <a:lnTo>
                    <a:pt x="544283" y="81724"/>
                  </a:lnTo>
                  <a:lnTo>
                    <a:pt x="555752" y="94487"/>
                  </a:lnTo>
                  <a:lnTo>
                    <a:pt x="571055" y="111544"/>
                  </a:lnTo>
                  <a:lnTo>
                    <a:pt x="583272" y="132880"/>
                  </a:lnTo>
                  <a:lnTo>
                    <a:pt x="593979" y="151358"/>
                  </a:lnTo>
                  <a:lnTo>
                    <a:pt x="614603" y="196126"/>
                  </a:lnTo>
                  <a:lnTo>
                    <a:pt x="629907" y="246557"/>
                  </a:lnTo>
                  <a:lnTo>
                    <a:pt x="630669" y="456819"/>
                  </a:lnTo>
                  <a:lnTo>
                    <a:pt x="706361" y="456819"/>
                  </a:lnTo>
                  <a:lnTo>
                    <a:pt x="706361" y="775093"/>
                  </a:lnTo>
                  <a:lnTo>
                    <a:pt x="700227" y="817727"/>
                  </a:lnTo>
                  <a:lnTo>
                    <a:pt x="688009" y="851827"/>
                  </a:lnTo>
                  <a:lnTo>
                    <a:pt x="675754" y="874534"/>
                  </a:lnTo>
                  <a:lnTo>
                    <a:pt x="665086" y="897305"/>
                  </a:lnTo>
                  <a:lnTo>
                    <a:pt x="633717" y="942733"/>
                  </a:lnTo>
                  <a:lnTo>
                    <a:pt x="590169" y="979690"/>
                  </a:lnTo>
                  <a:lnTo>
                    <a:pt x="564159" y="993889"/>
                  </a:lnTo>
                  <a:lnTo>
                    <a:pt x="539686" y="1008126"/>
                  </a:lnTo>
                  <a:lnTo>
                    <a:pt x="507593" y="1019467"/>
                  </a:lnTo>
                  <a:lnTo>
                    <a:pt x="483133" y="1025182"/>
                  </a:lnTo>
                  <a:lnTo>
                    <a:pt x="445655" y="1031557"/>
                  </a:lnTo>
                  <a:lnTo>
                    <a:pt x="272148" y="1030846"/>
                  </a:lnTo>
                  <a:lnTo>
                    <a:pt x="232371" y="1025182"/>
                  </a:lnTo>
                  <a:lnTo>
                    <a:pt x="162801" y="1003846"/>
                  </a:lnTo>
                  <a:lnTo>
                    <a:pt x="103949" y="970457"/>
                  </a:lnTo>
                  <a:lnTo>
                    <a:pt x="71856" y="938504"/>
                  </a:lnTo>
                  <a:lnTo>
                    <a:pt x="58102" y="923594"/>
                  </a:lnTo>
                  <a:lnTo>
                    <a:pt x="32092" y="888784"/>
                  </a:lnTo>
                  <a:lnTo>
                    <a:pt x="7620" y="840435"/>
                  </a:lnTo>
                  <a:lnTo>
                    <a:pt x="0" y="783628"/>
                  </a:lnTo>
                  <a:lnTo>
                    <a:pt x="0" y="456819"/>
                  </a:lnTo>
                  <a:close/>
                </a:path>
                <a:path w="706754" h="1031875">
                  <a:moveTo>
                    <a:pt x="197231" y="456107"/>
                  </a:move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2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0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197231" y="456107"/>
                  </a:lnTo>
                  <a:close/>
                </a:path>
                <a:path w="706754" h="1031875">
                  <a:moveTo>
                    <a:pt x="0" y="456819"/>
                  </a:moveTo>
                  <a:lnTo>
                    <a:pt x="706361" y="456819"/>
                  </a:lnTo>
                  <a:lnTo>
                    <a:pt x="0" y="4568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784" y="4232767"/>
              <a:ext cx="123723" cy="2114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2185" y="4106426"/>
            <a:ext cx="1388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89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Alice’s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880" y="3429380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9881" y="3429380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2480" y="4077078"/>
            <a:ext cx="1905000" cy="76200"/>
            <a:chOff x="1562480" y="4077078"/>
            <a:chExt cx="1905000" cy="76200"/>
          </a:xfrm>
        </p:grpSpPr>
        <p:sp>
          <p:nvSpPr>
            <p:cNvPr id="21" name="object 21"/>
            <p:cNvSpPr/>
            <p:nvPr/>
          </p:nvSpPr>
          <p:spPr>
            <a:xfrm>
              <a:off x="1562480" y="4115180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1283" y="40770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067680" y="4077078"/>
            <a:ext cx="1905000" cy="76200"/>
            <a:chOff x="5067680" y="4077078"/>
            <a:chExt cx="1905000" cy="76200"/>
          </a:xfrm>
        </p:grpSpPr>
        <p:sp>
          <p:nvSpPr>
            <p:cNvPr id="24" name="object 24"/>
            <p:cNvSpPr/>
            <p:nvPr/>
          </p:nvSpPr>
          <p:spPr>
            <a:xfrm>
              <a:off x="5067680" y="4115180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6483" y="40770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20970" y="4106426"/>
            <a:ext cx="1471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Alice’s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50080" y="4817998"/>
            <a:ext cx="863600" cy="1244600"/>
            <a:chOff x="3950080" y="4817998"/>
            <a:chExt cx="863600" cy="124460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780" y="4830698"/>
              <a:ext cx="838200" cy="1219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62780" y="4830698"/>
              <a:ext cx="838200" cy="1219200"/>
            </a:xfrm>
            <a:custGeom>
              <a:avLst/>
              <a:gdLst/>
              <a:ahLst/>
              <a:cxnLst/>
              <a:rect l="l" t="t" r="r" b="b"/>
              <a:pathLst>
                <a:path w="838200" h="1219200">
                  <a:moveTo>
                    <a:pt x="0" y="0"/>
                  </a:moveTo>
                  <a:lnTo>
                    <a:pt x="838200" y="0"/>
                  </a:lnTo>
                  <a:lnTo>
                    <a:pt x="838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41654" y="4907184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706361" y="456819"/>
                  </a:moveTo>
                  <a:lnTo>
                    <a:pt x="0" y="456819"/>
                  </a:lnTo>
                  <a:lnTo>
                    <a:pt x="0" y="783628"/>
                  </a:lnTo>
                  <a:lnTo>
                    <a:pt x="7620" y="840435"/>
                  </a:lnTo>
                  <a:lnTo>
                    <a:pt x="32092" y="888784"/>
                  </a:lnTo>
                  <a:lnTo>
                    <a:pt x="58102" y="923594"/>
                  </a:lnTo>
                  <a:lnTo>
                    <a:pt x="71856" y="938504"/>
                  </a:lnTo>
                  <a:lnTo>
                    <a:pt x="87884" y="957694"/>
                  </a:lnTo>
                  <a:lnTo>
                    <a:pt x="128422" y="988212"/>
                  </a:lnTo>
                  <a:lnTo>
                    <a:pt x="197231" y="1015225"/>
                  </a:lnTo>
                  <a:lnTo>
                    <a:pt x="272148" y="1030846"/>
                  </a:lnTo>
                  <a:lnTo>
                    <a:pt x="445655" y="1031557"/>
                  </a:lnTo>
                  <a:lnTo>
                    <a:pt x="483133" y="1025182"/>
                  </a:lnTo>
                  <a:lnTo>
                    <a:pt x="507593" y="1019467"/>
                  </a:lnTo>
                  <a:lnTo>
                    <a:pt x="539686" y="1008126"/>
                  </a:lnTo>
                  <a:lnTo>
                    <a:pt x="564159" y="993889"/>
                  </a:lnTo>
                  <a:lnTo>
                    <a:pt x="590169" y="979690"/>
                  </a:lnTo>
                  <a:lnTo>
                    <a:pt x="633717" y="942733"/>
                  </a:lnTo>
                  <a:lnTo>
                    <a:pt x="665086" y="897305"/>
                  </a:lnTo>
                  <a:lnTo>
                    <a:pt x="675754" y="874534"/>
                  </a:lnTo>
                  <a:lnTo>
                    <a:pt x="688009" y="851827"/>
                  </a:lnTo>
                  <a:lnTo>
                    <a:pt x="700227" y="817727"/>
                  </a:lnTo>
                  <a:lnTo>
                    <a:pt x="706361" y="775093"/>
                  </a:lnTo>
                  <a:lnTo>
                    <a:pt x="706361" y="456819"/>
                  </a:lnTo>
                  <a:close/>
                </a:path>
                <a:path w="706754" h="1031875">
                  <a:moveTo>
                    <a:pt x="346303" y="0"/>
                  </a:moveTo>
                  <a:lnTo>
                    <a:pt x="273646" y="9245"/>
                  </a:lnTo>
                  <a:lnTo>
                    <a:pt x="213283" y="29857"/>
                  </a:lnTo>
                  <a:lnTo>
                    <a:pt x="165862" y="58293"/>
                  </a:lnTo>
                  <a:lnTo>
                    <a:pt x="126873" y="94488"/>
                  </a:lnTo>
                  <a:lnTo>
                    <a:pt x="113118" y="115824"/>
                  </a:lnTo>
                  <a:lnTo>
                    <a:pt x="94792" y="143548"/>
                  </a:lnTo>
                  <a:lnTo>
                    <a:pt x="76428" y="181165"/>
                  </a:lnTo>
                  <a:lnTo>
                    <a:pt x="64211" y="223786"/>
                  </a:lnTo>
                  <a:lnTo>
                    <a:pt x="64211" y="456819"/>
                  </a:lnTo>
                  <a:lnTo>
                    <a:pt x="630669" y="456819"/>
                  </a:lnTo>
                  <a:lnTo>
                    <a:pt x="630666" y="456107"/>
                  </a:lnTo>
                  <a:lnTo>
                    <a:pt x="197231" y="456107"/>
                  </a:ln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3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578385" y="124345"/>
                  </a:lnTo>
                  <a:lnTo>
                    <a:pt x="571055" y="111544"/>
                  </a:lnTo>
                  <a:lnTo>
                    <a:pt x="544283" y="81724"/>
                  </a:lnTo>
                  <a:lnTo>
                    <a:pt x="525919" y="64681"/>
                  </a:lnTo>
                  <a:lnTo>
                    <a:pt x="519811" y="59677"/>
                  </a:lnTo>
                  <a:lnTo>
                    <a:pt x="514464" y="54013"/>
                  </a:lnTo>
                  <a:lnTo>
                    <a:pt x="509104" y="49771"/>
                  </a:lnTo>
                  <a:lnTo>
                    <a:pt x="503758" y="45478"/>
                  </a:lnTo>
                  <a:lnTo>
                    <a:pt x="502246" y="44767"/>
                  </a:lnTo>
                  <a:lnTo>
                    <a:pt x="449503" y="19189"/>
                  </a:lnTo>
                  <a:lnTo>
                    <a:pt x="403618" y="5003"/>
                  </a:lnTo>
                  <a:lnTo>
                    <a:pt x="378396" y="2146"/>
                  </a:lnTo>
                  <a:lnTo>
                    <a:pt x="346303" y="0"/>
                  </a:lnTo>
                  <a:close/>
                </a:path>
                <a:path w="706754" h="1031875">
                  <a:moveTo>
                    <a:pt x="578385" y="124345"/>
                  </a:move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1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630666" y="456107"/>
                  </a:lnTo>
                  <a:lnTo>
                    <a:pt x="629907" y="246557"/>
                  </a:lnTo>
                  <a:lnTo>
                    <a:pt x="614603" y="196126"/>
                  </a:lnTo>
                  <a:lnTo>
                    <a:pt x="593979" y="151358"/>
                  </a:lnTo>
                  <a:lnTo>
                    <a:pt x="583272" y="132880"/>
                  </a:lnTo>
                  <a:lnTo>
                    <a:pt x="578385" y="12434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834" y="5653134"/>
              <a:ext cx="85623" cy="1733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41654" y="4907184"/>
              <a:ext cx="706755" cy="1031875"/>
            </a:xfrm>
            <a:custGeom>
              <a:avLst/>
              <a:gdLst/>
              <a:ahLst/>
              <a:cxnLst/>
              <a:rect l="l" t="t" r="r" b="b"/>
              <a:pathLst>
                <a:path w="706754" h="1031875">
                  <a:moveTo>
                    <a:pt x="0" y="456819"/>
                  </a:moveTo>
                  <a:lnTo>
                    <a:pt x="64211" y="456819"/>
                  </a:lnTo>
                  <a:lnTo>
                    <a:pt x="64211" y="223786"/>
                  </a:lnTo>
                  <a:lnTo>
                    <a:pt x="76428" y="181165"/>
                  </a:lnTo>
                  <a:lnTo>
                    <a:pt x="94792" y="143548"/>
                  </a:lnTo>
                  <a:lnTo>
                    <a:pt x="113118" y="115824"/>
                  </a:lnTo>
                  <a:lnTo>
                    <a:pt x="126873" y="94488"/>
                  </a:lnTo>
                  <a:lnTo>
                    <a:pt x="165862" y="58293"/>
                  </a:lnTo>
                  <a:lnTo>
                    <a:pt x="213283" y="29857"/>
                  </a:lnTo>
                  <a:lnTo>
                    <a:pt x="273646" y="9245"/>
                  </a:lnTo>
                  <a:lnTo>
                    <a:pt x="346303" y="0"/>
                  </a:lnTo>
                  <a:lnTo>
                    <a:pt x="378396" y="2146"/>
                  </a:lnTo>
                  <a:lnTo>
                    <a:pt x="425030" y="11379"/>
                  </a:lnTo>
                  <a:lnTo>
                    <a:pt x="473176" y="28435"/>
                  </a:lnTo>
                  <a:lnTo>
                    <a:pt x="489242" y="36957"/>
                  </a:lnTo>
                  <a:lnTo>
                    <a:pt x="495350" y="40525"/>
                  </a:lnTo>
                  <a:lnTo>
                    <a:pt x="502246" y="44767"/>
                  </a:lnTo>
                  <a:lnTo>
                    <a:pt x="503758" y="45478"/>
                  </a:lnTo>
                  <a:lnTo>
                    <a:pt x="509104" y="49771"/>
                  </a:lnTo>
                  <a:lnTo>
                    <a:pt x="514464" y="54013"/>
                  </a:lnTo>
                  <a:lnTo>
                    <a:pt x="519811" y="59677"/>
                  </a:lnTo>
                  <a:lnTo>
                    <a:pt x="525919" y="64681"/>
                  </a:lnTo>
                  <a:lnTo>
                    <a:pt x="544283" y="81724"/>
                  </a:lnTo>
                  <a:lnTo>
                    <a:pt x="555752" y="94488"/>
                  </a:lnTo>
                  <a:lnTo>
                    <a:pt x="571055" y="111544"/>
                  </a:lnTo>
                  <a:lnTo>
                    <a:pt x="583272" y="132880"/>
                  </a:lnTo>
                  <a:lnTo>
                    <a:pt x="593979" y="151358"/>
                  </a:lnTo>
                  <a:lnTo>
                    <a:pt x="614603" y="196126"/>
                  </a:lnTo>
                  <a:lnTo>
                    <a:pt x="629907" y="246557"/>
                  </a:lnTo>
                  <a:lnTo>
                    <a:pt x="630669" y="456819"/>
                  </a:lnTo>
                  <a:lnTo>
                    <a:pt x="706361" y="456819"/>
                  </a:lnTo>
                  <a:lnTo>
                    <a:pt x="706361" y="775093"/>
                  </a:lnTo>
                  <a:lnTo>
                    <a:pt x="700227" y="817727"/>
                  </a:lnTo>
                  <a:lnTo>
                    <a:pt x="688009" y="851827"/>
                  </a:lnTo>
                  <a:lnTo>
                    <a:pt x="675754" y="874534"/>
                  </a:lnTo>
                  <a:lnTo>
                    <a:pt x="665086" y="897305"/>
                  </a:lnTo>
                  <a:lnTo>
                    <a:pt x="633717" y="942733"/>
                  </a:lnTo>
                  <a:lnTo>
                    <a:pt x="590169" y="979690"/>
                  </a:lnTo>
                  <a:lnTo>
                    <a:pt x="564159" y="993889"/>
                  </a:lnTo>
                  <a:lnTo>
                    <a:pt x="539686" y="1008126"/>
                  </a:lnTo>
                  <a:lnTo>
                    <a:pt x="507593" y="1019467"/>
                  </a:lnTo>
                  <a:lnTo>
                    <a:pt x="483133" y="1025182"/>
                  </a:lnTo>
                  <a:lnTo>
                    <a:pt x="445655" y="1031557"/>
                  </a:lnTo>
                  <a:lnTo>
                    <a:pt x="272148" y="1030846"/>
                  </a:lnTo>
                  <a:lnTo>
                    <a:pt x="232371" y="1025182"/>
                  </a:lnTo>
                  <a:lnTo>
                    <a:pt x="162801" y="1003846"/>
                  </a:lnTo>
                  <a:lnTo>
                    <a:pt x="103949" y="970457"/>
                  </a:lnTo>
                  <a:lnTo>
                    <a:pt x="71856" y="938504"/>
                  </a:lnTo>
                  <a:lnTo>
                    <a:pt x="58102" y="923594"/>
                  </a:lnTo>
                  <a:lnTo>
                    <a:pt x="32092" y="888784"/>
                  </a:lnTo>
                  <a:lnTo>
                    <a:pt x="7620" y="840435"/>
                  </a:lnTo>
                  <a:lnTo>
                    <a:pt x="0" y="783628"/>
                  </a:lnTo>
                  <a:lnTo>
                    <a:pt x="0" y="456819"/>
                  </a:lnTo>
                  <a:close/>
                </a:path>
                <a:path w="706754" h="1031875">
                  <a:moveTo>
                    <a:pt x="197231" y="456107"/>
                  </a:moveTo>
                  <a:lnTo>
                    <a:pt x="197231" y="247942"/>
                  </a:lnTo>
                  <a:lnTo>
                    <a:pt x="200279" y="233032"/>
                  </a:lnTo>
                  <a:lnTo>
                    <a:pt x="204089" y="220268"/>
                  </a:lnTo>
                  <a:lnTo>
                    <a:pt x="210985" y="207454"/>
                  </a:lnTo>
                  <a:lnTo>
                    <a:pt x="216344" y="193979"/>
                  </a:lnTo>
                  <a:lnTo>
                    <a:pt x="223202" y="184023"/>
                  </a:lnTo>
                  <a:lnTo>
                    <a:pt x="236969" y="166979"/>
                  </a:lnTo>
                  <a:lnTo>
                    <a:pt x="254533" y="155587"/>
                  </a:lnTo>
                  <a:lnTo>
                    <a:pt x="272897" y="142824"/>
                  </a:lnTo>
                  <a:lnTo>
                    <a:pt x="293560" y="134302"/>
                  </a:lnTo>
                  <a:lnTo>
                    <a:pt x="314185" y="127927"/>
                  </a:lnTo>
                  <a:lnTo>
                    <a:pt x="341706" y="124345"/>
                  </a:lnTo>
                  <a:lnTo>
                    <a:pt x="362331" y="125780"/>
                  </a:lnTo>
                  <a:lnTo>
                    <a:pt x="390639" y="132156"/>
                  </a:lnTo>
                  <a:lnTo>
                    <a:pt x="408216" y="137109"/>
                  </a:lnTo>
                  <a:lnTo>
                    <a:pt x="424268" y="143548"/>
                  </a:lnTo>
                  <a:lnTo>
                    <a:pt x="433438" y="151358"/>
                  </a:lnTo>
                  <a:lnTo>
                    <a:pt x="447192" y="159880"/>
                  </a:lnTo>
                  <a:lnTo>
                    <a:pt x="452551" y="166255"/>
                  </a:lnTo>
                  <a:lnTo>
                    <a:pt x="458660" y="172643"/>
                  </a:lnTo>
                  <a:lnTo>
                    <a:pt x="466318" y="179743"/>
                  </a:lnTo>
                  <a:lnTo>
                    <a:pt x="470916" y="187591"/>
                  </a:lnTo>
                  <a:lnTo>
                    <a:pt x="477024" y="194691"/>
                  </a:lnTo>
                  <a:lnTo>
                    <a:pt x="483882" y="204647"/>
                  </a:lnTo>
                  <a:lnTo>
                    <a:pt x="486943" y="215265"/>
                  </a:lnTo>
                  <a:lnTo>
                    <a:pt x="490778" y="226644"/>
                  </a:lnTo>
                  <a:lnTo>
                    <a:pt x="495350" y="238747"/>
                  </a:lnTo>
                  <a:lnTo>
                    <a:pt x="497649" y="247942"/>
                  </a:lnTo>
                  <a:lnTo>
                    <a:pt x="497649" y="456107"/>
                  </a:lnTo>
                  <a:lnTo>
                    <a:pt x="197231" y="456107"/>
                  </a:lnTo>
                  <a:close/>
                </a:path>
                <a:path w="706754" h="1031875">
                  <a:moveTo>
                    <a:pt x="0" y="456819"/>
                  </a:moveTo>
                  <a:lnTo>
                    <a:pt x="706361" y="456819"/>
                  </a:lnTo>
                  <a:lnTo>
                    <a:pt x="0" y="4568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6784" y="5634084"/>
              <a:ext cx="123723" cy="211455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792185" y="5507866"/>
            <a:ext cx="1388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512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Bob’s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1880" y="4830698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29881" y="4830698"/>
            <a:ext cx="83820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imes New Roman"/>
              <a:cs typeface="Times New Roman"/>
            </a:endParaRPr>
          </a:p>
          <a:p>
            <a:pPr marL="146685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Msg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62480" y="5478396"/>
            <a:ext cx="1905000" cy="76200"/>
            <a:chOff x="1562480" y="5478396"/>
            <a:chExt cx="1905000" cy="76200"/>
          </a:xfrm>
        </p:grpSpPr>
        <p:sp>
          <p:nvSpPr>
            <p:cNvPr id="38" name="object 38"/>
            <p:cNvSpPr/>
            <p:nvPr/>
          </p:nvSpPr>
          <p:spPr>
            <a:xfrm>
              <a:off x="1562480" y="5516499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91283" y="54783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067680" y="5478396"/>
            <a:ext cx="1905000" cy="76200"/>
            <a:chOff x="5067680" y="5478396"/>
            <a:chExt cx="1905000" cy="76200"/>
          </a:xfrm>
        </p:grpSpPr>
        <p:sp>
          <p:nvSpPr>
            <p:cNvPr id="41" name="object 41"/>
            <p:cNvSpPr/>
            <p:nvPr/>
          </p:nvSpPr>
          <p:spPr>
            <a:xfrm>
              <a:off x="5067680" y="5516499"/>
              <a:ext cx="1841500" cy="0"/>
            </a:xfrm>
            <a:custGeom>
              <a:avLst/>
              <a:gdLst/>
              <a:ahLst/>
              <a:cxnLst/>
              <a:rect l="l" t="t" r="r" b="b"/>
              <a:pathLst>
                <a:path w="1841500">
                  <a:moveTo>
                    <a:pt x="0" y="0"/>
                  </a:moveTo>
                  <a:lnTo>
                    <a:pt x="18415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6483" y="54783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220970" y="5507866"/>
            <a:ext cx="1471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70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Bob’s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39581" y="42675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9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48" name="object 48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8.17b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17804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remember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write</a:t>
            </a:r>
            <a:r>
              <a:rPr sz="1200" spc="-20" dirty="0">
                <a:latin typeface="Times New Roman"/>
                <a:cs typeface="Times New Roman"/>
              </a:rPr>
              <a:t> down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look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rules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remember?</a:t>
            </a:r>
            <a:endParaRPr sz="1200">
              <a:latin typeface="Times New Roman"/>
              <a:cs typeface="Times New Roman"/>
            </a:endParaRPr>
          </a:p>
          <a:p>
            <a:pPr marL="118745" marR="17462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hard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remember.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Please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practice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yourself.</a:t>
            </a:r>
            <a:endParaRPr sz="1200">
              <a:latin typeface="Times New Roman"/>
              <a:cs typeface="Times New Roman"/>
            </a:endParaRPr>
          </a:p>
          <a:p>
            <a:pPr marL="461645" marR="26606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example,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 marR="20129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Key1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 However,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pair,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decide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change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decision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afterward.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28422"/>
            <a:ext cx="670636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65" dirty="0"/>
              <a:t> </a:t>
            </a:r>
            <a:r>
              <a:rPr dirty="0"/>
              <a:t>Key</a:t>
            </a:r>
            <a:r>
              <a:rPr spc="-45" dirty="0"/>
              <a:t> </a:t>
            </a:r>
            <a:r>
              <a:rPr dirty="0"/>
              <a:t>Encryption</a:t>
            </a:r>
            <a:r>
              <a:rPr spc="-55" dirty="0"/>
              <a:t> </a:t>
            </a:r>
            <a:r>
              <a:rPr spc="-10" dirty="0"/>
              <a:t>Method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87" y="1243330"/>
            <a:ext cx="6119495" cy="38296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Rivest,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Shamir,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Adelson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(RSA)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&lt;3,187&gt;,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Key2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&lt;107,187&gt;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Encrypted_Message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baseline="24305" dirty="0">
                <a:latin typeface="Times New Roman"/>
                <a:cs typeface="Times New Roman"/>
              </a:rPr>
              <a:t>3</a:t>
            </a:r>
            <a:r>
              <a:rPr sz="2400" spc="254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25" dirty="0">
                <a:latin typeface="Times New Roman"/>
                <a:cs typeface="Times New Roman"/>
              </a:rPr>
              <a:t> 187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Encrypted_Message</a:t>
            </a:r>
            <a:r>
              <a:rPr sz="2400" baseline="24305" dirty="0">
                <a:latin typeface="Times New Roman"/>
                <a:cs typeface="Times New Roman"/>
              </a:rPr>
              <a:t>107</a:t>
            </a:r>
            <a:r>
              <a:rPr sz="2400" spc="202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187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baseline="24305" dirty="0">
                <a:latin typeface="Times New Roman"/>
                <a:cs typeface="Times New Roman"/>
              </a:rPr>
              <a:t>3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125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ts val="2375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125</a:t>
            </a:r>
            <a:r>
              <a:rPr sz="2400" baseline="24305" dirty="0">
                <a:latin typeface="Times New Roman"/>
                <a:cs typeface="Times New Roman"/>
              </a:rPr>
              <a:t>107</a:t>
            </a:r>
            <a:r>
              <a:rPr sz="2400" spc="270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ts val="2375"/>
              </a:lnSpc>
            </a:pPr>
            <a:r>
              <a:rPr sz="3600" baseline="-16203" dirty="0">
                <a:latin typeface="Times New Roman"/>
                <a:cs typeface="Times New Roman"/>
              </a:rPr>
              <a:t>=</a:t>
            </a:r>
            <a:r>
              <a:rPr sz="3600" spc="-37" baseline="-16203" dirty="0">
                <a:latin typeface="Times New Roman"/>
                <a:cs typeface="Times New Roman"/>
              </a:rPr>
              <a:t> </a:t>
            </a:r>
            <a:r>
              <a:rPr sz="3600" baseline="-16203" dirty="0">
                <a:latin typeface="Times New Roman"/>
                <a:cs typeface="Times New Roman"/>
              </a:rPr>
              <a:t>125</a:t>
            </a:r>
            <a:r>
              <a:rPr sz="1600" dirty="0">
                <a:latin typeface="Times New Roman"/>
                <a:cs typeface="Times New Roman"/>
              </a:rPr>
              <a:t>(64+32+8+2+1)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3600" baseline="-16203" dirty="0">
                <a:latin typeface="Times New Roman"/>
                <a:cs typeface="Times New Roman"/>
              </a:rPr>
              <a:t>mod</a:t>
            </a:r>
            <a:r>
              <a:rPr sz="3600" spc="-30" baseline="-16203" dirty="0">
                <a:latin typeface="Times New Roman"/>
                <a:cs typeface="Times New Roman"/>
              </a:rPr>
              <a:t> </a:t>
            </a:r>
            <a:r>
              <a:rPr sz="3600" spc="-37" baseline="-16203" dirty="0">
                <a:latin typeface="Times New Roman"/>
                <a:cs typeface="Times New Roman"/>
              </a:rPr>
              <a:t>187</a:t>
            </a:r>
            <a:endParaRPr sz="3600" baseline="-16203">
              <a:latin typeface="Times New Roman"/>
              <a:cs typeface="Times New Roman"/>
            </a:endParaRPr>
          </a:p>
          <a:p>
            <a:pPr marL="368300">
              <a:lnSpc>
                <a:spcPts val="2735"/>
              </a:lnSpc>
              <a:spcBef>
                <a:spcPts val="430"/>
              </a:spcBef>
            </a:pP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{(125</a:t>
            </a:r>
            <a:r>
              <a:rPr sz="2400" baseline="24305" dirty="0">
                <a:latin typeface="Times New Roman"/>
                <a:cs typeface="Times New Roman"/>
              </a:rPr>
              <a:t>64</a:t>
            </a:r>
            <a:r>
              <a:rPr sz="2400" spc="270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187)(125</a:t>
            </a:r>
            <a:r>
              <a:rPr sz="2400" baseline="24305" dirty="0">
                <a:latin typeface="Times New Roman"/>
                <a:cs typeface="Times New Roman"/>
              </a:rPr>
              <a:t>32</a:t>
            </a:r>
            <a:r>
              <a:rPr sz="2400" spc="270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187)...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(125</a:t>
            </a:r>
            <a:r>
              <a:rPr sz="2400" baseline="24305" dirty="0">
                <a:latin typeface="Times New Roman"/>
                <a:cs typeface="Times New Roman"/>
              </a:rPr>
              <a:t>2</a:t>
            </a:r>
            <a:r>
              <a:rPr sz="2400" spc="262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187)(125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187)}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187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1960" y="40389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56845" indent="-342900" algn="just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clarify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box?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z/y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remainder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x?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Yes</a:t>
            </a:r>
            <a:endParaRPr sz="1200">
              <a:latin typeface="Times New Roman"/>
              <a:cs typeface="Times New Roman"/>
            </a:endParaRPr>
          </a:p>
          <a:p>
            <a:pPr marL="461645" marR="143510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 z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z?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z 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23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 x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then 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because </a:t>
            </a:r>
            <a:r>
              <a:rPr sz="1200" dirty="0">
                <a:latin typeface="Times New Roman"/>
                <a:cs typeface="Times New Roman"/>
              </a:rPr>
              <a:t>23/4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remainder 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23/3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remainder 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equal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x.</a:t>
            </a:r>
            <a:endParaRPr sz="1200">
              <a:latin typeface="Times New Roman"/>
              <a:cs typeface="Times New Roman"/>
            </a:endParaRPr>
          </a:p>
          <a:p>
            <a:pPr marL="118745" marR="1647189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“mod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4”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arithmetic: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23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4 =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3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4 =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9601" y="328422"/>
            <a:ext cx="4571999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5345">
              <a:lnSpc>
                <a:spcPct val="100000"/>
              </a:lnSpc>
              <a:spcBef>
                <a:spcPts val="100"/>
              </a:spcBef>
            </a:pPr>
            <a:r>
              <a:rPr dirty="0"/>
              <a:t>Modular</a:t>
            </a:r>
            <a:r>
              <a:rPr spc="-90" dirty="0"/>
              <a:t> </a:t>
            </a:r>
            <a:r>
              <a:rPr spc="-10" dirty="0"/>
              <a:t>Arithmetic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9911" y="2936493"/>
            <a:ext cx="3319779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70405" algn="l"/>
                <a:tab pos="3213735" algn="l"/>
              </a:tabLst>
            </a:pPr>
            <a:r>
              <a:rPr sz="1450" spc="-50" dirty="0">
                <a:latin typeface="Times New Roman"/>
                <a:cs typeface="Times New Roman"/>
              </a:rPr>
              <a:t>4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-50" dirty="0">
                <a:latin typeface="Times New Roman"/>
                <a:cs typeface="Times New Roman"/>
              </a:rPr>
              <a:t>2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-5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87" y="1250187"/>
            <a:ext cx="5165090" cy="230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200" i="1" dirty="0">
                <a:latin typeface="Times New Roman"/>
                <a:cs typeface="Times New Roman"/>
              </a:rPr>
              <a:t>xy</a:t>
            </a:r>
            <a:r>
              <a:rPr sz="2200" i="1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i="1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200" i="1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y</a:t>
            </a:r>
            <a:r>
              <a:rPr sz="2200" i="1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175" i="1" baseline="24904" dirty="0">
                <a:latin typeface="Times New Roman"/>
                <a:cs typeface="Times New Roman"/>
              </a:rPr>
              <a:t>4</a:t>
            </a:r>
            <a:r>
              <a:rPr sz="2175" i="1" spc="262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i="1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175" i="1" baseline="24904" dirty="0">
                <a:latin typeface="Times New Roman"/>
                <a:cs typeface="Times New Roman"/>
              </a:rPr>
              <a:t>2</a:t>
            </a:r>
            <a:r>
              <a:rPr sz="2175" i="1" spc="277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)(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175" i="1" baseline="24904" dirty="0">
                <a:latin typeface="Times New Roman"/>
                <a:cs typeface="Times New Roman"/>
              </a:rPr>
              <a:t>2</a:t>
            </a:r>
            <a:r>
              <a:rPr sz="2175" i="1" spc="270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175" i="1" baseline="24904" dirty="0">
                <a:latin typeface="Times New Roman"/>
                <a:cs typeface="Times New Roman"/>
              </a:rPr>
              <a:t>ij</a:t>
            </a:r>
            <a:r>
              <a:rPr sz="2175" i="1" spc="277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i="1" dirty="0">
                <a:latin typeface="Times New Roman"/>
                <a:cs typeface="Times New Roman"/>
              </a:rPr>
              <a:t>x</a:t>
            </a:r>
            <a:r>
              <a:rPr sz="2175" i="1" baseline="24904" dirty="0">
                <a:latin typeface="Times New Roman"/>
                <a:cs typeface="Times New Roman"/>
              </a:rPr>
              <a:t>i</a:t>
            </a:r>
            <a:r>
              <a:rPr sz="2175" i="1" spc="277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175" i="1" baseline="24904" dirty="0">
                <a:latin typeface="Times New Roman"/>
                <a:cs typeface="Times New Roman"/>
              </a:rPr>
              <a:t>j</a:t>
            </a:r>
            <a:r>
              <a:rPr sz="2175" i="1" spc="277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m</a:t>
            </a:r>
            <a:endParaRPr sz="22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200" dirty="0">
                <a:latin typeface="Times New Roman"/>
                <a:cs typeface="Times New Roman"/>
              </a:rPr>
              <a:t>125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125</a:t>
            </a:r>
            <a:endParaRPr sz="22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200" dirty="0">
                <a:latin typeface="Times New Roman"/>
                <a:cs typeface="Times New Roman"/>
              </a:rPr>
              <a:t>125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175" spc="262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15625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104</a:t>
            </a:r>
            <a:endParaRPr sz="2200">
              <a:latin typeface="Times New Roman"/>
              <a:cs typeface="Times New Roman"/>
            </a:endParaRPr>
          </a:p>
          <a:p>
            <a:pPr marL="367665" indent="-342265">
              <a:lnSpc>
                <a:spcPts val="2375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  <a:tab pos="950594" algn="l"/>
                <a:tab pos="2908935" algn="l"/>
                <a:tab pos="4152900" algn="l"/>
              </a:tabLst>
            </a:pPr>
            <a:r>
              <a:rPr sz="2200" spc="-25" dirty="0">
                <a:latin typeface="Times New Roman"/>
                <a:cs typeface="Times New Roman"/>
              </a:rPr>
              <a:t>125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(125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20" dirty="0">
                <a:latin typeface="Times New Roman"/>
                <a:cs typeface="Times New Roman"/>
              </a:rPr>
              <a:t> 187)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25" dirty="0">
                <a:latin typeface="Times New Roman"/>
                <a:cs typeface="Times New Roman"/>
              </a:rPr>
              <a:t> 187</a:t>
            </a:r>
            <a:endParaRPr sz="2200">
              <a:latin typeface="Times New Roman"/>
              <a:cs typeface="Times New Roman"/>
            </a:endParaRPr>
          </a:p>
          <a:p>
            <a:pPr marL="368300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104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175" spc="-15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10816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157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9911" y="3539997"/>
            <a:ext cx="1983739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77695" algn="l"/>
              </a:tabLst>
            </a:pPr>
            <a:r>
              <a:rPr sz="1450" spc="-50" dirty="0">
                <a:latin typeface="Times New Roman"/>
                <a:cs typeface="Times New Roman"/>
              </a:rPr>
              <a:t>8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-5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911" y="3875277"/>
            <a:ext cx="207772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71675" algn="l"/>
              </a:tabLst>
            </a:pPr>
            <a:r>
              <a:rPr sz="1450" spc="-25" dirty="0">
                <a:latin typeface="Times New Roman"/>
                <a:cs typeface="Times New Roman"/>
              </a:rPr>
              <a:t>16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spc="-50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287" y="3530091"/>
            <a:ext cx="8068309" cy="257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  <a:tab pos="975994" algn="l"/>
                <a:tab pos="2841625" algn="l"/>
              </a:tabLst>
            </a:pPr>
            <a:r>
              <a:rPr sz="2200" spc="-25" dirty="0">
                <a:latin typeface="Times New Roman"/>
                <a:cs typeface="Times New Roman"/>
              </a:rPr>
              <a:t>125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157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152</a:t>
            </a:r>
            <a:endParaRPr sz="220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  <a:tab pos="1069975" algn="l"/>
                <a:tab pos="2910840" algn="l"/>
              </a:tabLst>
            </a:pPr>
            <a:r>
              <a:rPr sz="2200" spc="-25" dirty="0">
                <a:latin typeface="Times New Roman"/>
                <a:cs typeface="Times New Roman"/>
              </a:rPr>
              <a:t>125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152</a:t>
            </a:r>
            <a:r>
              <a:rPr sz="2200" dirty="0">
                <a:latin typeface="Times New Roman"/>
                <a:cs typeface="Times New Roman"/>
              </a:rPr>
              <a:t>	mod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103</a:t>
            </a:r>
            <a:endParaRPr sz="220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</a:tabLst>
            </a:pPr>
            <a:r>
              <a:rPr sz="2200" dirty="0">
                <a:latin typeface="Times New Roman"/>
                <a:cs typeface="Times New Roman"/>
              </a:rPr>
              <a:t>125</a:t>
            </a:r>
            <a:r>
              <a:rPr sz="2175" baseline="24904" dirty="0">
                <a:latin typeface="Times New Roman"/>
                <a:cs typeface="Times New Roman"/>
              </a:rPr>
              <a:t>32</a:t>
            </a:r>
            <a:r>
              <a:rPr sz="2175" spc="277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103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175" spc="262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137</a:t>
            </a:r>
            <a:endParaRPr sz="2200">
              <a:latin typeface="Times New Roman"/>
              <a:cs typeface="Times New Roman"/>
            </a:endParaRPr>
          </a:p>
          <a:p>
            <a:pPr marL="393065" indent="-342265">
              <a:lnSpc>
                <a:spcPts val="231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</a:tabLst>
            </a:pPr>
            <a:r>
              <a:rPr sz="2200" dirty="0">
                <a:latin typeface="Times New Roman"/>
                <a:cs typeface="Times New Roman"/>
              </a:rPr>
              <a:t>125</a:t>
            </a:r>
            <a:r>
              <a:rPr sz="2175" baseline="24904" dirty="0">
                <a:latin typeface="Times New Roman"/>
                <a:cs typeface="Times New Roman"/>
              </a:rPr>
              <a:t>64</a:t>
            </a:r>
            <a:r>
              <a:rPr sz="2175" spc="-15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137</a:t>
            </a:r>
            <a:r>
              <a:rPr sz="2175" baseline="24904" dirty="0">
                <a:latin typeface="Times New Roman"/>
                <a:cs typeface="Times New Roman"/>
              </a:rPr>
              <a:t>2</a:t>
            </a:r>
            <a:r>
              <a:rPr sz="2175" spc="262" baseline="2490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69</a:t>
            </a:r>
            <a:endParaRPr sz="2200">
              <a:latin typeface="Times New Roman"/>
              <a:cs typeface="Times New Roman"/>
            </a:endParaRPr>
          </a:p>
          <a:p>
            <a:pPr marL="393065" indent="-342265">
              <a:lnSpc>
                <a:spcPts val="231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</a:tabLst>
            </a:pPr>
            <a:r>
              <a:rPr sz="3300" baseline="-16414" dirty="0">
                <a:latin typeface="Times New Roman"/>
                <a:cs typeface="Times New Roman"/>
              </a:rPr>
              <a:t>125</a:t>
            </a:r>
            <a:r>
              <a:rPr sz="1450" dirty="0">
                <a:latin typeface="Times New Roman"/>
                <a:cs typeface="Times New Roman"/>
              </a:rPr>
              <a:t>107</a:t>
            </a:r>
            <a:r>
              <a:rPr sz="3300" baseline="-16414" dirty="0">
                <a:latin typeface="Times New Roman"/>
                <a:cs typeface="Times New Roman"/>
              </a:rPr>
              <a:t>=</a:t>
            </a:r>
            <a:r>
              <a:rPr sz="3300" spc="37" baseline="-16414" dirty="0">
                <a:latin typeface="Times New Roman"/>
                <a:cs typeface="Times New Roman"/>
              </a:rPr>
              <a:t> </a:t>
            </a:r>
            <a:r>
              <a:rPr sz="3300" baseline="-16414" dirty="0">
                <a:latin typeface="Times New Roman"/>
                <a:cs typeface="Times New Roman"/>
              </a:rPr>
              <a:t>125</a:t>
            </a:r>
            <a:r>
              <a:rPr sz="1450" dirty="0">
                <a:latin typeface="Times New Roman"/>
                <a:cs typeface="Times New Roman"/>
              </a:rPr>
              <a:t>64+32+8+2+1</a:t>
            </a:r>
            <a:r>
              <a:rPr sz="1450" spc="30" dirty="0">
                <a:latin typeface="Times New Roman"/>
                <a:cs typeface="Times New Roman"/>
              </a:rPr>
              <a:t> </a:t>
            </a:r>
            <a:r>
              <a:rPr sz="3300" baseline="-16414" dirty="0">
                <a:latin typeface="Times New Roman"/>
                <a:cs typeface="Times New Roman"/>
              </a:rPr>
              <a:t>mod</a:t>
            </a:r>
            <a:r>
              <a:rPr sz="3300" spc="30" baseline="-16414" dirty="0">
                <a:latin typeface="Times New Roman"/>
                <a:cs typeface="Times New Roman"/>
              </a:rPr>
              <a:t> </a:t>
            </a:r>
            <a:r>
              <a:rPr sz="3300" spc="-37" baseline="-16414" dirty="0">
                <a:latin typeface="Times New Roman"/>
                <a:cs typeface="Times New Roman"/>
              </a:rPr>
              <a:t>187</a:t>
            </a:r>
            <a:endParaRPr sz="3300" baseline="-16414">
              <a:latin typeface="Times New Roman"/>
              <a:cs typeface="Times New Roman"/>
            </a:endParaRPr>
          </a:p>
          <a:p>
            <a:pPr marL="393065">
              <a:lnSpc>
                <a:spcPts val="2375"/>
              </a:lnSpc>
              <a:spcBef>
                <a:spcPts val="130"/>
              </a:spcBef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69×137×152×104×125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25" dirty="0">
                <a:latin typeface="Times New Roman"/>
                <a:cs typeface="Times New Roman"/>
              </a:rPr>
              <a:t> 187</a:t>
            </a:r>
            <a:endParaRPr sz="2200">
              <a:latin typeface="Times New Roman"/>
              <a:cs typeface="Times New Roman"/>
            </a:endParaRPr>
          </a:p>
          <a:p>
            <a:pPr marL="393065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18679128000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mod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187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393065" indent="-342265">
              <a:lnSpc>
                <a:spcPct val="100000"/>
              </a:lnSpc>
              <a:spcBef>
                <a:spcPts val="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</a:tabLst>
            </a:pP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You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able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do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additions</a:t>
            </a:r>
            <a:r>
              <a:rPr sz="2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convert</a:t>
            </a:r>
            <a:r>
              <a:rPr sz="22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107</a:t>
            </a:r>
            <a:r>
              <a:rPr sz="2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Times New Roman"/>
                <a:cs typeface="Times New Roman"/>
              </a:rPr>
              <a:t>64+32+8+2+1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1809" y="1905380"/>
            <a:ext cx="2438400" cy="2308225"/>
          </a:xfrm>
          <a:prstGeom prst="rect">
            <a:avLst/>
          </a:prstGeom>
          <a:ln w="9525">
            <a:solidFill>
              <a:srgbClr val="FC0128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Notation:</a:t>
            </a:r>
            <a:endParaRPr sz="2400">
              <a:latin typeface="Times New Roman"/>
              <a:cs typeface="Times New Roman"/>
            </a:endParaRPr>
          </a:p>
          <a:p>
            <a:pPr marL="90805" marR="88201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 mod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z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  <a:p>
            <a:pPr marL="90805" marR="67818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(mod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z) or</a:t>
            </a:r>
            <a:endParaRPr sz="24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mod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z =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1960" y="40389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83515" indent="-342900" algn="just">
              <a:lnSpc>
                <a:spcPct val="100000"/>
              </a:lnSpc>
              <a:spcBef>
                <a:spcPts val="19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quickly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public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0" dirty="0">
                <a:latin typeface="Times New Roman"/>
                <a:cs typeface="Times New Roman"/>
              </a:rPr>
              <a:t>q</a:t>
            </a:r>
            <a:r>
              <a:rPr sz="1200" spc="-150" dirty="0">
                <a:latin typeface="MS Gothic"/>
                <a:cs typeface="MS Gothic"/>
              </a:rPr>
              <a:t>？</a:t>
            </a:r>
            <a:r>
              <a:rPr sz="1200" dirty="0">
                <a:latin typeface="MS Gothic"/>
                <a:cs typeface="MS Gothic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So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way,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0" dirty="0">
                <a:latin typeface="Times New Roman"/>
                <a:cs typeface="Times New Roman"/>
              </a:rPr>
              <a:t> RSA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longer</a:t>
            </a:r>
            <a:r>
              <a:rPr sz="1200" spc="-10" dirty="0">
                <a:latin typeface="Times New Roman"/>
                <a:cs typeface="Times New Roman"/>
              </a:rPr>
              <a:t> secure?</a:t>
            </a:r>
            <a:endParaRPr sz="1200">
              <a:latin typeface="Times New Roman"/>
              <a:cs typeface="Times New Roman"/>
            </a:endParaRPr>
          </a:p>
          <a:p>
            <a:pPr marL="118745" marR="30988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Factoring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prime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simple.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power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increases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with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magnitude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number.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takes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of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power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factor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large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prime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numbers.</a:t>
            </a:r>
            <a:endParaRPr sz="1200">
              <a:latin typeface="Times New Roman"/>
              <a:cs typeface="Times New Roman"/>
            </a:endParaRPr>
          </a:p>
          <a:p>
            <a:pPr marL="461645" marR="246379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two </a:t>
            </a:r>
            <a:r>
              <a:rPr sz="1200" dirty="0">
                <a:latin typeface="Times New Roman"/>
                <a:cs typeface="Times New Roman"/>
              </a:rPr>
              <a:t>prime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q?</a:t>
            </a:r>
            <a:endParaRPr sz="1200">
              <a:latin typeface="Times New Roman"/>
              <a:cs typeface="Times New Roman"/>
            </a:endParaRPr>
          </a:p>
          <a:p>
            <a:pPr marL="118745" marR="205104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should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large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prime.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isn’t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easy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such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numbers.</a:t>
            </a:r>
            <a:endParaRPr sz="1200">
              <a:latin typeface="Times New Roman"/>
              <a:cs typeface="Times New Roman"/>
            </a:endParaRPr>
          </a:p>
          <a:p>
            <a:pPr marL="461645" marR="21272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fast </a:t>
            </a:r>
            <a:r>
              <a:rPr sz="1200" dirty="0">
                <a:latin typeface="Times New Roman"/>
                <a:cs typeface="Times New Roman"/>
              </a:rPr>
              <a:t>factorization? 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security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RSA?</a:t>
            </a:r>
            <a:endParaRPr sz="1200">
              <a:latin typeface="Times New Roman"/>
              <a:cs typeface="Times New Roman"/>
            </a:endParaRPr>
          </a:p>
          <a:p>
            <a:pPr marL="118745" marR="16700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RSA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just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asymmetric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key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involves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factorization.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are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methods.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Quantum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expected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factorization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easy.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methods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 been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standardized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 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future.</a:t>
            </a:r>
            <a:endParaRPr sz="1200">
              <a:latin typeface="Times New Roman"/>
              <a:cs typeface="Times New Roman"/>
            </a:endParaRPr>
          </a:p>
          <a:p>
            <a:pPr marL="461645" marR="249554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“Select e,”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largest </a:t>
            </a:r>
            <a:r>
              <a:rPr sz="1200" dirty="0">
                <a:latin typeface="Times New Roman"/>
                <a:cs typeface="Times New Roman"/>
              </a:rPr>
              <a:t>satisfied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number?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“relatively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prime”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z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839" y="328422"/>
            <a:ext cx="60975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2710">
              <a:lnSpc>
                <a:spcPct val="100000"/>
              </a:lnSpc>
              <a:spcBef>
                <a:spcPts val="100"/>
              </a:spcBef>
            </a:pPr>
            <a:r>
              <a:rPr dirty="0"/>
              <a:t>RSA</a:t>
            </a:r>
            <a:r>
              <a:rPr spc="-55" dirty="0"/>
              <a:t> </a:t>
            </a:r>
            <a:r>
              <a:rPr dirty="0"/>
              <a:t>Public</a:t>
            </a:r>
            <a:r>
              <a:rPr spc="-60" dirty="0"/>
              <a:t> </a:t>
            </a:r>
            <a:r>
              <a:rPr dirty="0"/>
              <a:t>Key</a:t>
            </a:r>
            <a:r>
              <a:rPr spc="-4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87" y="1087882"/>
            <a:ext cx="795909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Ron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Rivest,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Shamir,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Adleman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MIT</a:t>
            </a:r>
            <a:r>
              <a:rPr sz="2400" spc="-20" dirty="0">
                <a:latin typeface="Times New Roman"/>
                <a:cs typeface="Times New Roman"/>
              </a:rPr>
              <a:t> 1978</a:t>
            </a:r>
            <a:endParaRPr sz="2400">
              <a:latin typeface="Times New Roman"/>
              <a:cs typeface="Times New Roman"/>
            </a:endParaRPr>
          </a:p>
          <a:p>
            <a:pPr marL="368300" marR="17780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ciphertext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n-</a:t>
            </a:r>
            <a:r>
              <a:rPr sz="2400" spc="-25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368300" marR="5714365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{e,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n},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{d,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n}</a:t>
            </a:r>
            <a:endParaRPr sz="2400">
              <a:latin typeface="Times New Roman"/>
              <a:cs typeface="Times New Roman"/>
            </a:endParaRPr>
          </a:p>
          <a:p>
            <a:pPr marL="367665" marR="5836285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baseline="24305" dirty="0">
                <a:latin typeface="Times New Roman"/>
                <a:cs typeface="Times New Roman"/>
              </a:rPr>
              <a:t>e</a:t>
            </a:r>
            <a:r>
              <a:rPr sz="2400" spc="284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baseline="24305" dirty="0">
                <a:latin typeface="Times New Roman"/>
                <a:cs typeface="Times New Roman"/>
              </a:rPr>
              <a:t>d</a:t>
            </a:r>
            <a:r>
              <a:rPr sz="2400" spc="284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construct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keys:</a:t>
            </a:r>
            <a:endParaRPr sz="2400">
              <a:latin typeface="Times New Roman"/>
              <a:cs typeface="Times New Roman"/>
            </a:endParaRPr>
          </a:p>
          <a:p>
            <a:pPr marL="7677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67715" algn="l"/>
              </a:tabLst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large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primes: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q</a:t>
            </a:r>
            <a:endParaRPr sz="2400">
              <a:latin typeface="Times New Roman"/>
              <a:cs typeface="Times New Roman"/>
            </a:endParaRPr>
          </a:p>
          <a:p>
            <a:pPr marL="7677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67715" algn="l"/>
              </a:tabLst>
            </a:pPr>
            <a:r>
              <a:rPr sz="2400" dirty="0">
                <a:latin typeface="Times New Roman"/>
                <a:cs typeface="Times New Roman"/>
              </a:rPr>
              <a:t>n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p×q</a:t>
            </a:r>
            <a:endParaRPr sz="2400">
              <a:latin typeface="Times New Roman"/>
              <a:cs typeface="Times New Roman"/>
            </a:endParaRPr>
          </a:p>
          <a:p>
            <a:pPr marL="7677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67715" algn="l"/>
              </a:tabLst>
            </a:pP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(p-</a:t>
            </a:r>
            <a:r>
              <a:rPr sz="2400" spc="-20" dirty="0">
                <a:latin typeface="Times New Roman"/>
                <a:cs typeface="Times New Roman"/>
              </a:rPr>
              <a:t>1)(q-</a:t>
            </a:r>
            <a:r>
              <a:rPr sz="2400" spc="-25" dirty="0">
                <a:latin typeface="Times New Roman"/>
                <a:cs typeface="Times New Roman"/>
              </a:rPr>
              <a:t>1)</a:t>
            </a:r>
            <a:endParaRPr sz="2400">
              <a:latin typeface="Times New Roman"/>
              <a:cs typeface="Times New Roman"/>
            </a:endParaRPr>
          </a:p>
          <a:p>
            <a:pPr marL="7677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67715" algn="l"/>
              </a:tabLst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gcd(z,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  <a:p>
            <a:pPr marL="7677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67715" algn="l"/>
              </a:tabLst>
            </a:pP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64011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534670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RSA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algorithm example?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Sure.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choose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e=9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case?</a:t>
            </a:r>
            <a:endParaRPr sz="1200">
              <a:latin typeface="Times New Roman"/>
              <a:cs typeface="Times New Roman"/>
            </a:endParaRPr>
          </a:p>
          <a:p>
            <a:pPr marL="118745" marR="230504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weak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Better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prime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582" y="328422"/>
            <a:ext cx="56525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4325">
              <a:lnSpc>
                <a:spcPct val="100000"/>
              </a:lnSpc>
              <a:spcBef>
                <a:spcPts val="100"/>
              </a:spcBef>
            </a:pPr>
            <a:r>
              <a:rPr dirty="0"/>
              <a:t>RSA</a:t>
            </a:r>
            <a:r>
              <a:rPr spc="-90" dirty="0"/>
              <a:t> </a:t>
            </a:r>
            <a:r>
              <a:rPr dirty="0"/>
              <a:t>Algorithm:</a:t>
            </a:r>
            <a:r>
              <a:rPr spc="-8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316482"/>
            <a:ext cx="596709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44295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large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primes: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q 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17, q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n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p×q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17×11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187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(p-</a:t>
            </a:r>
            <a:r>
              <a:rPr sz="2400" spc="-20" dirty="0">
                <a:latin typeface="Times New Roman"/>
                <a:cs typeface="Times New Roman"/>
              </a:rPr>
              <a:t>1)(q-</a:t>
            </a:r>
            <a:r>
              <a:rPr sz="2400" dirty="0">
                <a:latin typeface="Times New Roman"/>
                <a:cs typeface="Times New Roman"/>
              </a:rPr>
              <a:t>1)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16x10 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160</a:t>
            </a:r>
            <a:endParaRPr sz="2400">
              <a:latin typeface="Times New Roman"/>
              <a:cs typeface="Times New Roman"/>
            </a:endParaRPr>
          </a:p>
          <a:p>
            <a:pPr marL="355600" marR="558165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gcd(z,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z </a:t>
            </a:r>
            <a:r>
              <a:rPr sz="2400" dirty="0">
                <a:latin typeface="Times New Roman"/>
                <a:cs typeface="Times New Roman"/>
              </a:rPr>
              <a:t>say,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Calculate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160k+1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161, 321, 481, </a:t>
            </a:r>
            <a:r>
              <a:rPr sz="2400" spc="-25" dirty="0">
                <a:latin typeface="Times New Roman"/>
                <a:cs typeface="Times New Roman"/>
              </a:rPr>
              <a:t>641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divisible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161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divisible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161/7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23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{7,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187},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{23,</a:t>
            </a:r>
            <a:r>
              <a:rPr sz="2400" spc="-20" dirty="0">
                <a:latin typeface="Times New Roman"/>
                <a:cs typeface="Times New Roman"/>
              </a:rPr>
              <a:t> 187}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41105" y="31245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2433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39"/>
              </a:lnSpc>
            </a:pPr>
            <a:r>
              <a:rPr sz="1800" spc="-20" dirty="0"/>
              <a:t>8.21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68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453390" indent="-342900" algn="just">
              <a:lnSpc>
                <a:spcPts val="1300"/>
              </a:lnSpc>
              <a:spcBef>
                <a:spcPts val="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destination's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indisputable </a:t>
            </a:r>
            <a:r>
              <a:rPr sz="1200" dirty="0">
                <a:latin typeface="Times New Roman"/>
                <a:cs typeface="Times New Roman"/>
              </a:rPr>
              <a:t>declaration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intended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recipient?</a:t>
            </a:r>
            <a:endParaRPr sz="1200">
              <a:latin typeface="Times New Roman"/>
              <a:cs typeface="Times New Roman"/>
            </a:endParaRPr>
          </a:p>
          <a:p>
            <a:pPr marL="118745" marR="186690">
              <a:lnSpc>
                <a:spcPts val="1300"/>
              </a:lnSpc>
              <a:spcBef>
                <a:spcPts val="27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purpose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else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However,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feature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establish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could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289560" indent="-170815">
              <a:lnSpc>
                <a:spcPts val="1410"/>
              </a:lnSpc>
              <a:buFont typeface="Wingdings"/>
              <a:buChar char=""/>
              <a:tabLst>
                <a:tab pos="289560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 go over </a:t>
            </a:r>
            <a:r>
              <a:rPr sz="1200" spc="-10" dirty="0">
                <a:latin typeface="Times New Roman"/>
                <a:cs typeface="Times New Roman"/>
              </a:rPr>
              <a:t>non-repudiation?</a:t>
            </a:r>
            <a:endParaRPr sz="1200">
              <a:latin typeface="Times New Roman"/>
              <a:cs typeface="Times New Roman"/>
            </a:endParaRPr>
          </a:p>
          <a:p>
            <a:pPr marL="118745" marR="28702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 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known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must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deny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54202" y="405384"/>
            <a:ext cx="7005955" cy="897890"/>
            <a:chOff x="854202" y="405384"/>
            <a:chExt cx="7005955" cy="897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202" y="405384"/>
              <a:ext cx="4727447" cy="897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773" y="405384"/>
              <a:ext cx="666749" cy="8976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4648" y="405384"/>
              <a:ext cx="2675381" cy="89763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798195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Confidentiality</a:t>
            </a:r>
            <a:r>
              <a:rPr sz="3200" spc="-65" dirty="0"/>
              <a:t> </a:t>
            </a:r>
            <a:r>
              <a:rPr sz="3200" dirty="0"/>
              <a:t>and</a:t>
            </a:r>
            <a:r>
              <a:rPr sz="3200" spc="-75" dirty="0"/>
              <a:t> </a:t>
            </a:r>
            <a:r>
              <a:rPr sz="3200" spc="-20" dirty="0"/>
              <a:t>Non-</a:t>
            </a:r>
            <a:r>
              <a:rPr sz="3200" spc="-10" dirty="0"/>
              <a:t>Repudiation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06387" y="1167130"/>
            <a:ext cx="7419975" cy="28067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Encrypted_Message</a:t>
            </a:r>
            <a:endParaRPr sz="2400">
              <a:latin typeface="Times New Roman"/>
              <a:cs typeface="Times New Roman"/>
            </a:endParaRPr>
          </a:p>
          <a:p>
            <a:pPr marL="927100" marR="2321560" indent="-5715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Encrypt(Public_Key2, </a:t>
            </a:r>
            <a:r>
              <a:rPr sz="2400" dirty="0">
                <a:latin typeface="Times New Roman"/>
                <a:cs typeface="Times New Roman"/>
              </a:rPr>
              <a:t>Encrypt(Private_Key1,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Message))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Decrypt(Public_Key1,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Decrypt(Private_Key2, Encrypted_Message)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Private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6281" y="228601"/>
            <a:ext cx="798195" cy="1143635"/>
            <a:chOff x="216281" y="228601"/>
            <a:chExt cx="798195" cy="11436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228601"/>
              <a:ext cx="785511" cy="9905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981" y="99098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37607" y="4966334"/>
            <a:ext cx="2032635" cy="660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819"/>
              </a:spcBef>
            </a:pPr>
            <a:r>
              <a:rPr sz="2800" spc="-10" dirty="0">
                <a:latin typeface="Times New Roman"/>
                <a:cs typeface="Times New Roman"/>
              </a:rPr>
              <a:t>Message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0207" y="4813934"/>
            <a:ext cx="4318635" cy="965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2000">
              <a:latin typeface="Times New Roman"/>
              <a:cs typeface="Times New Roman"/>
            </a:endParaRPr>
          </a:p>
          <a:p>
            <a:pPr marL="34417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Private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Key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3647" y="5431890"/>
            <a:ext cx="172021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5" dirty="0">
                <a:latin typeface="Times New Roman"/>
                <a:cs typeface="Times New Roman"/>
              </a:rPr>
              <a:t>Your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Public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Key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3272" y="5105400"/>
            <a:ext cx="368807" cy="36804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0079" y="5105400"/>
            <a:ext cx="259442" cy="36804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839581" y="3581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8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65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345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checksums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error</a:t>
            </a:r>
            <a:endParaRPr sz="1200">
              <a:latin typeface="Times New Roman"/>
              <a:cs typeface="Times New Roman"/>
            </a:endParaRPr>
          </a:p>
          <a:p>
            <a:pPr marL="461645" marR="426084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detection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message? Would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checksums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calculated </a:t>
            </a:r>
            <a:r>
              <a:rPr sz="1200" dirty="0">
                <a:latin typeface="Times New Roman"/>
                <a:cs typeface="Times New Roman"/>
              </a:rPr>
              <a:t>before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after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118745" marR="28511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checksums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still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optional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rarely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far.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Have you?</a:t>
            </a:r>
            <a:endParaRPr sz="1200">
              <a:latin typeface="Times New Roman"/>
              <a:cs typeface="Times New Roman"/>
            </a:endParaRPr>
          </a:p>
          <a:p>
            <a:pPr marL="461645" marR="23558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keys </a:t>
            </a:r>
            <a:r>
              <a:rPr sz="1200" dirty="0">
                <a:latin typeface="Times New Roman"/>
                <a:cs typeface="Times New Roman"/>
              </a:rPr>
              <a:t>permanent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session?</a:t>
            </a:r>
            <a:endParaRPr sz="1200">
              <a:latin typeface="Times New Roman"/>
              <a:cs typeface="Times New Roman"/>
            </a:endParaRPr>
          </a:p>
          <a:p>
            <a:pPr marL="118745" marR="25019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Session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public/private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Session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several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times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during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session.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1583" y="229756"/>
            <a:ext cx="8104505" cy="1295400"/>
            <a:chOff x="231583" y="229756"/>
            <a:chExt cx="8104505" cy="1295400"/>
          </a:xfrm>
        </p:grpSpPr>
        <p:sp>
          <p:nvSpPr>
            <p:cNvPr id="5" name="object 5"/>
            <p:cNvSpPr/>
            <p:nvPr/>
          </p:nvSpPr>
          <p:spPr>
            <a:xfrm>
              <a:off x="868870" y="229756"/>
              <a:ext cx="883285" cy="567055"/>
            </a:xfrm>
            <a:custGeom>
              <a:avLst/>
              <a:gdLst/>
              <a:ahLst/>
              <a:cxnLst/>
              <a:rect l="l" t="t" r="r" b="b"/>
              <a:pathLst>
                <a:path w="883285" h="567055">
                  <a:moveTo>
                    <a:pt x="883132" y="566591"/>
                  </a:moveTo>
                  <a:lnTo>
                    <a:pt x="0" y="566591"/>
                  </a:lnTo>
                  <a:lnTo>
                    <a:pt x="0" y="0"/>
                  </a:lnTo>
                  <a:lnTo>
                    <a:pt x="883132" y="0"/>
                  </a:lnTo>
                  <a:lnTo>
                    <a:pt x="883132" y="56659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1544" y="251192"/>
              <a:ext cx="828675" cy="519430"/>
            </a:xfrm>
            <a:custGeom>
              <a:avLst/>
              <a:gdLst/>
              <a:ahLst/>
              <a:cxnLst/>
              <a:rect l="l" t="t" r="r" b="b"/>
              <a:pathLst>
                <a:path w="828675" h="519430">
                  <a:moveTo>
                    <a:pt x="828235" y="519086"/>
                  </a:moveTo>
                  <a:lnTo>
                    <a:pt x="0" y="519086"/>
                  </a:lnTo>
                  <a:lnTo>
                    <a:pt x="0" y="0"/>
                  </a:lnTo>
                  <a:lnTo>
                    <a:pt x="828235" y="0"/>
                  </a:lnTo>
                  <a:lnTo>
                    <a:pt x="828235" y="519086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0496" y="313181"/>
              <a:ext cx="362585" cy="479425"/>
            </a:xfrm>
            <a:custGeom>
              <a:avLst/>
              <a:gdLst/>
              <a:ahLst/>
              <a:cxnLst/>
              <a:rect l="l" t="t" r="r" b="b"/>
              <a:pathLst>
                <a:path w="362584" h="479425">
                  <a:moveTo>
                    <a:pt x="0" y="479112"/>
                  </a:moveTo>
                  <a:lnTo>
                    <a:pt x="362203" y="0"/>
                  </a:lnTo>
                </a:path>
              </a:pathLst>
            </a:custGeom>
            <a:ln w="23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25" y="427890"/>
              <a:ext cx="230927" cy="2242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4711" y="646301"/>
              <a:ext cx="803910" cy="704850"/>
            </a:xfrm>
            <a:custGeom>
              <a:avLst/>
              <a:gdLst/>
              <a:ahLst/>
              <a:cxnLst/>
              <a:rect l="l" t="t" r="r" b="b"/>
              <a:pathLst>
                <a:path w="803910" h="704850">
                  <a:moveTo>
                    <a:pt x="498850" y="704475"/>
                  </a:moveTo>
                  <a:lnTo>
                    <a:pt x="115761" y="704475"/>
                  </a:lnTo>
                  <a:lnTo>
                    <a:pt x="115761" y="551530"/>
                  </a:lnTo>
                  <a:lnTo>
                    <a:pt x="90700" y="551530"/>
                  </a:lnTo>
                  <a:lnTo>
                    <a:pt x="90700" y="411909"/>
                  </a:lnTo>
                  <a:lnTo>
                    <a:pt x="255988" y="526618"/>
                  </a:lnTo>
                  <a:lnTo>
                    <a:pt x="424261" y="302414"/>
                  </a:lnTo>
                  <a:lnTo>
                    <a:pt x="251215" y="188284"/>
                  </a:lnTo>
                  <a:lnTo>
                    <a:pt x="192737" y="278661"/>
                  </a:lnTo>
                  <a:lnTo>
                    <a:pt x="218992" y="303573"/>
                  </a:lnTo>
                  <a:lnTo>
                    <a:pt x="254198" y="330802"/>
                  </a:lnTo>
                  <a:lnTo>
                    <a:pt x="165885" y="436241"/>
                  </a:lnTo>
                  <a:lnTo>
                    <a:pt x="94280" y="389894"/>
                  </a:lnTo>
                  <a:lnTo>
                    <a:pt x="5967" y="325588"/>
                  </a:lnTo>
                  <a:lnTo>
                    <a:pt x="0" y="242742"/>
                  </a:lnTo>
                  <a:lnTo>
                    <a:pt x="130082" y="61989"/>
                  </a:lnTo>
                  <a:lnTo>
                    <a:pt x="191544" y="27808"/>
                  </a:lnTo>
                  <a:lnTo>
                    <a:pt x="238087" y="27808"/>
                  </a:lnTo>
                  <a:lnTo>
                    <a:pt x="281647" y="112391"/>
                  </a:lnTo>
                  <a:lnTo>
                    <a:pt x="300742" y="79369"/>
                  </a:lnTo>
                  <a:lnTo>
                    <a:pt x="281647" y="26649"/>
                  </a:lnTo>
                  <a:lnTo>
                    <a:pt x="337738" y="26649"/>
                  </a:lnTo>
                  <a:lnTo>
                    <a:pt x="318643" y="78790"/>
                  </a:lnTo>
                  <a:lnTo>
                    <a:pt x="336544" y="112391"/>
                  </a:lnTo>
                  <a:lnTo>
                    <a:pt x="375331" y="27808"/>
                  </a:lnTo>
                  <a:lnTo>
                    <a:pt x="436792" y="27808"/>
                  </a:lnTo>
                  <a:lnTo>
                    <a:pt x="590146" y="116447"/>
                  </a:lnTo>
                  <a:lnTo>
                    <a:pt x="609241" y="96749"/>
                  </a:lnTo>
                  <a:lnTo>
                    <a:pt x="684427" y="0"/>
                  </a:lnTo>
                  <a:lnTo>
                    <a:pt x="803769" y="77631"/>
                  </a:lnTo>
                  <a:lnTo>
                    <a:pt x="698748" y="206823"/>
                  </a:lnTo>
                  <a:lnTo>
                    <a:pt x="643850" y="281558"/>
                  </a:lnTo>
                  <a:lnTo>
                    <a:pt x="635496" y="291986"/>
                  </a:lnTo>
                  <a:lnTo>
                    <a:pt x="562101" y="291986"/>
                  </a:lnTo>
                  <a:lnTo>
                    <a:pt x="528089" y="267654"/>
                  </a:lnTo>
                  <a:lnTo>
                    <a:pt x="528089" y="552688"/>
                  </a:lnTo>
                  <a:lnTo>
                    <a:pt x="498850" y="552109"/>
                  </a:lnTo>
                  <a:lnTo>
                    <a:pt x="498850" y="704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10" y="674689"/>
              <a:ext cx="113129" cy="837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83" y="875141"/>
              <a:ext cx="91296" cy="1048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88" y="869348"/>
              <a:ext cx="101440" cy="811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07059" y="1124838"/>
              <a:ext cx="374650" cy="400050"/>
            </a:xfrm>
            <a:custGeom>
              <a:avLst/>
              <a:gdLst/>
              <a:ahLst/>
              <a:cxnLst/>
              <a:rect l="l" t="t" r="r" b="b"/>
              <a:pathLst>
                <a:path w="374650" h="400050">
                  <a:moveTo>
                    <a:pt x="374129" y="74739"/>
                  </a:moveTo>
                  <a:lnTo>
                    <a:pt x="309092" y="74739"/>
                  </a:lnTo>
                  <a:lnTo>
                    <a:pt x="309092" y="0"/>
                  </a:lnTo>
                  <a:lnTo>
                    <a:pt x="60858" y="0"/>
                  </a:lnTo>
                  <a:lnTo>
                    <a:pt x="60858" y="74739"/>
                  </a:lnTo>
                  <a:lnTo>
                    <a:pt x="0" y="74739"/>
                  </a:lnTo>
                  <a:lnTo>
                    <a:pt x="0" y="399745"/>
                  </a:lnTo>
                  <a:lnTo>
                    <a:pt x="374129" y="399745"/>
                  </a:lnTo>
                  <a:lnTo>
                    <a:pt x="374129" y="74739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60" y="1124258"/>
              <a:ext cx="131873" cy="1494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760" y="1124258"/>
              <a:ext cx="137243" cy="1442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455" y="878040"/>
              <a:ext cx="230330" cy="2236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832" y="878040"/>
              <a:ext cx="230330" cy="2236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10424" y="1124851"/>
              <a:ext cx="374650" cy="400050"/>
            </a:xfrm>
            <a:custGeom>
              <a:avLst/>
              <a:gdLst/>
              <a:ahLst/>
              <a:cxnLst/>
              <a:rect l="l" t="t" r="r" b="b"/>
              <a:pathLst>
                <a:path w="374650" h="400050">
                  <a:moveTo>
                    <a:pt x="374142" y="74726"/>
                  </a:moveTo>
                  <a:lnTo>
                    <a:pt x="309105" y="74726"/>
                  </a:lnTo>
                  <a:lnTo>
                    <a:pt x="309105" y="0"/>
                  </a:lnTo>
                  <a:lnTo>
                    <a:pt x="60274" y="0"/>
                  </a:lnTo>
                  <a:lnTo>
                    <a:pt x="60274" y="74726"/>
                  </a:lnTo>
                  <a:lnTo>
                    <a:pt x="0" y="74726"/>
                  </a:lnTo>
                  <a:lnTo>
                    <a:pt x="0" y="399732"/>
                  </a:lnTo>
                  <a:lnTo>
                    <a:pt x="374142" y="399732"/>
                  </a:lnTo>
                  <a:lnTo>
                    <a:pt x="374142" y="7472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436" y="1124260"/>
              <a:ext cx="131873" cy="1494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137" y="1124261"/>
              <a:ext cx="137840" cy="144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9625" y="328421"/>
              <a:ext cx="6755892" cy="100888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0">
              <a:lnSpc>
                <a:spcPct val="100000"/>
              </a:lnSpc>
              <a:spcBef>
                <a:spcPts val="100"/>
              </a:spcBef>
            </a:pPr>
            <a:r>
              <a:rPr dirty="0"/>
              <a:t>Public</a:t>
            </a:r>
            <a:r>
              <a:rPr spc="-70" dirty="0"/>
              <a:t> </a:t>
            </a:r>
            <a:r>
              <a:rPr dirty="0"/>
              <a:t>Key</a:t>
            </a:r>
            <a:r>
              <a:rPr spc="-50" dirty="0"/>
              <a:t> </a:t>
            </a:r>
            <a:r>
              <a:rPr dirty="0"/>
              <a:t>Encryption:</a:t>
            </a:r>
            <a:r>
              <a:rPr spc="-65" dirty="0"/>
              <a:t> </a:t>
            </a:r>
            <a:r>
              <a:rPr spc="-10" dirty="0"/>
              <a:t>Review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6387" y="1776730"/>
            <a:ext cx="8075295" cy="15621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Private.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decrypt.</a:t>
            </a:r>
            <a:endParaRPr sz="2400">
              <a:latin typeface="Times New Roman"/>
              <a:cs typeface="Times New Roman"/>
            </a:endParaRPr>
          </a:p>
          <a:p>
            <a:pPr marL="546100" marR="1170305" indent="-5334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RSA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difficulty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factorization.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40" y="6153848"/>
            <a:ext cx="4226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8.2.2,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Review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exercises:R3,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R7,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Problems: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P7,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P9,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P10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9581" y="4496180"/>
            <a:ext cx="2898775" cy="0"/>
          </a:xfrm>
          <a:custGeom>
            <a:avLst/>
            <a:gdLst/>
            <a:ahLst/>
            <a:cxnLst/>
            <a:rect l="l" t="t" r="r" b="b"/>
            <a:pathLst>
              <a:path w="2898775">
                <a:moveTo>
                  <a:pt x="0" y="0"/>
                </a:moveTo>
                <a:lnTo>
                  <a:pt x="2898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29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30707" y="301879"/>
            <a:ext cx="4956810" cy="2296160"/>
            <a:chOff x="830707" y="301879"/>
            <a:chExt cx="4956810" cy="2296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707" y="301879"/>
              <a:ext cx="4956493" cy="2295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590" y="1547621"/>
              <a:ext cx="2475737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66433" y="1664208"/>
            <a:ext cx="1903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6387" y="2549841"/>
            <a:ext cx="7179309" cy="2842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Functions,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spc="-20" dirty="0">
                <a:latin typeface="Times New Roman"/>
                <a:cs typeface="Times New Roman"/>
              </a:rPr>
              <a:t>mail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Transport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(TLS)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(IPsec)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Firewalls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Intrusion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detection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(IDS)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621" y="5779007"/>
            <a:ext cx="1444751" cy="39928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0987" y="5370464"/>
            <a:ext cx="8216900" cy="8794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Times New Roman"/>
                <a:cs typeface="Times New Roman"/>
              </a:rPr>
              <a:t>Note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8.8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Wi-</a:t>
            </a:r>
            <a:r>
              <a:rPr sz="1400" dirty="0">
                <a:latin typeface="Times New Roman"/>
                <a:cs typeface="Times New Roman"/>
              </a:rPr>
              <a:t>Fi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4G/5G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covered.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These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topics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will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included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exam.</a:t>
            </a:r>
            <a:endParaRPr sz="1400">
              <a:latin typeface="Times New Roman"/>
              <a:cs typeface="Times New Roman"/>
            </a:endParaRPr>
          </a:p>
          <a:p>
            <a:pPr marL="570865" marR="30480" indent="-533400">
              <a:lnSpc>
                <a:spcPts val="1510"/>
              </a:lnSpc>
              <a:spcBef>
                <a:spcPts val="360"/>
              </a:spcBef>
            </a:pPr>
            <a:r>
              <a:rPr sz="1400" dirty="0">
                <a:latin typeface="Times New Roman"/>
                <a:cs typeface="Times New Roman"/>
              </a:rPr>
              <a:t>Note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2: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This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class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lecture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based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Chapter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8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textbook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(Kurose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Ross)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figures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provided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-25" dirty="0">
                <a:latin typeface="Times New Roman"/>
                <a:cs typeface="Times New Roman"/>
              </a:rPr>
              <a:t> the </a:t>
            </a:r>
            <a:r>
              <a:rPr sz="1400" dirty="0">
                <a:latin typeface="Times New Roman"/>
                <a:cs typeface="Times New Roman"/>
              </a:rPr>
              <a:t>authors.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Several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figures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are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also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Lawrie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Brown’s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slides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supplied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</a:t>
            </a:r>
            <a:r>
              <a:rPr sz="1400" spc="2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William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Stalling’s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book </a:t>
            </a:r>
            <a:r>
              <a:rPr sz="1400" dirty="0">
                <a:latin typeface="Times New Roman"/>
                <a:cs typeface="Times New Roman"/>
              </a:rPr>
              <a:t>“Cryptography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Network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Security: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Principles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Practice,”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7</a:t>
            </a:r>
            <a:r>
              <a:rPr sz="1350" baseline="24691" dirty="0">
                <a:latin typeface="Times New Roman"/>
                <a:cs typeface="Times New Roman"/>
              </a:rPr>
              <a:t>th</a:t>
            </a:r>
            <a:r>
              <a:rPr sz="1350" spc="127" baseline="24691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Ed,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2017.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9577" y="328422"/>
            <a:ext cx="342976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5575">
              <a:lnSpc>
                <a:spcPct val="100000"/>
              </a:lnSpc>
              <a:spcBef>
                <a:spcPts val="100"/>
              </a:spcBef>
            </a:pPr>
            <a:r>
              <a:rPr dirty="0"/>
              <a:t>Homework</a:t>
            </a:r>
            <a:r>
              <a:rPr spc="-160" dirty="0"/>
              <a:t> </a:t>
            </a:r>
            <a:r>
              <a:rPr spc="-25" dirty="0"/>
              <a:t>8B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43330"/>
            <a:ext cx="8171180" cy="30981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RSA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p=7,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q=17</a:t>
            </a:r>
            <a:endParaRPr sz="2400">
              <a:latin typeface="Times New Roman"/>
              <a:cs typeface="Times New Roman"/>
            </a:endParaRPr>
          </a:p>
          <a:p>
            <a:pPr marL="385445" indent="-37274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38544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acceptable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choice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e?</a:t>
            </a:r>
            <a:endParaRPr sz="2400">
              <a:latin typeface="Times New Roman"/>
              <a:cs typeface="Times New Roman"/>
            </a:endParaRPr>
          </a:p>
          <a:p>
            <a:pPr marL="368300" indent="-355600">
              <a:lnSpc>
                <a:spcPct val="100000"/>
              </a:lnSpc>
              <a:spcBef>
                <a:spcPts val="285"/>
              </a:spcBef>
              <a:buAutoNum type="alphaUcPeriod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de=1(mod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z)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AutoNum type="alphaUcPeriod"/>
              <a:tabLst>
                <a:tab pos="355600" algn="l"/>
                <a:tab pos="385445" algn="l"/>
                <a:tab pos="6381750" algn="l"/>
              </a:tabLst>
            </a:pPr>
            <a:r>
              <a:rPr sz="2400" dirty="0">
                <a:latin typeface="Times New Roman"/>
                <a:cs typeface="Times New Roman"/>
              </a:rPr>
              <a:t>	Encrypt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m=25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key</a:t>
            </a:r>
            <a:r>
              <a:rPr sz="2400" dirty="0">
                <a:latin typeface="Times New Roman"/>
                <a:cs typeface="Times New Roman"/>
              </a:rPr>
              <a:t>	(n,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e).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corresponding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ciphertext.</a:t>
            </a:r>
            <a:endParaRPr sz="2400">
              <a:latin typeface="Times New Roman"/>
              <a:cs typeface="Times New Roman"/>
            </a:endParaRPr>
          </a:p>
          <a:p>
            <a:pPr marL="350520" marR="661670" indent="-337820">
              <a:lnSpc>
                <a:spcPts val="2590"/>
              </a:lnSpc>
              <a:spcBef>
                <a:spcPts val="580"/>
              </a:spcBef>
              <a:buAutoNum type="alphaU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original 	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work.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32410" indent="-342900">
              <a:lnSpc>
                <a:spcPct val="100000"/>
              </a:lnSpc>
              <a:spcBef>
                <a:spcPts val="88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safety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RSA, </a:t>
            </a:r>
            <a:r>
              <a:rPr sz="1200" dirty="0">
                <a:latin typeface="Times New Roman"/>
                <a:cs typeface="Times New Roman"/>
              </a:rPr>
              <a:t>AES,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MD5?</a:t>
            </a:r>
            <a:endParaRPr sz="1200">
              <a:latin typeface="Times New Roman"/>
              <a:cs typeface="Times New Roman"/>
            </a:endParaRPr>
          </a:p>
          <a:p>
            <a:pPr marL="118745" marR="130048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RSA</a:t>
            </a:r>
            <a:r>
              <a:rPr sz="1200" i="1" spc="-6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=Public/Private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Key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AES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method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MD5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function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overlap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84426" y="146304"/>
            <a:ext cx="3693160" cy="1385570"/>
            <a:chOff x="1884426" y="146304"/>
            <a:chExt cx="3693160" cy="1385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4426" y="146304"/>
              <a:ext cx="3692651" cy="897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4426" y="633984"/>
              <a:ext cx="2538983" cy="89763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2487" y="249174"/>
            <a:ext cx="30822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Hash,</a:t>
            </a:r>
            <a:r>
              <a:rPr sz="3200" spc="-70" dirty="0"/>
              <a:t> </a:t>
            </a:r>
            <a:r>
              <a:rPr sz="3200" spc="-10" dirty="0"/>
              <a:t>Signatures, Certificates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306387" y="1471930"/>
            <a:ext cx="5202555" cy="3098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Functions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MD5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Hash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spc="-25" dirty="0">
                <a:latin typeface="Times New Roman"/>
                <a:cs typeface="Times New Roman"/>
              </a:rPr>
              <a:t>SHA-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(MAC)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Signature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End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281" y="249300"/>
            <a:ext cx="1734519" cy="11226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8852" y="559563"/>
            <a:ext cx="864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C0128"/>
                </a:solidFill>
                <a:latin typeface="Times New Roman"/>
                <a:cs typeface="Times New Roman"/>
              </a:rPr>
              <a:t>Overview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93860" y="3197732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62433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pc="-10" dirty="0"/>
              <a:t>Washington</a:t>
            </a:r>
            <a:r>
              <a:rPr spc="-15" dirty="0"/>
              <a:t> </a:t>
            </a:r>
            <a:r>
              <a:rPr dirty="0"/>
              <a:t>University</a:t>
            </a:r>
            <a:r>
              <a:rPr spc="-3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St.</a:t>
            </a:r>
            <a:r>
              <a:rPr spc="-25" dirty="0"/>
              <a:t> </a:t>
            </a:r>
            <a:r>
              <a:rPr spc="-10" dirty="0"/>
              <a:t>Louis</a:t>
            </a:r>
          </a:p>
          <a:p>
            <a:pPr marL="12700">
              <a:lnSpc>
                <a:spcPts val="2039"/>
              </a:lnSpc>
            </a:pPr>
            <a:r>
              <a:rPr sz="1800" spc="-20" dirty="0"/>
              <a:t>8.25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6039" y="328422"/>
            <a:ext cx="365912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1910">
              <a:lnSpc>
                <a:spcPct val="100000"/>
              </a:lnSpc>
              <a:spcBef>
                <a:spcPts val="100"/>
              </a:spcBef>
            </a:pPr>
            <a:r>
              <a:rPr dirty="0"/>
              <a:t>Hash</a:t>
            </a:r>
            <a:r>
              <a:rPr spc="-10" dirty="0"/>
              <a:t> Functions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2843529"/>
            <a:ext cx="635127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Example: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hash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ts val="2590"/>
              </a:lnSpc>
            </a:pPr>
            <a:r>
              <a:rPr sz="2400" dirty="0">
                <a:latin typeface="Times New Roman"/>
                <a:cs typeface="Times New Roman"/>
              </a:rPr>
              <a:t>(not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recommended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applications)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Requirements</a:t>
            </a:r>
            <a:r>
              <a:rPr sz="2400" spc="-1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387" y="3867657"/>
            <a:ext cx="8126730" cy="251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Applicable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Fixed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length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output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Easy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compute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10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Invert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Can’t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One-</a:t>
            </a:r>
            <a:r>
              <a:rPr sz="2400" spc="-25" dirty="0">
                <a:latin typeface="Times New Roman"/>
                <a:cs typeface="Times New Roman"/>
              </a:rPr>
              <a:t>way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ts val="2875"/>
              </a:lnSpc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H(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Can’t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</a:t>
            </a:r>
            <a:r>
              <a:rPr sz="2400" spc="-25" dirty="0">
                <a:latin typeface="Times New Roman"/>
                <a:cs typeface="Times New Roman"/>
              </a:rPr>
              <a:t> msg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ts val="2590"/>
              </a:lnSpc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H(</a:t>
            </a:r>
            <a:r>
              <a:rPr sz="2400" i="1" spc="-20" dirty="0">
                <a:latin typeface="Times New Roman"/>
                <a:cs typeface="Times New Roman"/>
              </a:rPr>
              <a:t>y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ts val="260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Strong</a:t>
            </a:r>
            <a:r>
              <a:rPr sz="2400" spc="-20" dirty="0">
                <a:latin typeface="Times New Roman"/>
                <a:cs typeface="Times New Roman"/>
              </a:rPr>
              <a:t> hash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64680" y="1130680"/>
          <a:ext cx="6858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76780" y="1330833"/>
            <a:ext cx="2797810" cy="4635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95"/>
              </a:spcBef>
            </a:pPr>
            <a:r>
              <a:rPr sz="2400" spc="-10" dirty="0">
                <a:latin typeface="Times New Roman"/>
                <a:cs typeface="Times New Roman"/>
              </a:rPr>
              <a:t>12345678901234567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35880" y="1587880"/>
            <a:ext cx="1765300" cy="475615"/>
            <a:chOff x="4635880" y="1587880"/>
            <a:chExt cx="1765300" cy="475615"/>
          </a:xfrm>
        </p:grpSpPr>
        <p:sp>
          <p:nvSpPr>
            <p:cNvPr id="10" name="object 10"/>
            <p:cNvSpPr/>
            <p:nvPr/>
          </p:nvSpPr>
          <p:spPr>
            <a:xfrm>
              <a:off x="4648580" y="1600580"/>
              <a:ext cx="1691005" cy="367665"/>
            </a:xfrm>
            <a:custGeom>
              <a:avLst/>
              <a:gdLst/>
              <a:ahLst/>
              <a:cxnLst/>
              <a:rect l="l" t="t" r="r" b="b"/>
              <a:pathLst>
                <a:path w="1691004" h="367664">
                  <a:moveTo>
                    <a:pt x="0" y="0"/>
                  </a:moveTo>
                  <a:lnTo>
                    <a:pt x="1690547" y="36751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18623" y="1928159"/>
              <a:ext cx="83185" cy="74930"/>
            </a:xfrm>
            <a:custGeom>
              <a:avLst/>
              <a:gdLst/>
              <a:ahLst/>
              <a:cxnLst/>
              <a:rect l="l" t="t" r="r" b="b"/>
              <a:pathLst>
                <a:path w="83185" h="74930">
                  <a:moveTo>
                    <a:pt x="16192" y="0"/>
                  </a:moveTo>
                  <a:lnTo>
                    <a:pt x="0" y="74460"/>
                  </a:lnTo>
                  <a:lnTo>
                    <a:pt x="82562" y="53416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05400" y="1600199"/>
              <a:ext cx="814705" cy="463550"/>
            </a:xfrm>
            <a:custGeom>
              <a:avLst/>
              <a:gdLst/>
              <a:ahLst/>
              <a:cxnLst/>
              <a:rect l="l" t="t" r="r" b="b"/>
              <a:pathLst>
                <a:path w="814704" h="463550">
                  <a:moveTo>
                    <a:pt x="814577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814577" y="463296"/>
                  </a:lnTo>
                  <a:lnTo>
                    <a:pt x="814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82699" y="1623631"/>
            <a:ext cx="653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Hash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6780" y="2143886"/>
            <a:ext cx="2797810" cy="46355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95"/>
              </a:spcBef>
            </a:pPr>
            <a:r>
              <a:rPr sz="2400" spc="-10" dirty="0">
                <a:latin typeface="Times New Roman"/>
                <a:cs typeface="Times New Roman"/>
              </a:rPr>
              <a:t>12345678901234767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83480" y="2209800"/>
            <a:ext cx="1993900" cy="463550"/>
            <a:chOff x="4483480" y="2209800"/>
            <a:chExt cx="1993900" cy="463550"/>
          </a:xfrm>
        </p:grpSpPr>
        <p:sp>
          <p:nvSpPr>
            <p:cNvPr id="16" name="object 16"/>
            <p:cNvSpPr/>
            <p:nvPr/>
          </p:nvSpPr>
          <p:spPr>
            <a:xfrm>
              <a:off x="4496180" y="2362580"/>
              <a:ext cx="1918335" cy="74295"/>
            </a:xfrm>
            <a:custGeom>
              <a:avLst/>
              <a:gdLst/>
              <a:ahLst/>
              <a:cxnLst/>
              <a:rect l="l" t="t" r="r" b="b"/>
              <a:pathLst>
                <a:path w="1918335" h="74294">
                  <a:moveTo>
                    <a:pt x="0" y="0"/>
                  </a:moveTo>
                  <a:lnTo>
                    <a:pt x="1917750" y="7376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9770" y="2397776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2933" y="0"/>
                  </a:moveTo>
                  <a:lnTo>
                    <a:pt x="0" y="76149"/>
                  </a:lnTo>
                  <a:lnTo>
                    <a:pt x="77609" y="4100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5400" y="2209800"/>
              <a:ext cx="814705" cy="463550"/>
            </a:xfrm>
            <a:custGeom>
              <a:avLst/>
              <a:gdLst/>
              <a:ahLst/>
              <a:cxnLst/>
              <a:rect l="l" t="t" r="r" b="b"/>
              <a:pathLst>
                <a:path w="814704" h="463550">
                  <a:moveTo>
                    <a:pt x="814577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814577" y="463296"/>
                  </a:lnTo>
                  <a:lnTo>
                    <a:pt x="814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82699" y="2233231"/>
            <a:ext cx="653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Hash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77681" y="3276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23545" marR="342265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235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points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5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6?</a:t>
            </a:r>
            <a:endParaRPr sz="1200">
              <a:latin typeface="Times New Roman"/>
              <a:cs typeface="Times New Roman"/>
            </a:endParaRPr>
          </a:p>
          <a:p>
            <a:pPr marL="233045" indent="-152400">
              <a:lnSpc>
                <a:spcPct val="100000"/>
              </a:lnSpc>
              <a:spcBef>
                <a:spcPts val="120"/>
              </a:spcBef>
              <a:buAutoNum type="arabicPeriod" startAt="5"/>
              <a:tabLst>
                <a:tab pos="233045" algn="l"/>
              </a:tabLst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Given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H(x)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x,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find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y.</a:t>
            </a:r>
            <a:endParaRPr sz="1200">
              <a:latin typeface="Times New Roman"/>
              <a:cs typeface="Times New Roman"/>
            </a:endParaRPr>
          </a:p>
          <a:p>
            <a:pPr marL="233045" indent="-152400">
              <a:lnSpc>
                <a:spcPct val="100000"/>
              </a:lnSpc>
              <a:spcBef>
                <a:spcPts val="145"/>
              </a:spcBef>
              <a:buAutoNum type="arabicPeriod" startAt="5"/>
              <a:tabLst>
                <a:tab pos="233045" algn="l"/>
              </a:tabLst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Nothing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given. Can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find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x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y.?</a:t>
            </a:r>
            <a:endParaRPr sz="1200">
              <a:latin typeface="Times New Roman"/>
              <a:cs typeface="Times New Roman"/>
            </a:endParaRPr>
          </a:p>
          <a:p>
            <a:pPr marL="423545" marR="516890" lvl="1" indent="-342900">
              <a:lnSpc>
                <a:spcPct val="100000"/>
              </a:lnSpc>
              <a:buFont typeface="Wingdings"/>
              <a:buChar char=""/>
              <a:tabLst>
                <a:tab pos="423545" algn="l"/>
              </a:tabLst>
            </a:pP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efficiency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searching?</a:t>
            </a:r>
            <a:endParaRPr sz="120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85445" marR="233679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algorithm?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affect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hash </a:t>
            </a:r>
            <a:r>
              <a:rPr sz="1200" spc="-10" dirty="0">
                <a:latin typeface="Times New Roman"/>
                <a:cs typeface="Times New Roman"/>
              </a:rPr>
              <a:t>operation?</a:t>
            </a:r>
            <a:endParaRPr sz="1200">
              <a:latin typeface="Times New Roman"/>
              <a:cs typeface="Times New Roman"/>
            </a:endParaRPr>
          </a:p>
          <a:p>
            <a:pPr marL="42545" marR="9906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divided into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fixed-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size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blocks.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operations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performed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block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combined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hash.</a:t>
            </a:r>
            <a:endParaRPr sz="1200">
              <a:latin typeface="Times New Roman"/>
              <a:cs typeface="Times New Roman"/>
            </a:endParaRPr>
          </a:p>
          <a:p>
            <a:pPr marL="385445" marR="92075" indent="-342900">
              <a:lnSpc>
                <a:spcPct val="100000"/>
              </a:lnSpc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speak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earlier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versions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this </a:t>
            </a:r>
            <a:r>
              <a:rPr sz="1200" dirty="0">
                <a:latin typeface="Times New Roman"/>
                <a:cs typeface="Times New Roman"/>
              </a:rPr>
              <a:t>hash?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IETF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every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version?</a:t>
            </a:r>
            <a:endParaRPr sz="1200">
              <a:latin typeface="Times New Roman"/>
              <a:cs typeface="Times New Roman"/>
            </a:endParaRPr>
          </a:p>
          <a:p>
            <a:pPr marL="42545" marR="16700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version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discussed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IETF,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an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RFC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written.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However,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those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earlier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RFCs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obsoleted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next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version.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quite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standard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bodies.</a:t>
            </a:r>
            <a:endParaRPr sz="1200">
              <a:latin typeface="Times New Roman"/>
              <a:cs typeface="Times New Roman"/>
            </a:endParaRPr>
          </a:p>
          <a:p>
            <a:pPr marL="385445" marR="33591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32-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kind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operation,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specific?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operations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(Add,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multiply,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etc.)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32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bits.</a:t>
            </a:r>
            <a:endParaRPr sz="12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MD5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considered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excellent </a:t>
            </a:r>
            <a:r>
              <a:rPr sz="1200" spc="-10" dirty="0">
                <a:latin typeface="Times New Roman"/>
                <a:cs typeface="Times New Roman"/>
              </a:rPr>
              <a:t>hash?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extensively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exchange.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432" y="328422"/>
            <a:ext cx="27188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51175">
              <a:lnSpc>
                <a:spcPct val="100000"/>
              </a:lnSpc>
              <a:spcBef>
                <a:spcPts val="100"/>
              </a:spcBef>
            </a:pPr>
            <a:r>
              <a:rPr dirty="0"/>
              <a:t>MD5</a:t>
            </a:r>
            <a:r>
              <a:rPr spc="-90" dirty="0"/>
              <a:t> </a:t>
            </a:r>
            <a:r>
              <a:rPr spc="-20" dirty="0"/>
              <a:t>Hash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43330"/>
            <a:ext cx="7757795" cy="2585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128-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512-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32-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operations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Invented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Rivest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1991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Described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RFC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1321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Commonly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(easy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fudge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checksum)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passwords.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5410580"/>
            <a:ext cx="2926080" cy="0"/>
          </a:xfrm>
          <a:custGeom>
            <a:avLst/>
            <a:gdLst/>
            <a:ahLst/>
            <a:cxnLst/>
            <a:rect l="l" t="t" r="r" b="b"/>
            <a:pathLst>
              <a:path w="2926079">
                <a:moveTo>
                  <a:pt x="0" y="0"/>
                </a:moveTo>
                <a:lnTo>
                  <a:pt x="292576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02585" y="328422"/>
            <a:ext cx="4064635" cy="1009015"/>
            <a:chOff x="2402585" y="328422"/>
            <a:chExt cx="4064635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2585" y="328422"/>
              <a:ext cx="1537715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893" y="328422"/>
              <a:ext cx="7498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5294" y="328422"/>
              <a:ext cx="2971799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871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SHA-</a:t>
            </a:r>
            <a:r>
              <a:rPr dirty="0"/>
              <a:t>1</a:t>
            </a:r>
            <a:r>
              <a:rPr spc="2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3687" y="1243330"/>
            <a:ext cx="721360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43865" indent="-4184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43865" algn="l"/>
              </a:tabLst>
            </a:pPr>
            <a:r>
              <a:rPr sz="2400" spc="-10" dirty="0">
                <a:latin typeface="Times New Roman"/>
                <a:cs typeface="Times New Roman"/>
              </a:rPr>
              <a:t>160-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 using</a:t>
            </a:r>
            <a:r>
              <a:rPr sz="2400" spc="-10" dirty="0">
                <a:latin typeface="Times New Roman"/>
                <a:cs typeface="Times New Roman"/>
              </a:rPr>
              <a:t> 512-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32-</a:t>
            </a:r>
            <a:r>
              <a:rPr sz="2400" dirty="0">
                <a:latin typeface="Times New Roman"/>
                <a:cs typeface="Times New Roman"/>
              </a:rPr>
              <a:t>bit</a:t>
            </a:r>
            <a:r>
              <a:rPr sz="2400" spc="-10" dirty="0">
                <a:latin typeface="Times New Roman"/>
                <a:cs typeface="Times New Roman"/>
              </a:rPr>
              <a:t> operations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Five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passes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FC0128"/>
                </a:solidFill>
                <a:latin typeface="Times New Roman"/>
                <a:cs typeface="Times New Roman"/>
              </a:rPr>
              <a:t>compared</a:t>
            </a:r>
            <a:r>
              <a:rPr sz="2400" spc="-35" dirty="0">
                <a:solidFill>
                  <a:srgbClr val="FC012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C0128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C012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MD5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MD4)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maximum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size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baseline="24305" dirty="0">
                <a:latin typeface="Times New Roman"/>
                <a:cs typeface="Times New Roman"/>
              </a:rPr>
              <a:t>64</a:t>
            </a:r>
            <a:r>
              <a:rPr sz="2400" spc="277" baseline="2430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9581" y="6172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85445" marR="84455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What 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"five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passes"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parentheses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MD5/4?</a:t>
            </a:r>
            <a:endParaRPr sz="1200">
              <a:latin typeface="Times New Roman"/>
              <a:cs typeface="Times New Roman"/>
            </a:endParaRPr>
          </a:p>
          <a:p>
            <a:pPr marL="42545" marR="158750">
              <a:lnSpc>
                <a:spcPts val="1300"/>
              </a:lnSpc>
              <a:spcBef>
                <a:spcPts val="280"/>
              </a:spcBef>
            </a:pP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SHA-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1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combination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MD5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MD4.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It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stronger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than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them.</a:t>
            </a:r>
            <a:endParaRPr sz="1200">
              <a:latin typeface="Times New Roman"/>
              <a:cs typeface="Times New Roman"/>
            </a:endParaRPr>
          </a:p>
          <a:p>
            <a:pPr marL="385445" marR="170815" indent="-342900">
              <a:lnSpc>
                <a:spcPts val="1440"/>
              </a:lnSpc>
              <a:spcBef>
                <a:spcPts val="25"/>
              </a:spcBef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class,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was </a:t>
            </a:r>
            <a:r>
              <a:rPr sz="1200" dirty="0">
                <a:latin typeface="Times New Roman"/>
                <a:cs typeface="Times New Roman"/>
              </a:rPr>
              <a:t>mentioned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SHA1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broken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under </a:t>
            </a:r>
            <a:r>
              <a:rPr sz="1200" dirty="0">
                <a:latin typeface="Times New Roman"/>
                <a:cs typeface="Times New Roman"/>
              </a:rPr>
              <a:t>collision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attacks.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current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hash </a:t>
            </a:r>
            <a:r>
              <a:rPr sz="1200" dirty="0">
                <a:latin typeface="Times New Roman"/>
                <a:cs typeface="Times New Roman"/>
              </a:rPr>
              <a:t>functions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nowadays?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ts val="139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3.</a:t>
            </a:r>
            <a:endParaRPr sz="12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What is</a:t>
            </a:r>
            <a:r>
              <a:rPr sz="1200" spc="-10" dirty="0">
                <a:latin typeface="Times New Roman"/>
                <a:cs typeface="Times New Roman"/>
              </a:rPr>
              <a:t> SHA-</a:t>
            </a:r>
            <a:r>
              <a:rPr sz="1200" spc="-20" dirty="0">
                <a:latin typeface="Times New Roman"/>
                <a:cs typeface="Times New Roman"/>
              </a:rPr>
              <a:t>256?</a:t>
            </a:r>
            <a:endParaRPr sz="1200">
              <a:latin typeface="Times New Roman"/>
              <a:cs typeface="Times New Roman"/>
            </a:endParaRPr>
          </a:p>
          <a:p>
            <a:pPr marL="42545" marR="60960">
              <a:lnSpc>
                <a:spcPct val="10000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256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256-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keys. 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number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after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SHA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version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(if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small)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size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(if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large).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Similar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Ethernet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Type/Length field.</a:t>
            </a:r>
            <a:endParaRPr sz="12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mean?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Rounds</a:t>
            </a:r>
            <a:endParaRPr sz="1200">
              <a:latin typeface="Times New Roman"/>
              <a:cs typeface="Times New Roman"/>
            </a:endParaRPr>
          </a:p>
          <a:p>
            <a:pPr marL="385445" marR="20383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keep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385445" marR="10096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SHA-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relatively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safe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0" dirty="0">
                <a:latin typeface="Times New Roman"/>
                <a:cs typeface="Times New Roman"/>
              </a:rPr>
              <a:t> like </a:t>
            </a:r>
            <a:r>
              <a:rPr sz="1200" spc="-10" dirty="0">
                <a:latin typeface="Times New Roman"/>
                <a:cs typeface="Times New Roman"/>
              </a:rPr>
              <a:t>SHA-</a:t>
            </a:r>
            <a:r>
              <a:rPr sz="1200" spc="-20" dirty="0">
                <a:latin typeface="Times New Roman"/>
                <a:cs typeface="Times New Roman"/>
              </a:rPr>
              <a:t>256?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256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revised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version of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60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CRC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checksum?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Here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CRC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hash.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28422"/>
            <a:ext cx="792403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</a:t>
            </a:r>
            <a:r>
              <a:rPr spc="-55" dirty="0"/>
              <a:t> </a:t>
            </a:r>
            <a:r>
              <a:rPr dirty="0"/>
              <a:t>Authentication</a:t>
            </a:r>
            <a:r>
              <a:rPr spc="-75" dirty="0"/>
              <a:t> </a:t>
            </a:r>
            <a:r>
              <a:rPr dirty="0"/>
              <a:t>Code</a:t>
            </a:r>
            <a:r>
              <a:rPr spc="-75" dirty="0"/>
              <a:t> </a:t>
            </a:r>
            <a:r>
              <a:rPr spc="-10" dirty="0"/>
              <a:t>(MAC)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87" y="1243330"/>
            <a:ext cx="8054975" cy="21469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Authentic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Contents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unchanged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Verified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ensure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correct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baseline="-20833" dirty="0">
                <a:latin typeface="Times New Roman"/>
                <a:cs typeface="Times New Roman"/>
              </a:rPr>
              <a:t>secret</a:t>
            </a:r>
            <a:r>
              <a:rPr sz="2400" spc="-60" baseline="-20833" dirty="0">
                <a:latin typeface="Times New Roman"/>
                <a:cs typeface="Times New Roman"/>
              </a:rPr>
              <a:t> </a:t>
            </a:r>
            <a:r>
              <a:rPr sz="2400" baseline="-20833" dirty="0">
                <a:latin typeface="Times New Roman"/>
                <a:cs typeface="Times New Roman"/>
              </a:rPr>
              <a:t>key</a:t>
            </a:r>
            <a:r>
              <a:rPr sz="2400" dirty="0">
                <a:latin typeface="Times New Roman"/>
                <a:cs typeface="Times New Roman"/>
              </a:rPr>
              <a:t>{Message,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CRC,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Stamp}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baseline="-20833" dirty="0">
                <a:latin typeface="Times New Roman"/>
                <a:cs typeface="Times New Roman"/>
              </a:rPr>
              <a:t>secret</a:t>
            </a:r>
            <a:r>
              <a:rPr sz="2400" spc="-60" baseline="-20833" dirty="0">
                <a:latin typeface="Times New Roman"/>
                <a:cs typeface="Times New Roman"/>
              </a:rPr>
              <a:t> </a:t>
            </a:r>
            <a:r>
              <a:rPr sz="2400" spc="-15" baseline="-20833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(Hash)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Or,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baseline="-20833" dirty="0">
                <a:latin typeface="Times New Roman"/>
                <a:cs typeface="Times New Roman"/>
              </a:rPr>
              <a:t>Source’s</a:t>
            </a:r>
            <a:r>
              <a:rPr sz="2400" spc="-60" baseline="-20833" dirty="0">
                <a:latin typeface="Times New Roman"/>
                <a:cs typeface="Times New Roman"/>
              </a:rPr>
              <a:t> </a:t>
            </a:r>
            <a:r>
              <a:rPr sz="2400" baseline="-20833" dirty="0">
                <a:latin typeface="Times New Roman"/>
                <a:cs typeface="Times New Roman"/>
              </a:rPr>
              <a:t>private</a:t>
            </a:r>
            <a:r>
              <a:rPr sz="2400" spc="-37" baseline="-20833" dirty="0">
                <a:latin typeface="Times New Roman"/>
                <a:cs typeface="Times New Roman"/>
              </a:rPr>
              <a:t> </a:t>
            </a:r>
            <a:r>
              <a:rPr sz="2400" spc="-15" baseline="-20833" dirty="0">
                <a:latin typeface="Times New Roman"/>
                <a:cs typeface="Times New Roman"/>
              </a:rPr>
              <a:t>key</a:t>
            </a:r>
            <a:r>
              <a:rPr sz="2400" spc="-10" dirty="0">
                <a:latin typeface="Times New Roman"/>
                <a:cs typeface="Times New Roman"/>
              </a:rPr>
              <a:t>(Hash)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3406902"/>
            <a:ext cx="4419599" cy="29848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53699" y="4062030"/>
            <a:ext cx="109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7774" y="5931978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MAC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63381" y="2438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38760" indent="-342900">
              <a:lnSpc>
                <a:spcPct val="100000"/>
              </a:lnSpc>
              <a:spcBef>
                <a:spcPts val="7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is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considered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function? </a:t>
            </a:r>
            <a:r>
              <a:rPr sz="1200" dirty="0">
                <a:latin typeface="Times New Roman"/>
                <a:cs typeface="Times New Roman"/>
              </a:rPr>
              <a:t>Isn’t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standard?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HMAC-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AES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function.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AES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not.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6" y="227838"/>
            <a:ext cx="403783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83922" y="344678"/>
            <a:ext cx="34658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HMAC</a:t>
            </a:r>
            <a:r>
              <a:rPr spc="-12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7340" y="1220660"/>
            <a:ext cx="8064500" cy="25095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Keyed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along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HMAC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HMAC-</a:t>
            </a:r>
            <a:r>
              <a:rPr sz="2400" dirty="0">
                <a:latin typeface="Times New Roman"/>
                <a:cs typeface="Times New Roman"/>
              </a:rPr>
              <a:t>MD5,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HMAC-AES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modifications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well-</a:t>
            </a:r>
            <a:r>
              <a:rPr sz="2400" dirty="0">
                <a:latin typeface="Times New Roman"/>
                <a:cs typeface="Times New Roman"/>
              </a:rPr>
              <a:t>understood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cryptographic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 </a:t>
            </a:r>
            <a:r>
              <a:rPr sz="2400" dirty="0">
                <a:latin typeface="Times New Roman"/>
                <a:cs typeface="Times New Roman"/>
              </a:rPr>
              <a:t>mechanism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strength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3381" y="2588132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9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7995" indent="-342900">
              <a:lnSpc>
                <a:spcPts val="1285"/>
              </a:lnSpc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flow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chart,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467995" marR="42481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purpose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signature?</a:t>
            </a:r>
            <a:endParaRPr sz="1200">
              <a:latin typeface="Times New Roman"/>
              <a:cs typeface="Times New Roman"/>
            </a:endParaRPr>
          </a:p>
          <a:p>
            <a:pPr marL="125095" marR="13208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Digests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obtained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text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compared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prove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could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since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knows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467995" marR="38290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digital </a:t>
            </a:r>
            <a:r>
              <a:rPr sz="1200" dirty="0">
                <a:latin typeface="Times New Roman"/>
                <a:cs typeface="Times New Roman"/>
              </a:rPr>
              <a:t>signature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20" dirty="0">
                <a:latin typeface="Times New Roman"/>
                <a:cs typeface="Times New Roman"/>
              </a:rPr>
              <a:t> they </a:t>
            </a:r>
            <a:r>
              <a:rPr sz="1200" spc="-10" dirty="0">
                <a:latin typeface="Times New Roman"/>
                <a:cs typeface="Times New Roman"/>
              </a:rPr>
              <a:t>send/sign?</a:t>
            </a:r>
            <a:endParaRPr sz="1200">
              <a:latin typeface="Times New Roman"/>
              <a:cs typeface="Times New Roman"/>
            </a:endParaRPr>
          </a:p>
          <a:p>
            <a:pPr marL="125095" marR="35242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changed,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invalid.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322" y="328422"/>
            <a:ext cx="39380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125" dirty="0"/>
              <a:t> </a:t>
            </a:r>
            <a:r>
              <a:rPr spc="-10" dirty="0"/>
              <a:t>Signature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54782" y="5423534"/>
            <a:ext cx="2718435" cy="558800"/>
            <a:chOff x="2454782" y="5423534"/>
            <a:chExt cx="2718435" cy="558800"/>
          </a:xfrm>
        </p:grpSpPr>
        <p:sp>
          <p:nvSpPr>
            <p:cNvPr id="7" name="object 7"/>
            <p:cNvSpPr/>
            <p:nvPr/>
          </p:nvSpPr>
          <p:spPr>
            <a:xfrm>
              <a:off x="2454782" y="5943980"/>
              <a:ext cx="2654935" cy="0"/>
            </a:xfrm>
            <a:custGeom>
              <a:avLst/>
              <a:gdLst/>
              <a:ahLst/>
              <a:cxnLst/>
              <a:rect l="l" t="t" r="r" b="b"/>
              <a:pathLst>
                <a:path w="2654935">
                  <a:moveTo>
                    <a:pt x="0" y="0"/>
                  </a:moveTo>
                  <a:lnTo>
                    <a:pt x="265455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96638" y="5905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84828" y="5423534"/>
              <a:ext cx="0" cy="444500"/>
            </a:xfrm>
            <a:custGeom>
              <a:avLst/>
              <a:gdLst/>
              <a:ahLst/>
              <a:cxnLst/>
              <a:rect l="l" t="t" r="r" b="b"/>
              <a:pathLst>
                <a:path h="444500">
                  <a:moveTo>
                    <a:pt x="0" y="0"/>
                  </a:moveTo>
                  <a:lnTo>
                    <a:pt x="0" y="44399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6732" y="585482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80028" y="4280534"/>
            <a:ext cx="1892935" cy="482600"/>
            <a:chOff x="3280028" y="4280534"/>
            <a:chExt cx="1892935" cy="482600"/>
          </a:xfrm>
        </p:grpSpPr>
        <p:sp>
          <p:nvSpPr>
            <p:cNvPr id="12" name="object 12"/>
            <p:cNvSpPr/>
            <p:nvPr/>
          </p:nvSpPr>
          <p:spPr>
            <a:xfrm>
              <a:off x="3280028" y="4724780"/>
              <a:ext cx="1829435" cy="0"/>
            </a:xfrm>
            <a:custGeom>
              <a:avLst/>
              <a:gdLst/>
              <a:ahLst/>
              <a:cxnLst/>
              <a:rect l="l" t="t" r="r" b="b"/>
              <a:pathLst>
                <a:path w="1829435">
                  <a:moveTo>
                    <a:pt x="0" y="0"/>
                  </a:moveTo>
                  <a:lnTo>
                    <a:pt x="182930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6638" y="46866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83354" y="4280534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h="368300">
                  <a:moveTo>
                    <a:pt x="0" y="0"/>
                  </a:moveTo>
                  <a:lnTo>
                    <a:pt x="0" y="36779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45258" y="463562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11642" y="4455031"/>
            <a:ext cx="1390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Signature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510" y="5674187"/>
            <a:ext cx="1390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Signature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55595" y="4912233"/>
            <a:ext cx="1614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Public</a:t>
            </a:r>
            <a:r>
              <a:rPr sz="2800" spc="-25" dirty="0">
                <a:latin typeface="Times New Roman"/>
                <a:cs typeface="Times New Roman"/>
              </a:rPr>
              <a:t> Key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51228" y="4686678"/>
            <a:ext cx="685800" cy="76200"/>
            <a:chOff x="1451228" y="4686678"/>
            <a:chExt cx="685800" cy="76200"/>
          </a:xfrm>
        </p:grpSpPr>
        <p:sp>
          <p:nvSpPr>
            <p:cNvPr id="20" name="object 20"/>
            <p:cNvSpPr/>
            <p:nvPr/>
          </p:nvSpPr>
          <p:spPr>
            <a:xfrm>
              <a:off x="1451228" y="4724780"/>
              <a:ext cx="622300" cy="0"/>
            </a:xfrm>
            <a:custGeom>
              <a:avLst/>
              <a:gdLst/>
              <a:ahLst/>
              <a:cxnLst/>
              <a:rect l="l" t="t" r="r" b="b"/>
              <a:pathLst>
                <a:path w="622300">
                  <a:moveTo>
                    <a:pt x="0" y="0"/>
                  </a:moveTo>
                  <a:lnTo>
                    <a:pt x="6223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0830" y="46866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556630" y="5905877"/>
            <a:ext cx="685800" cy="76200"/>
            <a:chOff x="6556630" y="5905877"/>
            <a:chExt cx="685800" cy="76200"/>
          </a:xfrm>
        </p:grpSpPr>
        <p:sp>
          <p:nvSpPr>
            <p:cNvPr id="23" name="object 23"/>
            <p:cNvSpPr/>
            <p:nvPr/>
          </p:nvSpPr>
          <p:spPr>
            <a:xfrm>
              <a:off x="6620128" y="5943980"/>
              <a:ext cx="622300" cy="0"/>
            </a:xfrm>
            <a:custGeom>
              <a:avLst/>
              <a:gdLst/>
              <a:ahLst/>
              <a:cxnLst/>
              <a:rect l="l" t="t" r="r" b="b"/>
              <a:pathLst>
                <a:path w="622300">
                  <a:moveTo>
                    <a:pt x="0" y="0"/>
                  </a:moveTo>
                  <a:lnTo>
                    <a:pt x="6223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56630" y="590587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36224" y="5734558"/>
            <a:ext cx="652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latin typeface="Times New Roman"/>
                <a:cs typeface="Times New Roman"/>
              </a:rPr>
              <a:t>Text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4224" y="4440428"/>
            <a:ext cx="2595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65505" algn="l"/>
              </a:tabLst>
            </a:pPr>
            <a:r>
              <a:rPr sz="4200" spc="-30" baseline="-1984" dirty="0">
                <a:latin typeface="Times New Roman"/>
                <a:cs typeface="Times New Roman"/>
              </a:rPr>
              <a:t>Text</a:t>
            </a:r>
            <a:r>
              <a:rPr sz="4200" baseline="-1984" dirty="0">
                <a:latin typeface="Times New Roman"/>
                <a:cs typeface="Times New Roman"/>
              </a:rPr>
              <a:t>	</a:t>
            </a:r>
            <a:r>
              <a:rPr sz="4200" spc="-15" baseline="35714" dirty="0">
                <a:latin typeface="Times New Roman"/>
                <a:cs typeface="Times New Roman"/>
              </a:rPr>
              <a:t>Hash</a:t>
            </a:r>
            <a:r>
              <a:rPr sz="4200" spc="-682" baseline="35714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Digest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4973" y="5674187"/>
            <a:ext cx="1896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25855" algn="l"/>
              </a:tabLst>
            </a:pPr>
            <a:r>
              <a:rPr sz="2800" spc="-10" dirty="0">
                <a:latin typeface="Times New Roman"/>
                <a:cs typeface="Times New Roman"/>
              </a:rPr>
              <a:t>Digest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4200" spc="-30" baseline="37698" dirty="0">
                <a:latin typeface="Times New Roman"/>
                <a:cs typeface="Times New Roman"/>
              </a:rPr>
              <a:t>Hash</a:t>
            </a:r>
            <a:endParaRPr sz="4200" baseline="37698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502" y="344626"/>
            <a:ext cx="1632028" cy="132760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06387" y="1624330"/>
            <a:ext cx="6783070" cy="2597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Digest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Hash(Message)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  <a:tab pos="1840864" algn="l"/>
              </a:tabLst>
            </a:pPr>
            <a:r>
              <a:rPr sz="2400" spc="-10" dirty="0">
                <a:latin typeface="Times New Roman"/>
                <a:cs typeface="Times New Roman"/>
              </a:rPr>
              <a:t>Signature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Encrypt(Private_Key,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Hash)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4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Hash(Message)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Decrypt(Public_Key,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Signature)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authentication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(MAC)</a:t>
            </a:r>
            <a:endParaRPr sz="2400">
              <a:latin typeface="Times New Roman"/>
              <a:cs typeface="Times New Roman"/>
            </a:endParaRPr>
          </a:p>
          <a:p>
            <a:pPr marL="2910840">
              <a:lnSpc>
                <a:spcPct val="100000"/>
              </a:lnSpc>
              <a:spcBef>
                <a:spcPts val="1625"/>
              </a:spcBef>
            </a:pPr>
            <a:r>
              <a:rPr sz="2800" dirty="0">
                <a:latin typeface="Times New Roman"/>
                <a:cs typeface="Times New Roman"/>
              </a:rPr>
              <a:t>Private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Key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14434" y="4199001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96570" marR="657860" indent="-342900">
              <a:lnSpc>
                <a:spcPts val="1300"/>
              </a:lnSpc>
              <a:spcBef>
                <a:spcPts val="175"/>
              </a:spcBef>
              <a:buSzPct val="75000"/>
              <a:buFont typeface="Wingdings"/>
              <a:buChar char=""/>
              <a:tabLst>
                <a:tab pos="496570" algn="l"/>
              </a:tabLst>
            </a:pPr>
            <a:r>
              <a:rPr sz="1200" dirty="0">
                <a:latin typeface="Times New Roman"/>
                <a:cs typeface="Times New Roman"/>
              </a:rPr>
              <a:t>What 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many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CA's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there?</a:t>
            </a:r>
            <a:endParaRPr sz="1200">
              <a:latin typeface="Times New Roman"/>
              <a:cs typeface="Times New Roman"/>
            </a:endParaRPr>
          </a:p>
          <a:p>
            <a:pPr marL="153670" marR="116205">
              <a:lnSpc>
                <a:spcPts val="1300"/>
              </a:lnSpc>
              <a:spcBef>
                <a:spcPts val="280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There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limit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number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Root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CAs.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You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become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root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CA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other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people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trust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your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certificate.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Many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companies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use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internal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Root CAs.</a:t>
            </a:r>
            <a:endParaRPr sz="1200">
              <a:latin typeface="Times New Roman"/>
              <a:cs typeface="Times New Roman"/>
            </a:endParaRPr>
          </a:p>
          <a:p>
            <a:pPr marL="324485" indent="-170815">
              <a:lnSpc>
                <a:spcPts val="1410"/>
              </a:lnSpc>
              <a:buFont typeface="Wingdings"/>
              <a:buChar char=""/>
              <a:tabLst>
                <a:tab pos="324485" algn="l"/>
              </a:tabLst>
            </a:pP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hierarchy?</a:t>
            </a:r>
            <a:endParaRPr sz="1200">
              <a:latin typeface="Times New Roman"/>
              <a:cs typeface="Times New Roman"/>
            </a:endParaRPr>
          </a:p>
          <a:p>
            <a:pPr marL="15367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well-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known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CA.</a:t>
            </a:r>
            <a:endParaRPr sz="1200">
              <a:latin typeface="Times New Roman"/>
              <a:cs typeface="Times New Roman"/>
            </a:endParaRPr>
          </a:p>
          <a:p>
            <a:pPr marL="325120" marR="368300" indent="-171450">
              <a:lnSpc>
                <a:spcPct val="100000"/>
              </a:lnSpc>
              <a:buFont typeface="Wingdings"/>
              <a:buChar char=""/>
              <a:tabLst>
                <a:tab pos="325120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turns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untrustworthy,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digital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signature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renew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itself </a:t>
            </a:r>
            <a:r>
              <a:rPr sz="1200" dirty="0">
                <a:latin typeface="Times New Roman"/>
                <a:cs typeface="Times New Roman"/>
              </a:rPr>
              <a:t>somewhere else,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it?</a:t>
            </a:r>
            <a:endParaRPr sz="1200">
              <a:latin typeface="Times New Roman"/>
              <a:cs typeface="Times New Roman"/>
            </a:endParaRPr>
          </a:p>
          <a:p>
            <a:pPr marL="153670" marR="36766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signatures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invalid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are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invalid.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876" y="328422"/>
            <a:ext cx="429082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125" dirty="0"/>
              <a:t> </a:t>
            </a:r>
            <a:r>
              <a:rPr spc="-10" dirty="0"/>
              <a:t>Certificates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614805"/>
            <a:ext cx="8007350" cy="3683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driver’s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license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passport</a:t>
            </a:r>
            <a:endParaRPr sz="2400">
              <a:latin typeface="Times New Roman"/>
              <a:cs typeface="Times New Roman"/>
            </a:endParaRPr>
          </a:p>
          <a:p>
            <a:pPr marL="355600" marR="481330" indent="-34353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Digitally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(CA)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trusted organization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distributed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Hierarchy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trusted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authorities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X.509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includes: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Name,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organization,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effective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date, </a:t>
            </a:r>
            <a:r>
              <a:rPr sz="2400" dirty="0">
                <a:latin typeface="Times New Roman"/>
                <a:cs typeface="Times New Roman"/>
              </a:rPr>
              <a:t>expiration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date,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issuer’s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name,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Issuer’s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CA </a:t>
            </a:r>
            <a:r>
              <a:rPr sz="2400" spc="-10" dirty="0">
                <a:latin typeface="Times New Roman"/>
                <a:cs typeface="Times New Roman"/>
              </a:rPr>
              <a:t>signature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202" y="5401436"/>
            <a:ext cx="1569085" cy="8477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02235" marR="95885" indent="193675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ID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0201" y="5486780"/>
            <a:ext cx="1569085" cy="8483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2235" marR="95885" indent="193675">
              <a:lnSpc>
                <a:spcPct val="100000"/>
              </a:lnSpc>
              <a:spcBef>
                <a:spcPts val="370"/>
              </a:spcBef>
            </a:pP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ID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33701" y="5829678"/>
            <a:ext cx="1079500" cy="76200"/>
            <a:chOff x="2433701" y="5829678"/>
            <a:chExt cx="1079500" cy="76200"/>
          </a:xfrm>
        </p:grpSpPr>
        <p:sp>
          <p:nvSpPr>
            <p:cNvPr id="10" name="object 10"/>
            <p:cNvSpPr/>
            <p:nvPr/>
          </p:nvSpPr>
          <p:spPr>
            <a:xfrm>
              <a:off x="2446401" y="5867780"/>
              <a:ext cx="1003300" cy="0"/>
            </a:xfrm>
            <a:custGeom>
              <a:avLst/>
              <a:gdLst/>
              <a:ahLst/>
              <a:cxnLst/>
              <a:rect l="l" t="t" r="r" b="b"/>
              <a:pathLst>
                <a:path w="1003300">
                  <a:moveTo>
                    <a:pt x="0" y="0"/>
                  </a:moveTo>
                  <a:lnTo>
                    <a:pt x="10033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7002" y="58296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52238" y="5509831"/>
            <a:ext cx="585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imes New Roman"/>
                <a:cs typeface="Times New Roman"/>
              </a:rPr>
              <a:t>hash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36458" y="5474080"/>
            <a:ext cx="254000" cy="873760"/>
            <a:chOff x="7736458" y="5474080"/>
            <a:chExt cx="254000" cy="87376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9158" y="5486780"/>
              <a:ext cx="228600" cy="8481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49158" y="5486780"/>
              <a:ext cx="228600" cy="848360"/>
            </a:xfrm>
            <a:custGeom>
              <a:avLst/>
              <a:gdLst/>
              <a:ahLst/>
              <a:cxnLst/>
              <a:rect l="l" t="t" r="r" b="b"/>
              <a:pathLst>
                <a:path w="228600" h="848360">
                  <a:moveTo>
                    <a:pt x="0" y="0"/>
                  </a:moveTo>
                  <a:lnTo>
                    <a:pt x="228600" y="0"/>
                  </a:lnTo>
                  <a:lnTo>
                    <a:pt x="228600" y="848106"/>
                  </a:lnTo>
                  <a:lnTo>
                    <a:pt x="0" y="848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80951" y="5398706"/>
            <a:ext cx="187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Encrypt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Times New Roman"/>
                <a:cs typeface="Times New Roman"/>
              </a:rPr>
              <a:t>CA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00501" y="5324728"/>
            <a:ext cx="4394200" cy="1022985"/>
            <a:chOff x="3500501" y="5324728"/>
            <a:chExt cx="4394200" cy="1022985"/>
          </a:xfrm>
        </p:grpSpPr>
        <p:sp>
          <p:nvSpPr>
            <p:cNvPr id="18" name="object 18"/>
            <p:cNvSpPr/>
            <p:nvPr/>
          </p:nvSpPr>
          <p:spPr>
            <a:xfrm>
              <a:off x="3741801" y="5867780"/>
              <a:ext cx="2133600" cy="0"/>
            </a:xfrm>
            <a:custGeom>
              <a:avLst/>
              <a:gdLst/>
              <a:ahLst/>
              <a:cxnLst/>
              <a:rect l="l" t="t" r="r" b="b"/>
              <a:pathLst>
                <a:path w="2133600">
                  <a:moveTo>
                    <a:pt x="0" y="0"/>
                  </a:moveTo>
                  <a:lnTo>
                    <a:pt x="21336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3201" y="5486780"/>
              <a:ext cx="228600" cy="848360"/>
            </a:xfrm>
            <a:custGeom>
              <a:avLst/>
              <a:gdLst/>
              <a:ahLst/>
              <a:cxnLst/>
              <a:rect l="l" t="t" r="r" b="b"/>
              <a:pathLst>
                <a:path w="228600" h="848360">
                  <a:moveTo>
                    <a:pt x="0" y="0"/>
                  </a:moveTo>
                  <a:lnTo>
                    <a:pt x="228600" y="0"/>
                  </a:lnTo>
                  <a:lnTo>
                    <a:pt x="228600" y="848106"/>
                  </a:lnTo>
                  <a:lnTo>
                    <a:pt x="0" y="848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5683" y="5334380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5334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45683" y="5337428"/>
              <a:ext cx="2011045" cy="0"/>
            </a:xfrm>
            <a:custGeom>
              <a:avLst/>
              <a:gdLst/>
              <a:ahLst/>
              <a:cxnLst/>
              <a:rect l="l" t="t" r="r" b="b"/>
              <a:pathLst>
                <a:path w="2011045">
                  <a:moveTo>
                    <a:pt x="0" y="0"/>
                  </a:moveTo>
                  <a:lnTo>
                    <a:pt x="20109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56601" y="5334380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8504" y="54105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16281" y="276607"/>
            <a:ext cx="2032000" cy="1282700"/>
            <a:chOff x="216281" y="276607"/>
            <a:chExt cx="2032000" cy="128270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276607"/>
              <a:ext cx="2019299" cy="12824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8981" y="99098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8845677" y="4343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994" y="328422"/>
            <a:ext cx="43952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4245">
              <a:lnSpc>
                <a:spcPct val="100000"/>
              </a:lnSpc>
              <a:spcBef>
                <a:spcPts val="100"/>
              </a:spcBef>
            </a:pPr>
            <a:r>
              <a:rPr dirty="0"/>
              <a:t>Oligarchy</a:t>
            </a:r>
            <a:r>
              <a:rPr spc="-13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12" y="1066800"/>
            <a:ext cx="6857986" cy="48402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7340" y="5944298"/>
            <a:ext cx="73063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Windows: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http://smallbusiness.chron.com/see-security-certificates-stored-computer-54732.html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MAC:</a:t>
            </a:r>
            <a:r>
              <a:rPr sz="1200" spc="100" dirty="0">
                <a:latin typeface="Times New Roman"/>
                <a:cs typeface="Times New Roman"/>
              </a:rPr>
              <a:t> 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https://superuser.com/questions/992167/where-are-digital-certificates-physically-stored-on-a-mac-os-x-machine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39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2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bit-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detection/correction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</a:t>
            </a:r>
            <a:endParaRPr sz="1200">
              <a:latin typeface="Times New Roman"/>
              <a:cs typeface="Times New Roman"/>
            </a:endParaRPr>
          </a:p>
          <a:p>
            <a:pPr marL="461645" marR="4489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maintaining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integrity,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bit-</a:t>
            </a:r>
            <a:r>
              <a:rPr sz="1200" spc="-20" dirty="0">
                <a:latin typeface="Times New Roman"/>
                <a:cs typeface="Times New Roman"/>
              </a:rPr>
              <a:t>level </a:t>
            </a:r>
            <a:r>
              <a:rPr sz="1200" dirty="0">
                <a:latin typeface="Times New Roman"/>
                <a:cs typeface="Times New Roman"/>
              </a:rPr>
              <a:t>errors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20" dirty="0">
                <a:latin typeface="Times New Roman"/>
                <a:cs typeface="Times New Roman"/>
              </a:rPr>
              <a:t> than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issues?</a:t>
            </a:r>
            <a:endParaRPr sz="1200">
              <a:latin typeface="Times New Roman"/>
              <a:cs typeface="Times New Roman"/>
            </a:endParaRPr>
          </a:p>
          <a:p>
            <a:pPr marL="118745" marR="28257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violated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natural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errors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attacker.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Here,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concerned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about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attacker.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Simple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techniques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discussed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earlier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work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for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attacks.</a:t>
            </a:r>
            <a:endParaRPr sz="1200">
              <a:latin typeface="Times New Roman"/>
              <a:cs typeface="Times New Roman"/>
            </a:endParaRPr>
          </a:p>
          <a:p>
            <a:pPr marL="118745" marR="272415" indent="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non-</a:t>
            </a:r>
            <a:r>
              <a:rPr sz="1200" dirty="0">
                <a:latin typeface="Times New Roman"/>
                <a:cs typeface="Times New Roman"/>
              </a:rPr>
              <a:t>repudiation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similar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logging?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ensure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non-repudiation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thumbprints.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affect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availability?</a:t>
            </a:r>
            <a:endParaRPr sz="1200">
              <a:latin typeface="Times New Roman"/>
              <a:cs typeface="Times New Roman"/>
            </a:endParaRPr>
          </a:p>
          <a:p>
            <a:pPr marL="118745" marR="116205">
              <a:lnSpc>
                <a:spcPct val="100000"/>
              </a:lnSpc>
              <a:tabLst>
                <a:tab pos="3075940" algn="l"/>
              </a:tabLst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attacker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packet,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50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cause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unavailability.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However,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often,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caused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by</a:t>
            </a:r>
            <a:r>
              <a:rPr sz="1200" i="1" u="heavy" spc="-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overload.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328422"/>
            <a:ext cx="507949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</a:t>
            </a:r>
            <a:r>
              <a:rPr spc="-105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624330"/>
            <a:ext cx="8082280" cy="44145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sent?</a:t>
            </a:r>
            <a:endParaRPr sz="2400">
              <a:latin typeface="Times New Roman"/>
              <a:cs typeface="Times New Roman"/>
            </a:endParaRPr>
          </a:p>
          <a:p>
            <a:pPr marL="355600" marR="1689100" indent="-342900">
              <a:lnSpc>
                <a:spcPts val="2600"/>
              </a:lnSpc>
              <a:spcBef>
                <a:spcPts val="61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Availability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it. </a:t>
            </a:r>
            <a:r>
              <a:rPr sz="2400" dirty="0">
                <a:latin typeface="Times New Roman"/>
                <a:cs typeface="Times New Roman"/>
              </a:rPr>
              <a:t>Ping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continuously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useful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done.</a:t>
            </a:r>
            <a:endParaRPr sz="2400">
              <a:latin typeface="Times New Roman"/>
              <a:cs typeface="Times New Roman"/>
            </a:endParaRPr>
          </a:p>
          <a:p>
            <a:pPr marL="355600" marR="4026535" indent="-342900">
              <a:lnSpc>
                <a:spcPts val="2590"/>
              </a:lnSpc>
              <a:spcBef>
                <a:spcPts val="565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Confidentiality</a:t>
            </a:r>
            <a:r>
              <a:rPr sz="2400" b="1" spc="-9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2400" b="1" spc="-9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Privacy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snooping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wiretapping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spcBef>
                <a:spcPts val="254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are.</a:t>
            </a:r>
            <a:endParaRPr sz="2400">
              <a:latin typeface="Times New Roman"/>
              <a:cs typeface="Times New Roman"/>
            </a:endParaRPr>
          </a:p>
          <a:p>
            <a:pPr marL="355600" marR="622300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student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Dartmouth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professor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canceled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exam.</a:t>
            </a:r>
            <a:endParaRPr sz="2400">
              <a:latin typeface="Times New Roman"/>
              <a:cs typeface="Times New Roman"/>
            </a:endParaRPr>
          </a:p>
          <a:p>
            <a:pPr marL="355600" marR="3176905" indent="-342900">
              <a:lnSpc>
                <a:spcPts val="2590"/>
              </a:lnSpc>
              <a:spcBef>
                <a:spcPts val="58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Authorization</a:t>
            </a:r>
            <a:r>
              <a:rPr sz="2400" b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Control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authorized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590"/>
              </a:lnSpc>
              <a:spcBef>
                <a:spcPts val="58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repudiation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Neither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deny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81" y="331473"/>
            <a:ext cx="1383581" cy="12684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164" y="328422"/>
            <a:ext cx="548487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100"/>
              </a:spcBef>
            </a:pPr>
            <a:r>
              <a:rPr dirty="0"/>
              <a:t>Sample</a:t>
            </a:r>
            <a:r>
              <a:rPr spc="-25" dirty="0"/>
              <a:t> </a:t>
            </a:r>
            <a:r>
              <a:rPr dirty="0"/>
              <a:t>X.509</a:t>
            </a:r>
            <a:r>
              <a:rPr spc="-15" dirty="0"/>
              <a:t> </a:t>
            </a:r>
            <a:r>
              <a:rPr spc="-10" dirty="0"/>
              <a:t>Certificate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2535682"/>
            <a:ext cx="350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Certmgr.msc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Windows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8297" y="1066800"/>
            <a:ext cx="4485131" cy="521968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40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32740" indent="-342900" algn="just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year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2077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computer 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2033,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0" dirty="0">
                <a:latin typeface="Times New Roman"/>
                <a:cs typeface="Times New Roman"/>
              </a:rPr>
              <a:t> this </a:t>
            </a:r>
            <a:r>
              <a:rPr sz="1200" dirty="0">
                <a:latin typeface="Times New Roman"/>
                <a:cs typeface="Times New Roman"/>
              </a:rPr>
              <a:t>certificate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valid?</a:t>
            </a:r>
            <a:endParaRPr sz="1200">
              <a:latin typeface="Times New Roman"/>
              <a:cs typeface="Times New Roman"/>
            </a:endParaRPr>
          </a:p>
          <a:p>
            <a:pPr marL="118745" marR="292100" algn="just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important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synchronize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clock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world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clock.</a:t>
            </a:r>
            <a:endParaRPr sz="1200">
              <a:latin typeface="Times New Roman"/>
              <a:cs typeface="Times New Roman"/>
            </a:endParaRPr>
          </a:p>
          <a:p>
            <a:pPr marL="461645" marR="19621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 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HTTP </a:t>
            </a:r>
            <a:r>
              <a:rPr sz="1200" dirty="0">
                <a:latin typeface="Times New Roman"/>
                <a:cs typeface="Times New Roman"/>
              </a:rPr>
              <a:t>cookies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further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requests?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is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safe?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98548" y="328422"/>
            <a:ext cx="4674235" cy="1009015"/>
            <a:chOff x="2098548" y="328422"/>
            <a:chExt cx="4674235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548" y="328422"/>
              <a:ext cx="3556253" cy="1008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394" y="328422"/>
              <a:ext cx="1562861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2848" y="328422"/>
              <a:ext cx="749807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4545">
              <a:lnSpc>
                <a:spcPct val="100000"/>
              </a:lnSpc>
              <a:spcBef>
                <a:spcPts val="100"/>
              </a:spcBef>
            </a:pPr>
            <a:r>
              <a:rPr dirty="0"/>
              <a:t>X.509</a:t>
            </a:r>
            <a:r>
              <a:rPr spc="-70" dirty="0"/>
              <a:t> </a:t>
            </a:r>
            <a:r>
              <a:rPr dirty="0"/>
              <a:t>Sample</a:t>
            </a:r>
            <a:r>
              <a:rPr spc="-65" dirty="0"/>
              <a:t> </a:t>
            </a:r>
            <a:r>
              <a:rPr spc="-10" dirty="0"/>
              <a:t>(Cont)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57477" y="990600"/>
            <a:ext cx="6525895" cy="5410200"/>
            <a:chOff x="1157477" y="990600"/>
            <a:chExt cx="6525895" cy="54102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490" y="3470147"/>
              <a:ext cx="6524231" cy="29306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477" y="990600"/>
              <a:ext cx="6525767" cy="2930651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73108" y="3470528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41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64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5455" marR="276860" indent="-342900">
              <a:lnSpc>
                <a:spcPts val="1300"/>
              </a:lnSpc>
              <a:spcBef>
                <a:spcPts val="5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545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verify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they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doesn't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password?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password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 </a:t>
            </a:r>
            <a:r>
              <a:rPr sz="1200" spc="-10" dirty="0">
                <a:latin typeface="Times New Roman"/>
                <a:cs typeface="Times New Roman"/>
              </a:rPr>
              <a:t>securely.</a:t>
            </a:r>
            <a:endParaRPr sz="1200">
              <a:latin typeface="Times New Roman"/>
              <a:cs typeface="Times New Roman"/>
            </a:endParaRPr>
          </a:p>
          <a:p>
            <a:pPr marL="122555" marR="203200">
              <a:lnSpc>
                <a:spcPts val="1300"/>
              </a:lnSpc>
              <a:spcBef>
                <a:spcPts val="26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exchange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protects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against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third-party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threats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clear.</a:t>
            </a:r>
            <a:endParaRPr sz="1200">
              <a:latin typeface="Times New Roman"/>
              <a:cs typeface="Times New Roman"/>
            </a:endParaRPr>
          </a:p>
          <a:p>
            <a:pPr marL="465455" marR="201295" indent="-342900">
              <a:lnSpc>
                <a:spcPts val="1300"/>
              </a:lnSpc>
              <a:spcBef>
                <a:spcPts val="2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545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possible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initial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connection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steal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receiving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server?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 </a:t>
            </a:r>
            <a:r>
              <a:rPr sz="1200" spc="-10" dirty="0">
                <a:latin typeface="Times New Roman"/>
                <a:cs typeface="Times New Roman"/>
              </a:rPr>
              <a:t>someone </a:t>
            </a:r>
            <a:r>
              <a:rPr sz="1200" dirty="0">
                <a:latin typeface="Times New Roman"/>
                <a:cs typeface="Times New Roman"/>
              </a:rPr>
              <a:t>pose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hacker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could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password?</a:t>
            </a:r>
            <a:endParaRPr sz="1200">
              <a:latin typeface="Times New Roman"/>
              <a:cs typeface="Times New Roman"/>
            </a:endParaRPr>
          </a:p>
          <a:p>
            <a:pPr marL="122555" marR="144145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Nonce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clear.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read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again,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value.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someone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server,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before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itself.</a:t>
            </a:r>
            <a:endParaRPr sz="1200">
              <a:latin typeface="Times New Roman"/>
              <a:cs typeface="Times New Roman"/>
            </a:endParaRPr>
          </a:p>
          <a:p>
            <a:pPr marL="464820" indent="-342265">
              <a:lnSpc>
                <a:spcPct val="100000"/>
              </a:lnSpc>
              <a:spcBef>
                <a:spcPts val="11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4820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salt?</a:t>
            </a:r>
            <a:endParaRPr sz="1200">
              <a:latin typeface="Times New Roman"/>
              <a:cs typeface="Times New Roman"/>
            </a:endParaRPr>
          </a:p>
          <a:p>
            <a:pPr marL="122555" marR="373380">
              <a:lnSpc>
                <a:spcPts val="1300"/>
              </a:lnSpc>
              <a:spcBef>
                <a:spcPts val="30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Salt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inside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server.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Nonce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network.</a:t>
            </a:r>
            <a:endParaRPr sz="1200">
              <a:latin typeface="Times New Roman"/>
              <a:cs typeface="Times New Roman"/>
            </a:endParaRPr>
          </a:p>
          <a:p>
            <a:pPr marL="465455" marR="340995" indent="-342900">
              <a:lnSpc>
                <a:spcPts val="1300"/>
              </a:lnSpc>
              <a:spcBef>
                <a:spcPts val="2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545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password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cleartext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server?</a:t>
            </a:r>
            <a:endParaRPr sz="12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Never.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several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alternatives.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489" y="328422"/>
            <a:ext cx="56022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036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25" dirty="0"/>
              <a:t> </a:t>
            </a:r>
            <a:r>
              <a:rPr dirty="0"/>
              <a:t>Point</a:t>
            </a:r>
            <a:r>
              <a:rPr spc="-30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79905"/>
            <a:ext cx="5363210" cy="11226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Passwords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clear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302" y="3448680"/>
            <a:ext cx="504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0652" y="3645334"/>
            <a:ext cx="688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7414" y="3907453"/>
            <a:ext cx="14001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126" y="4431693"/>
            <a:ext cx="51701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Please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1734" y="4955932"/>
            <a:ext cx="48107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Here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6198" y="3621404"/>
            <a:ext cx="5467985" cy="1930400"/>
            <a:chOff x="1846198" y="3621404"/>
            <a:chExt cx="5467985" cy="1930400"/>
          </a:xfrm>
        </p:grpSpPr>
        <p:sp>
          <p:nvSpPr>
            <p:cNvPr id="13" name="object 13"/>
            <p:cNvSpPr/>
            <p:nvPr/>
          </p:nvSpPr>
          <p:spPr>
            <a:xfrm>
              <a:off x="1858898" y="42584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9759" y="4220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2398" y="4800980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535355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896" y="4762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8898" y="53252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9759" y="52871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8898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1102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6389" y="2634996"/>
            <a:ext cx="1110233" cy="9212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4085" y="2573274"/>
            <a:ext cx="983741" cy="98297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615439" y="5723064"/>
            <a:ext cx="574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Requires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server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store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passwords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clear.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9581" y="6380607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42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9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85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efficient uses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passwords?</a:t>
            </a:r>
            <a:endParaRPr sz="1200">
              <a:latin typeface="Times New Roman"/>
              <a:cs typeface="Times New Roman"/>
            </a:endParaRPr>
          </a:p>
          <a:p>
            <a:pPr marL="118745" marR="9461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Nonce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significantly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security.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may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new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passwords,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passwords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generally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many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times.</a:t>
            </a:r>
            <a:endParaRPr sz="1200">
              <a:latin typeface="Times New Roman"/>
              <a:cs typeface="Times New Roman"/>
            </a:endParaRPr>
          </a:p>
          <a:p>
            <a:pPr marL="461645" marR="6921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password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always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encrypted </a:t>
            </a:r>
            <a:r>
              <a:rPr sz="1200" dirty="0">
                <a:latin typeface="Times New Roman"/>
                <a:cs typeface="Times New Roman"/>
              </a:rPr>
              <a:t>before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mean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password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it?</a:t>
            </a:r>
            <a:endParaRPr sz="1200">
              <a:latin typeface="Times New Roman"/>
              <a:cs typeface="Times New Roman"/>
            </a:endParaRPr>
          </a:p>
          <a:p>
            <a:pPr marL="118745" marR="10668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verify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correctness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info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net.</a:t>
            </a:r>
            <a:endParaRPr sz="1200">
              <a:latin typeface="Times New Roman"/>
              <a:cs typeface="Times New Roman"/>
            </a:endParaRPr>
          </a:p>
          <a:p>
            <a:pPr marL="461645" marR="33591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possible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special </a:t>
            </a:r>
            <a:r>
              <a:rPr sz="1200" dirty="0">
                <a:latin typeface="Times New Roman"/>
                <a:cs typeface="Times New Roman"/>
              </a:rPr>
              <a:t>sequence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hack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password?</a:t>
            </a:r>
            <a:endParaRPr sz="1200">
              <a:latin typeface="Times New Roman"/>
              <a:cs typeface="Times New Roman"/>
            </a:endParaRPr>
          </a:p>
          <a:p>
            <a:pPr marL="118745" marR="109220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weak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small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number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ciphertexts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reveal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secret,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should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not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used.</a:t>
            </a:r>
            <a:endParaRPr sz="1200">
              <a:latin typeface="Times New Roman"/>
              <a:cs typeface="Times New Roman"/>
            </a:endParaRPr>
          </a:p>
          <a:p>
            <a:pPr marL="461645" marR="19367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exactly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saved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If </a:t>
            </a:r>
            <a:r>
              <a:rPr sz="1200" spc="-10" dirty="0">
                <a:latin typeface="Times New Roman"/>
                <a:cs typeface="Times New Roman"/>
              </a:rPr>
              <a:t>it’s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isn’t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each </a:t>
            </a:r>
            <a:r>
              <a:rPr sz="1200" spc="-10" dirty="0">
                <a:latin typeface="Times New Roman"/>
                <a:cs typeface="Times New Roman"/>
              </a:rPr>
              <a:t>time?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password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saved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server.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489" y="328422"/>
            <a:ext cx="56022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036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25" dirty="0"/>
              <a:t> </a:t>
            </a:r>
            <a:r>
              <a:rPr dirty="0"/>
              <a:t>Point</a:t>
            </a:r>
            <a:r>
              <a:rPr spc="-30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79905"/>
            <a:ext cx="5363210" cy="11226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Passwords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clear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302" y="3448680"/>
            <a:ext cx="504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0652" y="3645334"/>
            <a:ext cx="688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7414" y="3907453"/>
            <a:ext cx="14001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126" y="4431693"/>
            <a:ext cx="51701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Please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1734" y="4955932"/>
            <a:ext cx="48107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Here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6198" y="3621404"/>
            <a:ext cx="5467985" cy="1930400"/>
            <a:chOff x="1846198" y="3621404"/>
            <a:chExt cx="5467985" cy="1930400"/>
          </a:xfrm>
        </p:grpSpPr>
        <p:sp>
          <p:nvSpPr>
            <p:cNvPr id="13" name="object 13"/>
            <p:cNvSpPr/>
            <p:nvPr/>
          </p:nvSpPr>
          <p:spPr>
            <a:xfrm>
              <a:off x="1858898" y="42584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9759" y="4220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2398" y="4800980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535355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896" y="4762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8898" y="53252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9759" y="52871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8898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1102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6389" y="2634996"/>
            <a:ext cx="1110233" cy="9212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4085" y="2573274"/>
            <a:ext cx="983741" cy="98297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615439" y="5723064"/>
            <a:ext cx="574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Requires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server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store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passwords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clear.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8.36b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54940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End</a:t>
            </a:r>
            <a:r>
              <a:rPr sz="1200" spc="-10" dirty="0">
                <a:latin typeface="Times New Roman"/>
                <a:cs typeface="Times New Roman"/>
              </a:rPr>
              <a:t> Point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 usage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blockchaining's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5" dirty="0">
                <a:latin typeface="Times New Roman"/>
                <a:cs typeface="Times New Roman"/>
              </a:rPr>
              <a:t> of </a:t>
            </a:r>
            <a:r>
              <a:rPr sz="1200" spc="-10" dirty="0">
                <a:latin typeface="Times New Roman"/>
                <a:cs typeface="Times New Roman"/>
              </a:rPr>
              <a:t>nonces?</a:t>
            </a:r>
            <a:endParaRPr sz="1200">
              <a:latin typeface="Times New Roman"/>
              <a:cs typeface="Times New Roman"/>
            </a:endParaRPr>
          </a:p>
          <a:p>
            <a:pPr marL="118745" marR="151765">
              <a:lnSpc>
                <a:spcPts val="1300"/>
              </a:lnSpc>
              <a:spcBef>
                <a:spcPts val="275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No.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Please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block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chain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or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CBC.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Blockchain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(one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word)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relates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to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cryptocurrencies,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not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security.</a:t>
            </a:r>
            <a:endParaRPr sz="1200">
              <a:latin typeface="Times New Roman"/>
              <a:cs typeface="Times New Roman"/>
            </a:endParaRPr>
          </a:p>
          <a:p>
            <a:pPr marL="461645" marR="81280" indent="-342900" algn="just">
              <a:lnSpc>
                <a:spcPct val="100000"/>
              </a:lnSpc>
              <a:spcBef>
                <a:spcPts val="2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validate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doesn't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password itself?</a:t>
            </a:r>
            <a:endParaRPr sz="1200">
              <a:latin typeface="Times New Roman"/>
              <a:cs typeface="Times New Roman"/>
            </a:endParaRPr>
          </a:p>
          <a:p>
            <a:pPr marL="118745" algn="just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indicated,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password.</a:t>
            </a:r>
            <a:endParaRPr sz="1200">
              <a:latin typeface="Times New Roman"/>
              <a:cs typeface="Times New Roman"/>
            </a:endParaRPr>
          </a:p>
          <a:p>
            <a:pPr marL="461645" marR="18669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'n'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match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i="1" dirty="0">
                <a:latin typeface="Times New Roman"/>
                <a:cs typeface="Times New Roman"/>
              </a:rPr>
              <a:t>expected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'n'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server's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side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authenticate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11430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instead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something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digital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signature instead?</a:t>
            </a:r>
            <a:endParaRPr sz="1200">
              <a:latin typeface="Times New Roman"/>
              <a:cs typeface="Times New Roman"/>
            </a:endParaRPr>
          </a:p>
          <a:p>
            <a:pPr marL="118745" marR="113664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Digital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signatures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came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later.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Also,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digital signatures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computationally</a:t>
            </a:r>
            <a:r>
              <a:rPr sz="1200" i="1" spc="-7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complex.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489" y="328422"/>
            <a:ext cx="56022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036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25" dirty="0"/>
              <a:t> </a:t>
            </a:r>
            <a:r>
              <a:rPr dirty="0"/>
              <a:t>Point</a:t>
            </a:r>
            <a:r>
              <a:rPr spc="-30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79905"/>
            <a:ext cx="5363210" cy="11226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Passwords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clear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302" y="3448680"/>
            <a:ext cx="504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0652" y="3645334"/>
            <a:ext cx="688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7414" y="3907453"/>
            <a:ext cx="14001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126" y="4431693"/>
            <a:ext cx="51701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Please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1734" y="4955932"/>
            <a:ext cx="48107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Here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6198" y="3621404"/>
            <a:ext cx="5467985" cy="1930400"/>
            <a:chOff x="1846198" y="3621404"/>
            <a:chExt cx="5467985" cy="1930400"/>
          </a:xfrm>
        </p:grpSpPr>
        <p:sp>
          <p:nvSpPr>
            <p:cNvPr id="13" name="object 13"/>
            <p:cNvSpPr/>
            <p:nvPr/>
          </p:nvSpPr>
          <p:spPr>
            <a:xfrm>
              <a:off x="1858898" y="42584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9759" y="4220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2398" y="4800980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535355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896" y="4762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8898" y="53252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9759" y="52871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8898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1102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6389" y="2634996"/>
            <a:ext cx="1110233" cy="9212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4085" y="2573274"/>
            <a:ext cx="983741" cy="98297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0060" y="5639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15439" y="5756253"/>
            <a:ext cx="574611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Requires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server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store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passwords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clear.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8.36c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65125" marR="133350" indent="-28575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512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textbook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describes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"ap"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versions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before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ap4.0,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nonce.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versions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"ap" </a:t>
            </a: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20" dirty="0">
                <a:latin typeface="Times New Roman"/>
                <a:cs typeface="Times New Roman"/>
              </a:rPr>
              <a:t> 4.0?</a:t>
            </a:r>
            <a:endParaRPr sz="1200">
              <a:latin typeface="Times New Roman"/>
              <a:cs typeface="Times New Roman"/>
            </a:endParaRPr>
          </a:p>
          <a:p>
            <a:pPr marL="79375" marR="31813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actual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author’s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explaining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step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step.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489" y="328422"/>
            <a:ext cx="560222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0360">
              <a:lnSpc>
                <a:spcPct val="100000"/>
              </a:lnSpc>
              <a:spcBef>
                <a:spcPts val="100"/>
              </a:spcBef>
            </a:pPr>
            <a:r>
              <a:rPr dirty="0"/>
              <a:t>End</a:t>
            </a:r>
            <a:r>
              <a:rPr spc="-25" dirty="0"/>
              <a:t> </a:t>
            </a:r>
            <a:r>
              <a:rPr dirty="0"/>
              <a:t>Point</a:t>
            </a:r>
            <a:r>
              <a:rPr spc="-30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79905"/>
            <a:ext cx="5363210" cy="11226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Passwords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clear </a:t>
            </a:r>
            <a:r>
              <a:rPr sz="2400" dirty="0">
                <a:latin typeface="Times New Roman"/>
                <a:cs typeface="Times New Roman"/>
              </a:rPr>
              <a:t>Nonce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umber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302" y="3448680"/>
            <a:ext cx="5048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0652" y="3645334"/>
            <a:ext cx="688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67414" y="3907453"/>
            <a:ext cx="14001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Hi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am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Alice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126" y="4431693"/>
            <a:ext cx="51701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Please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1734" y="4955932"/>
            <a:ext cx="48107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Here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‘n’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password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6198" y="3621404"/>
            <a:ext cx="5467985" cy="1930400"/>
            <a:chOff x="1846198" y="3621404"/>
            <a:chExt cx="5467985" cy="1930400"/>
          </a:xfrm>
        </p:grpSpPr>
        <p:sp>
          <p:nvSpPr>
            <p:cNvPr id="13" name="object 13"/>
            <p:cNvSpPr/>
            <p:nvPr/>
          </p:nvSpPr>
          <p:spPr>
            <a:xfrm>
              <a:off x="1858898" y="42584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99759" y="42203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2398" y="4800980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535355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896" y="4762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58898" y="5325236"/>
              <a:ext cx="5353685" cy="0"/>
            </a:xfrm>
            <a:custGeom>
              <a:avLst/>
              <a:gdLst/>
              <a:ahLst/>
              <a:cxnLst/>
              <a:rect l="l" t="t" r="r" b="b"/>
              <a:pathLst>
                <a:path w="5353684">
                  <a:moveTo>
                    <a:pt x="0" y="0"/>
                  </a:moveTo>
                  <a:lnTo>
                    <a:pt x="53535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99759" y="52871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8898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01102" y="3621404"/>
              <a:ext cx="0" cy="1930400"/>
            </a:xfrm>
            <a:custGeom>
              <a:avLst/>
              <a:gdLst/>
              <a:ahLst/>
              <a:cxnLst/>
              <a:rect l="l" t="t" r="r" b="b"/>
              <a:pathLst>
                <a:path h="1930400">
                  <a:moveTo>
                    <a:pt x="0" y="193014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6389" y="2634996"/>
            <a:ext cx="1110233" cy="9212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4085" y="2573274"/>
            <a:ext cx="983741" cy="98297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3108" y="33150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15439" y="5756253"/>
            <a:ext cx="5746115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Requires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server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store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passwords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clear.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8.36d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5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17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cyber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criminals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fake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Digital</a:t>
            </a:r>
            <a:endParaRPr sz="1200">
              <a:latin typeface="Times New Roman"/>
              <a:cs typeface="Times New Roman"/>
            </a:endParaRPr>
          </a:p>
          <a:p>
            <a:pPr marL="461645" marR="252095">
              <a:lnSpc>
                <a:spcPts val="1300"/>
              </a:lnSpc>
              <a:spcBef>
                <a:spcPts val="85"/>
              </a:spcBef>
            </a:pPr>
            <a:r>
              <a:rPr sz="1200" dirty="0">
                <a:latin typeface="Times New Roman"/>
                <a:cs typeface="Times New Roman"/>
              </a:rPr>
              <a:t>Certificates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pretend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digital </a:t>
            </a:r>
            <a:r>
              <a:rPr sz="1200" dirty="0">
                <a:latin typeface="Times New Roman"/>
                <a:cs typeface="Times New Roman"/>
              </a:rPr>
              <a:t>signature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his?</a:t>
            </a:r>
            <a:endParaRPr sz="1200">
              <a:latin typeface="Times New Roman"/>
              <a:cs typeface="Times New Roman"/>
            </a:endParaRPr>
          </a:p>
          <a:p>
            <a:pPr marL="118745" marR="403225">
              <a:lnSpc>
                <a:spcPts val="1300"/>
              </a:lnSpc>
              <a:spcBef>
                <a:spcPts val="28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Root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list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before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accepting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issued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that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CA.</a:t>
            </a:r>
            <a:endParaRPr sz="1200">
              <a:latin typeface="Times New Roman"/>
              <a:cs typeface="Times New Roman"/>
            </a:endParaRPr>
          </a:p>
          <a:p>
            <a:pPr marL="118745" marR="687705" indent="342900">
              <a:lnSpc>
                <a:spcPts val="1580"/>
              </a:lnSpc>
              <a:spcBef>
                <a:spcPts val="5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MD5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industry? </a:t>
            </a:r>
            <a:r>
              <a:rPr sz="1200" spc="-25" dirty="0">
                <a:solidFill>
                  <a:srgbClr val="0536D2"/>
                </a:solidFill>
                <a:latin typeface="Times New Roman"/>
                <a:cs typeface="Times New Roman"/>
              </a:rPr>
              <a:t>Yes,</a:t>
            </a:r>
            <a:r>
              <a:rPr sz="1200" spc="-4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for</a:t>
            </a:r>
            <a:r>
              <a:rPr sz="1200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File</a:t>
            </a:r>
            <a:r>
              <a:rPr sz="1200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integrity</a:t>
            </a:r>
            <a:r>
              <a:rPr sz="1200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0536D2"/>
                </a:solidFill>
                <a:latin typeface="Times New Roman"/>
                <a:cs typeface="Times New Roman"/>
              </a:rPr>
              <a:t>checking.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ts val="137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 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hash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function?</a:t>
            </a:r>
            <a:endParaRPr sz="1200">
              <a:latin typeface="Times New Roman"/>
              <a:cs typeface="Times New Roman"/>
            </a:endParaRPr>
          </a:p>
          <a:p>
            <a:pPr marL="118745" marR="14541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8-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28.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Requirements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4-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6.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Difficult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Invert.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Difficult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such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H(x)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=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H(y).</a:t>
            </a:r>
            <a:endParaRPr sz="1200">
              <a:latin typeface="Times New Roman"/>
              <a:cs typeface="Times New Roman"/>
            </a:endParaRPr>
          </a:p>
          <a:p>
            <a:pPr marL="118745" marR="173355">
              <a:lnSpc>
                <a:spcPct val="8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Difficult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pair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(x,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y)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H(x)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=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H(y)</a:t>
            </a:r>
            <a:endParaRPr sz="1200">
              <a:latin typeface="Times New Roman"/>
              <a:cs typeface="Times New Roman"/>
            </a:endParaRPr>
          </a:p>
          <a:p>
            <a:pPr marL="461645" marR="419734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certification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authority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just</a:t>
            </a:r>
            <a:r>
              <a:rPr sz="1200" spc="-25" dirty="0">
                <a:latin typeface="Times New Roman"/>
                <a:cs typeface="Times New Roman"/>
              </a:rPr>
              <a:t> an </a:t>
            </a:r>
            <a:r>
              <a:rPr sz="1200" dirty="0">
                <a:latin typeface="Times New Roman"/>
                <a:cs typeface="Times New Roman"/>
              </a:rPr>
              <a:t>administrator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sort?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trusted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administrator.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"root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authorities"?</a:t>
            </a:r>
            <a:endParaRPr sz="1200">
              <a:latin typeface="Times New Roman"/>
              <a:cs typeface="Times New Roman"/>
            </a:endParaRPr>
          </a:p>
          <a:p>
            <a:pPr marL="118745" marR="20574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Root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Authorities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trusted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administrators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whose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known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most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computers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via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operating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461645" marR="158115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"time"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done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person-in-the-</a:t>
            </a:r>
            <a:r>
              <a:rPr sz="1200" dirty="0">
                <a:latin typeface="Times New Roman"/>
                <a:cs typeface="Times New Roman"/>
              </a:rPr>
              <a:t>middle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attacks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 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transmission?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avoid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replay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attacks.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1285" y="229645"/>
            <a:ext cx="7247890" cy="1164590"/>
            <a:chOff x="231285" y="229645"/>
            <a:chExt cx="7247890" cy="1164590"/>
          </a:xfrm>
        </p:grpSpPr>
        <p:sp>
          <p:nvSpPr>
            <p:cNvPr id="5" name="object 5"/>
            <p:cNvSpPr/>
            <p:nvPr/>
          </p:nvSpPr>
          <p:spPr>
            <a:xfrm>
              <a:off x="804843" y="229645"/>
              <a:ext cx="795020" cy="509905"/>
            </a:xfrm>
            <a:custGeom>
              <a:avLst/>
              <a:gdLst/>
              <a:ahLst/>
              <a:cxnLst/>
              <a:rect l="l" t="t" r="r" b="b"/>
              <a:pathLst>
                <a:path w="795019" h="509905">
                  <a:moveTo>
                    <a:pt x="794818" y="509599"/>
                  </a:moveTo>
                  <a:lnTo>
                    <a:pt x="0" y="509599"/>
                  </a:lnTo>
                  <a:lnTo>
                    <a:pt x="0" y="0"/>
                  </a:lnTo>
                  <a:lnTo>
                    <a:pt x="794818" y="0"/>
                  </a:lnTo>
                  <a:lnTo>
                    <a:pt x="794818" y="5095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5250" y="248926"/>
              <a:ext cx="745490" cy="467359"/>
            </a:xfrm>
            <a:custGeom>
              <a:avLst/>
              <a:gdLst/>
              <a:ahLst/>
              <a:cxnLst/>
              <a:rect l="l" t="t" r="r" b="b"/>
              <a:pathLst>
                <a:path w="745490" h="467359">
                  <a:moveTo>
                    <a:pt x="745411" y="466872"/>
                  </a:moveTo>
                  <a:lnTo>
                    <a:pt x="0" y="466872"/>
                  </a:lnTo>
                  <a:lnTo>
                    <a:pt x="0" y="0"/>
                  </a:lnTo>
                  <a:lnTo>
                    <a:pt x="745411" y="0"/>
                  </a:lnTo>
                  <a:lnTo>
                    <a:pt x="745411" y="466872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306" y="304680"/>
              <a:ext cx="326390" cy="431165"/>
            </a:xfrm>
            <a:custGeom>
              <a:avLst/>
              <a:gdLst/>
              <a:ahLst/>
              <a:cxnLst/>
              <a:rect l="l" t="t" r="r" b="b"/>
              <a:pathLst>
                <a:path w="326390" h="431165">
                  <a:moveTo>
                    <a:pt x="0" y="430919"/>
                  </a:moveTo>
                  <a:lnTo>
                    <a:pt x="325983" y="0"/>
                  </a:lnTo>
                </a:path>
              </a:pathLst>
            </a:custGeom>
            <a:ln w="21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323" y="407852"/>
              <a:ext cx="207834" cy="2016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099" y="604293"/>
              <a:ext cx="723900" cy="633730"/>
            </a:xfrm>
            <a:custGeom>
              <a:avLst/>
              <a:gdLst/>
              <a:ahLst/>
              <a:cxnLst/>
              <a:rect l="l" t="t" r="r" b="b"/>
              <a:pathLst>
                <a:path w="723900" h="633730">
                  <a:moveTo>
                    <a:pt x="448965" y="633612"/>
                  </a:moveTo>
                  <a:lnTo>
                    <a:pt x="104185" y="633612"/>
                  </a:lnTo>
                  <a:lnTo>
                    <a:pt x="104185" y="496052"/>
                  </a:lnTo>
                  <a:lnTo>
                    <a:pt x="81630" y="496052"/>
                  </a:lnTo>
                  <a:lnTo>
                    <a:pt x="81630" y="370475"/>
                  </a:lnTo>
                  <a:lnTo>
                    <a:pt x="230390" y="473646"/>
                  </a:lnTo>
                  <a:lnTo>
                    <a:pt x="381835" y="271995"/>
                  </a:lnTo>
                  <a:lnTo>
                    <a:pt x="226093" y="169345"/>
                  </a:lnTo>
                  <a:lnTo>
                    <a:pt x="173463" y="250631"/>
                  </a:lnTo>
                  <a:lnTo>
                    <a:pt x="197093" y="273037"/>
                  </a:lnTo>
                  <a:lnTo>
                    <a:pt x="228778" y="297527"/>
                  </a:lnTo>
                  <a:lnTo>
                    <a:pt x="149297" y="392360"/>
                  </a:lnTo>
                  <a:lnTo>
                    <a:pt x="84852" y="350675"/>
                  </a:lnTo>
                  <a:lnTo>
                    <a:pt x="5370" y="292837"/>
                  </a:lnTo>
                  <a:lnTo>
                    <a:pt x="0" y="218325"/>
                  </a:lnTo>
                  <a:lnTo>
                    <a:pt x="117074" y="55753"/>
                  </a:lnTo>
                  <a:lnTo>
                    <a:pt x="172389" y="25011"/>
                  </a:lnTo>
                  <a:lnTo>
                    <a:pt x="214278" y="25011"/>
                  </a:lnTo>
                  <a:lnTo>
                    <a:pt x="253482" y="101086"/>
                  </a:lnTo>
                  <a:lnTo>
                    <a:pt x="270668" y="71385"/>
                  </a:lnTo>
                  <a:lnTo>
                    <a:pt x="253482" y="23968"/>
                  </a:lnTo>
                  <a:lnTo>
                    <a:pt x="303964" y="23968"/>
                  </a:lnTo>
                  <a:lnTo>
                    <a:pt x="286779" y="70864"/>
                  </a:lnTo>
                  <a:lnTo>
                    <a:pt x="302890" y="101086"/>
                  </a:lnTo>
                  <a:lnTo>
                    <a:pt x="337798" y="25011"/>
                  </a:lnTo>
                  <a:lnTo>
                    <a:pt x="393113" y="25011"/>
                  </a:lnTo>
                  <a:lnTo>
                    <a:pt x="531132" y="104733"/>
                  </a:lnTo>
                  <a:lnTo>
                    <a:pt x="548317" y="87017"/>
                  </a:lnTo>
                  <a:lnTo>
                    <a:pt x="615984" y="0"/>
                  </a:lnTo>
                  <a:lnTo>
                    <a:pt x="723392" y="69822"/>
                  </a:lnTo>
                  <a:lnTo>
                    <a:pt x="628873" y="186019"/>
                  </a:lnTo>
                  <a:lnTo>
                    <a:pt x="579465" y="253236"/>
                  </a:lnTo>
                  <a:lnTo>
                    <a:pt x="571947" y="262615"/>
                  </a:lnTo>
                  <a:lnTo>
                    <a:pt x="505891" y="262615"/>
                  </a:lnTo>
                  <a:lnTo>
                    <a:pt x="475280" y="240731"/>
                  </a:lnTo>
                  <a:lnTo>
                    <a:pt x="475280" y="497094"/>
                  </a:lnTo>
                  <a:lnTo>
                    <a:pt x="448965" y="496573"/>
                  </a:lnTo>
                  <a:lnTo>
                    <a:pt x="448965" y="6336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489" y="629826"/>
              <a:ext cx="101816" cy="75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85" y="810115"/>
              <a:ext cx="82167" cy="943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39" y="804905"/>
              <a:ext cx="91296" cy="729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9203" y="1034706"/>
              <a:ext cx="337185" cy="360045"/>
            </a:xfrm>
            <a:custGeom>
              <a:avLst/>
              <a:gdLst/>
              <a:ahLst/>
              <a:cxnLst/>
              <a:rect l="l" t="t" r="r" b="b"/>
              <a:pathLst>
                <a:path w="337184" h="360044">
                  <a:moveTo>
                    <a:pt x="336727" y="67208"/>
                  </a:moveTo>
                  <a:lnTo>
                    <a:pt x="278193" y="67208"/>
                  </a:lnTo>
                  <a:lnTo>
                    <a:pt x="278193" y="0"/>
                  </a:lnTo>
                  <a:lnTo>
                    <a:pt x="54787" y="0"/>
                  </a:lnTo>
                  <a:lnTo>
                    <a:pt x="54787" y="67208"/>
                  </a:lnTo>
                  <a:lnTo>
                    <a:pt x="0" y="67208"/>
                  </a:lnTo>
                  <a:lnTo>
                    <a:pt x="0" y="359524"/>
                  </a:lnTo>
                  <a:lnTo>
                    <a:pt x="336727" y="359524"/>
                  </a:lnTo>
                  <a:lnTo>
                    <a:pt x="336727" y="67208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14" y="1034175"/>
              <a:ext cx="118685" cy="1344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344" y="1034176"/>
              <a:ext cx="123519" cy="1297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70" y="812725"/>
              <a:ext cx="207297" cy="2011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308" y="812725"/>
              <a:ext cx="207297" cy="2011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02245" y="1034706"/>
              <a:ext cx="337185" cy="360045"/>
            </a:xfrm>
            <a:custGeom>
              <a:avLst/>
              <a:gdLst/>
              <a:ahLst/>
              <a:cxnLst/>
              <a:rect l="l" t="t" r="r" b="b"/>
              <a:pathLst>
                <a:path w="337184" h="360044">
                  <a:moveTo>
                    <a:pt x="336727" y="67221"/>
                  </a:moveTo>
                  <a:lnTo>
                    <a:pt x="278193" y="67221"/>
                  </a:lnTo>
                  <a:lnTo>
                    <a:pt x="278193" y="0"/>
                  </a:lnTo>
                  <a:lnTo>
                    <a:pt x="54241" y="0"/>
                  </a:lnTo>
                  <a:lnTo>
                    <a:pt x="54241" y="67221"/>
                  </a:lnTo>
                  <a:lnTo>
                    <a:pt x="0" y="67221"/>
                  </a:lnTo>
                  <a:lnTo>
                    <a:pt x="0" y="359537"/>
                  </a:lnTo>
                  <a:lnTo>
                    <a:pt x="336727" y="359537"/>
                  </a:lnTo>
                  <a:lnTo>
                    <a:pt x="336727" y="67221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253" y="1034180"/>
              <a:ext cx="118685" cy="1344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383" y="1034180"/>
              <a:ext cx="124056" cy="12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417" y="405384"/>
              <a:ext cx="6039611" cy="89763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Hashes,</a:t>
            </a:r>
            <a:r>
              <a:rPr sz="3200" spc="-85" dirty="0"/>
              <a:t> </a:t>
            </a:r>
            <a:r>
              <a:rPr sz="3200" dirty="0"/>
              <a:t>Signatures,</a:t>
            </a:r>
            <a:r>
              <a:rPr sz="3200" spc="-85" dirty="0"/>
              <a:t> </a:t>
            </a:r>
            <a:r>
              <a:rPr sz="3200" spc="-10" dirty="0"/>
              <a:t>Certificates</a:t>
            </a:r>
            <a:endParaRPr sz="3200"/>
          </a:p>
        </p:txBody>
      </p:sp>
      <p:sp>
        <p:nvSpPr>
          <p:cNvPr id="23" name="object 23"/>
          <p:cNvSpPr txBox="1"/>
          <p:nvPr/>
        </p:nvSpPr>
        <p:spPr>
          <a:xfrm>
            <a:off x="306387" y="1813305"/>
            <a:ext cx="8129270" cy="29152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46100" marR="285750" indent="-5334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Hashes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one-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MD5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SHA-</a:t>
            </a:r>
            <a:r>
              <a:rPr sz="2400" spc="-25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546100" marR="701040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(MAC)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ensures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functions.</a:t>
            </a:r>
            <a:endParaRPr sz="2400">
              <a:latin typeface="Times New Roman"/>
              <a:cs typeface="Times New Roman"/>
            </a:endParaRPr>
          </a:p>
          <a:p>
            <a:pPr marL="546100" marR="5080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546100" marR="147955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authorities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40" y="6153848"/>
            <a:ext cx="2832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8.3-</a:t>
            </a:r>
            <a:r>
              <a:rPr sz="1200" dirty="0">
                <a:latin typeface="Times New Roman"/>
                <a:cs typeface="Times New Roman"/>
              </a:rPr>
              <a:t>8.4,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Review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R9-</a:t>
            </a:r>
            <a:r>
              <a:rPr sz="1200" spc="-25" dirty="0"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9" name="object 29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8.37a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8745" marR="850900" indent="179070">
              <a:lnSpc>
                <a:spcPct val="110000"/>
              </a:lnSpc>
              <a:spcBef>
                <a:spcPts val="130"/>
              </a:spcBef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MD5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industry? </a:t>
            </a:r>
            <a:r>
              <a:rPr sz="1200" spc="-25" dirty="0">
                <a:solidFill>
                  <a:srgbClr val="0536D2"/>
                </a:solidFill>
                <a:latin typeface="Times New Roman"/>
                <a:cs typeface="Times New Roman"/>
              </a:rPr>
              <a:t>Yes,</a:t>
            </a:r>
            <a:r>
              <a:rPr sz="1200" spc="-4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for</a:t>
            </a:r>
            <a:r>
              <a:rPr sz="1200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File</a:t>
            </a:r>
            <a:r>
              <a:rPr sz="1200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36D2"/>
                </a:solidFill>
                <a:latin typeface="Times New Roman"/>
                <a:cs typeface="Times New Roman"/>
              </a:rPr>
              <a:t>integrity</a:t>
            </a:r>
            <a:r>
              <a:rPr sz="1200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0536D2"/>
                </a:solidFill>
                <a:latin typeface="Times New Roman"/>
                <a:cs typeface="Times New Roman"/>
              </a:rPr>
              <a:t>checking.</a:t>
            </a:r>
            <a:endParaRPr sz="1200">
              <a:latin typeface="Times New Roman"/>
              <a:cs typeface="Times New Roman"/>
            </a:endParaRPr>
          </a:p>
          <a:p>
            <a:pPr marL="289560" indent="-170815">
              <a:lnSpc>
                <a:spcPct val="100000"/>
              </a:lnSpc>
              <a:buFont typeface="Wingdings"/>
              <a:buChar char=""/>
              <a:tabLst>
                <a:tab pos="289560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can't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fake</a:t>
            </a:r>
            <a:r>
              <a:rPr sz="1200" spc="-10" dirty="0">
                <a:latin typeface="Times New Roman"/>
                <a:cs typeface="Times New Roman"/>
              </a:rPr>
              <a:t> certificates?</a:t>
            </a:r>
            <a:endParaRPr sz="1200">
              <a:latin typeface="Times New Roman"/>
              <a:cs typeface="Times New Roman"/>
            </a:endParaRPr>
          </a:p>
          <a:p>
            <a:pPr marL="118745" marR="359410">
              <a:lnSpc>
                <a:spcPct val="100000"/>
              </a:lnSpc>
            </a:pP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We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quickly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check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private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118745" marR="227965" indent="-63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118745" algn="l"/>
                <a:tab pos="288925" algn="l"/>
              </a:tabLst>
            </a:pPr>
            <a:r>
              <a:rPr sz="1000" dirty="0">
                <a:latin typeface="Times New Roman"/>
                <a:cs typeface="Times New Roman"/>
              </a:rPr>
              <a:t>	Will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MD5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change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when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change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original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file?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0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course.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Any</a:t>
            </a:r>
            <a:r>
              <a:rPr sz="10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0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0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file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anyone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will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invalidate</a:t>
            </a:r>
            <a:r>
              <a:rPr sz="10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MD5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hash.</a:t>
            </a:r>
            <a:endParaRPr sz="1000">
              <a:latin typeface="Times New Roman"/>
              <a:cs typeface="Times New Roman"/>
            </a:endParaRPr>
          </a:p>
          <a:p>
            <a:pPr marL="290195" marR="141605" indent="-171450">
              <a:lnSpc>
                <a:spcPct val="100000"/>
              </a:lnSpc>
              <a:buFont typeface="Wingdings"/>
              <a:buChar char=""/>
              <a:tabLst>
                <a:tab pos="290195" algn="l"/>
              </a:tabLst>
            </a:pPr>
            <a:r>
              <a:rPr sz="1000" dirty="0">
                <a:latin typeface="Times New Roman"/>
                <a:cs typeface="Times New Roman"/>
              </a:rPr>
              <a:t>Would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there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ever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value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in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encrypting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hash</a:t>
            </a:r>
            <a:r>
              <a:rPr sz="1000" spc="-25" dirty="0">
                <a:latin typeface="Times New Roman"/>
                <a:cs typeface="Times New Roman"/>
              </a:rPr>
              <a:t> or </a:t>
            </a:r>
            <a:r>
              <a:rPr sz="1000" dirty="0">
                <a:latin typeface="Times New Roman"/>
                <a:cs typeface="Times New Roman"/>
              </a:rPr>
              <a:t>hashing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an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encrypted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message?</a:t>
            </a:r>
            <a:endParaRPr sz="1000">
              <a:latin typeface="Times New Roman"/>
              <a:cs typeface="Times New Roman"/>
            </a:endParaRPr>
          </a:p>
          <a:p>
            <a:pPr marL="118745" marR="27051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Encrypting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0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0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0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signatures.</a:t>
            </a:r>
            <a:r>
              <a:rPr sz="10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Hashing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0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0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0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0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0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integrity.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1285" y="229645"/>
            <a:ext cx="7247890" cy="1164590"/>
            <a:chOff x="231285" y="229645"/>
            <a:chExt cx="7247890" cy="1164590"/>
          </a:xfrm>
        </p:grpSpPr>
        <p:sp>
          <p:nvSpPr>
            <p:cNvPr id="5" name="object 5"/>
            <p:cNvSpPr/>
            <p:nvPr/>
          </p:nvSpPr>
          <p:spPr>
            <a:xfrm>
              <a:off x="804843" y="229645"/>
              <a:ext cx="795020" cy="509905"/>
            </a:xfrm>
            <a:custGeom>
              <a:avLst/>
              <a:gdLst/>
              <a:ahLst/>
              <a:cxnLst/>
              <a:rect l="l" t="t" r="r" b="b"/>
              <a:pathLst>
                <a:path w="795019" h="509905">
                  <a:moveTo>
                    <a:pt x="794818" y="509599"/>
                  </a:moveTo>
                  <a:lnTo>
                    <a:pt x="0" y="509599"/>
                  </a:lnTo>
                  <a:lnTo>
                    <a:pt x="0" y="0"/>
                  </a:lnTo>
                  <a:lnTo>
                    <a:pt x="794818" y="0"/>
                  </a:lnTo>
                  <a:lnTo>
                    <a:pt x="794818" y="50959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5250" y="248926"/>
              <a:ext cx="745490" cy="467359"/>
            </a:xfrm>
            <a:custGeom>
              <a:avLst/>
              <a:gdLst/>
              <a:ahLst/>
              <a:cxnLst/>
              <a:rect l="l" t="t" r="r" b="b"/>
              <a:pathLst>
                <a:path w="745490" h="467359">
                  <a:moveTo>
                    <a:pt x="745411" y="466872"/>
                  </a:moveTo>
                  <a:lnTo>
                    <a:pt x="0" y="466872"/>
                  </a:lnTo>
                  <a:lnTo>
                    <a:pt x="0" y="0"/>
                  </a:lnTo>
                  <a:lnTo>
                    <a:pt x="745411" y="0"/>
                  </a:lnTo>
                  <a:lnTo>
                    <a:pt x="745411" y="466872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306" y="304680"/>
              <a:ext cx="326390" cy="431165"/>
            </a:xfrm>
            <a:custGeom>
              <a:avLst/>
              <a:gdLst/>
              <a:ahLst/>
              <a:cxnLst/>
              <a:rect l="l" t="t" r="r" b="b"/>
              <a:pathLst>
                <a:path w="326390" h="431165">
                  <a:moveTo>
                    <a:pt x="0" y="430919"/>
                  </a:moveTo>
                  <a:lnTo>
                    <a:pt x="325983" y="0"/>
                  </a:lnTo>
                </a:path>
              </a:pathLst>
            </a:custGeom>
            <a:ln w="21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323" y="407852"/>
              <a:ext cx="207834" cy="2016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3099" y="604293"/>
              <a:ext cx="723900" cy="633730"/>
            </a:xfrm>
            <a:custGeom>
              <a:avLst/>
              <a:gdLst/>
              <a:ahLst/>
              <a:cxnLst/>
              <a:rect l="l" t="t" r="r" b="b"/>
              <a:pathLst>
                <a:path w="723900" h="633730">
                  <a:moveTo>
                    <a:pt x="448965" y="633612"/>
                  </a:moveTo>
                  <a:lnTo>
                    <a:pt x="104185" y="633612"/>
                  </a:lnTo>
                  <a:lnTo>
                    <a:pt x="104185" y="496052"/>
                  </a:lnTo>
                  <a:lnTo>
                    <a:pt x="81630" y="496052"/>
                  </a:lnTo>
                  <a:lnTo>
                    <a:pt x="81630" y="370475"/>
                  </a:lnTo>
                  <a:lnTo>
                    <a:pt x="230390" y="473646"/>
                  </a:lnTo>
                  <a:lnTo>
                    <a:pt x="381835" y="271995"/>
                  </a:lnTo>
                  <a:lnTo>
                    <a:pt x="226093" y="169345"/>
                  </a:lnTo>
                  <a:lnTo>
                    <a:pt x="173463" y="250631"/>
                  </a:lnTo>
                  <a:lnTo>
                    <a:pt x="197093" y="273037"/>
                  </a:lnTo>
                  <a:lnTo>
                    <a:pt x="228778" y="297527"/>
                  </a:lnTo>
                  <a:lnTo>
                    <a:pt x="149297" y="392360"/>
                  </a:lnTo>
                  <a:lnTo>
                    <a:pt x="84852" y="350675"/>
                  </a:lnTo>
                  <a:lnTo>
                    <a:pt x="5370" y="292837"/>
                  </a:lnTo>
                  <a:lnTo>
                    <a:pt x="0" y="218325"/>
                  </a:lnTo>
                  <a:lnTo>
                    <a:pt x="117074" y="55753"/>
                  </a:lnTo>
                  <a:lnTo>
                    <a:pt x="172389" y="25011"/>
                  </a:lnTo>
                  <a:lnTo>
                    <a:pt x="214278" y="25011"/>
                  </a:lnTo>
                  <a:lnTo>
                    <a:pt x="253482" y="101086"/>
                  </a:lnTo>
                  <a:lnTo>
                    <a:pt x="270668" y="71385"/>
                  </a:lnTo>
                  <a:lnTo>
                    <a:pt x="253482" y="23968"/>
                  </a:lnTo>
                  <a:lnTo>
                    <a:pt x="303964" y="23968"/>
                  </a:lnTo>
                  <a:lnTo>
                    <a:pt x="286779" y="70864"/>
                  </a:lnTo>
                  <a:lnTo>
                    <a:pt x="302890" y="101086"/>
                  </a:lnTo>
                  <a:lnTo>
                    <a:pt x="337798" y="25011"/>
                  </a:lnTo>
                  <a:lnTo>
                    <a:pt x="393113" y="25011"/>
                  </a:lnTo>
                  <a:lnTo>
                    <a:pt x="531132" y="104733"/>
                  </a:lnTo>
                  <a:lnTo>
                    <a:pt x="548317" y="87017"/>
                  </a:lnTo>
                  <a:lnTo>
                    <a:pt x="615984" y="0"/>
                  </a:lnTo>
                  <a:lnTo>
                    <a:pt x="723392" y="69822"/>
                  </a:lnTo>
                  <a:lnTo>
                    <a:pt x="628873" y="186019"/>
                  </a:lnTo>
                  <a:lnTo>
                    <a:pt x="579465" y="253236"/>
                  </a:lnTo>
                  <a:lnTo>
                    <a:pt x="571947" y="262615"/>
                  </a:lnTo>
                  <a:lnTo>
                    <a:pt x="505891" y="262615"/>
                  </a:lnTo>
                  <a:lnTo>
                    <a:pt x="475280" y="240731"/>
                  </a:lnTo>
                  <a:lnTo>
                    <a:pt x="475280" y="497094"/>
                  </a:lnTo>
                  <a:lnTo>
                    <a:pt x="448965" y="496573"/>
                  </a:lnTo>
                  <a:lnTo>
                    <a:pt x="448965" y="6336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489" y="629826"/>
              <a:ext cx="101816" cy="75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85" y="810115"/>
              <a:ext cx="82167" cy="943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39" y="804905"/>
              <a:ext cx="91296" cy="729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9203" y="1034706"/>
              <a:ext cx="337185" cy="360045"/>
            </a:xfrm>
            <a:custGeom>
              <a:avLst/>
              <a:gdLst/>
              <a:ahLst/>
              <a:cxnLst/>
              <a:rect l="l" t="t" r="r" b="b"/>
              <a:pathLst>
                <a:path w="337184" h="360044">
                  <a:moveTo>
                    <a:pt x="336727" y="67208"/>
                  </a:moveTo>
                  <a:lnTo>
                    <a:pt x="278193" y="67208"/>
                  </a:lnTo>
                  <a:lnTo>
                    <a:pt x="278193" y="0"/>
                  </a:lnTo>
                  <a:lnTo>
                    <a:pt x="54787" y="0"/>
                  </a:lnTo>
                  <a:lnTo>
                    <a:pt x="54787" y="67208"/>
                  </a:lnTo>
                  <a:lnTo>
                    <a:pt x="0" y="67208"/>
                  </a:lnTo>
                  <a:lnTo>
                    <a:pt x="0" y="359524"/>
                  </a:lnTo>
                  <a:lnTo>
                    <a:pt x="336727" y="359524"/>
                  </a:lnTo>
                  <a:lnTo>
                    <a:pt x="336727" y="67208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14" y="1034175"/>
              <a:ext cx="118685" cy="1344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344" y="1034176"/>
              <a:ext cx="123519" cy="1297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70" y="812725"/>
              <a:ext cx="207297" cy="2011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308" y="812725"/>
              <a:ext cx="207297" cy="2011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02245" y="1034706"/>
              <a:ext cx="337185" cy="360045"/>
            </a:xfrm>
            <a:custGeom>
              <a:avLst/>
              <a:gdLst/>
              <a:ahLst/>
              <a:cxnLst/>
              <a:rect l="l" t="t" r="r" b="b"/>
              <a:pathLst>
                <a:path w="337184" h="360044">
                  <a:moveTo>
                    <a:pt x="336727" y="67221"/>
                  </a:moveTo>
                  <a:lnTo>
                    <a:pt x="278193" y="67221"/>
                  </a:lnTo>
                  <a:lnTo>
                    <a:pt x="278193" y="0"/>
                  </a:lnTo>
                  <a:lnTo>
                    <a:pt x="54241" y="0"/>
                  </a:lnTo>
                  <a:lnTo>
                    <a:pt x="54241" y="67221"/>
                  </a:lnTo>
                  <a:lnTo>
                    <a:pt x="0" y="67221"/>
                  </a:lnTo>
                  <a:lnTo>
                    <a:pt x="0" y="359537"/>
                  </a:lnTo>
                  <a:lnTo>
                    <a:pt x="336727" y="359537"/>
                  </a:lnTo>
                  <a:lnTo>
                    <a:pt x="336727" y="67221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253" y="1034180"/>
              <a:ext cx="118685" cy="13443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383" y="1034180"/>
              <a:ext cx="124056" cy="12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417" y="405384"/>
              <a:ext cx="6039611" cy="89763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310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Hashes,</a:t>
            </a:r>
            <a:r>
              <a:rPr sz="3200" spc="-85" dirty="0"/>
              <a:t> </a:t>
            </a:r>
            <a:r>
              <a:rPr sz="3200" dirty="0"/>
              <a:t>Signatures,</a:t>
            </a:r>
            <a:r>
              <a:rPr sz="3200" spc="-85" dirty="0"/>
              <a:t> </a:t>
            </a:r>
            <a:r>
              <a:rPr sz="3200" spc="-10" dirty="0"/>
              <a:t>Certificates</a:t>
            </a:r>
            <a:endParaRPr sz="3200"/>
          </a:p>
        </p:txBody>
      </p:sp>
      <p:sp>
        <p:nvSpPr>
          <p:cNvPr id="23" name="object 23"/>
          <p:cNvSpPr txBox="1"/>
          <p:nvPr/>
        </p:nvSpPr>
        <p:spPr>
          <a:xfrm>
            <a:off x="306387" y="1813305"/>
            <a:ext cx="8129270" cy="29152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46100" marR="285750" indent="-5334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Hashes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one-</a:t>
            </a:r>
            <a:r>
              <a:rPr sz="2400" dirty="0">
                <a:latin typeface="Times New Roman"/>
                <a:cs typeface="Times New Roman"/>
              </a:rPr>
              <a:t>way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difficult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find </a:t>
            </a: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MD5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SHA-</a:t>
            </a:r>
            <a:r>
              <a:rPr sz="2400" spc="-25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546100" marR="701040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(MAC)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ensures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functions.</a:t>
            </a:r>
            <a:endParaRPr sz="2400">
              <a:latin typeface="Times New Roman"/>
              <a:cs typeface="Times New Roman"/>
            </a:endParaRPr>
          </a:p>
          <a:p>
            <a:pPr marL="546100" marR="5080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546100" marR="147955" indent="-5334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authorities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40" y="6153848"/>
            <a:ext cx="2832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8.3-</a:t>
            </a:r>
            <a:r>
              <a:rPr sz="1200" dirty="0">
                <a:latin typeface="Times New Roman"/>
                <a:cs typeface="Times New Roman"/>
              </a:rPr>
              <a:t>8.4,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Review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R9-</a:t>
            </a:r>
            <a:r>
              <a:rPr sz="1200" spc="-25" dirty="0"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19006" y="4038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9" name="object 29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8.37b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4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39700" marR="169545" indent="179070">
              <a:lnSpc>
                <a:spcPts val="1440"/>
              </a:lnSpc>
              <a:spcBef>
                <a:spcPts val="40"/>
              </a:spcBef>
              <a:buFont typeface="Wingdings"/>
              <a:buChar char=""/>
              <a:tabLst>
                <a:tab pos="318770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group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shares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e-mails,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single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replies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plaintext,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lost?</a:t>
            </a:r>
            <a:endParaRPr sz="1200">
              <a:latin typeface="Times New Roman"/>
              <a:cs typeface="Times New Roman"/>
            </a:endParaRPr>
          </a:p>
          <a:p>
            <a:pPr marL="139700" marR="810260">
              <a:lnSpc>
                <a:spcPts val="1300"/>
              </a:lnSpc>
              <a:spcBef>
                <a:spcPts val="254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Whatever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cleartext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public knowledge.</a:t>
            </a:r>
            <a:endParaRPr sz="1200">
              <a:latin typeface="Times New Roman"/>
              <a:cs typeface="Times New Roman"/>
            </a:endParaRPr>
          </a:p>
          <a:p>
            <a:pPr marL="139700" marR="220979" indent="179070">
              <a:lnSpc>
                <a:spcPts val="1440"/>
              </a:lnSpc>
              <a:spcBef>
                <a:spcPts val="25"/>
              </a:spcBef>
              <a:buFont typeface="Wingdings"/>
              <a:buChar char=""/>
              <a:tabLst>
                <a:tab pos="31877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envelope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consisting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sender,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timestamps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appears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unencrypted.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information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not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along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message?</a:t>
            </a:r>
            <a:endParaRPr sz="1200">
              <a:latin typeface="Times New Roman"/>
              <a:cs typeface="Times New Roman"/>
            </a:endParaRPr>
          </a:p>
          <a:p>
            <a:pPr marL="139700" marR="349250" algn="just">
              <a:lnSpc>
                <a:spcPts val="1300"/>
              </a:lnSpc>
              <a:spcBef>
                <a:spcPts val="254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Message</a:t>
            </a:r>
            <a:r>
              <a:rPr sz="1200" i="1" spc="-4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forwarding</a:t>
            </a:r>
            <a:r>
              <a:rPr sz="1200" i="1" spc="-4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requires</a:t>
            </a:r>
            <a:r>
              <a:rPr sz="1200" i="1" spc="-5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clear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headers.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However,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more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secure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mail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servers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could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do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some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key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exchanges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beforehand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to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allow</a:t>
            </a:r>
            <a:endParaRPr sz="1200">
              <a:latin typeface="Times New Roman"/>
              <a:cs typeface="Times New Roman"/>
            </a:endParaRPr>
          </a:p>
          <a:p>
            <a:pPr marL="48260" algn="just">
              <a:lnSpc>
                <a:spcPts val="1270"/>
              </a:lnSpc>
              <a:tabLst>
                <a:tab pos="3020060" algn="l"/>
              </a:tabLst>
            </a:pPr>
            <a:r>
              <a:rPr sz="1200" i="1" u="heavy" spc="380" dirty="0">
                <a:solidFill>
                  <a:srgbClr val="0536D2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536D2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encrypted </a:t>
            </a:r>
            <a:r>
              <a:rPr sz="1200" i="1" u="heavy" spc="-10" dirty="0">
                <a:solidFill>
                  <a:srgbClr val="0536D2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headers.</a:t>
            </a:r>
            <a:r>
              <a:rPr sz="1200" i="1" u="heavy" dirty="0">
                <a:solidFill>
                  <a:srgbClr val="0536D2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53946" y="405384"/>
            <a:ext cx="2981960" cy="897890"/>
            <a:chOff x="1853946" y="405384"/>
            <a:chExt cx="2981960" cy="897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3946" y="405384"/>
              <a:ext cx="2079497" cy="897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567" y="405384"/>
              <a:ext cx="666749" cy="8976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442" y="405384"/>
              <a:ext cx="1299209" cy="89763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92326" y="508254"/>
            <a:ext cx="2475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Secure</a:t>
            </a:r>
            <a:r>
              <a:rPr sz="3200" spc="-65" dirty="0"/>
              <a:t> </a:t>
            </a:r>
            <a:r>
              <a:rPr sz="3200" spc="-20" dirty="0"/>
              <a:t>E-mail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06387" y="1243330"/>
            <a:ext cx="388429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spc="-20" dirty="0">
                <a:latin typeface="Times New Roman"/>
                <a:cs typeface="Times New Roman"/>
              </a:rPr>
              <a:t>Mail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Signed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spc="-20" dirty="0">
                <a:latin typeface="Times New Roman"/>
                <a:cs typeface="Times New Roman"/>
              </a:rPr>
              <a:t>Mail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Pretty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Good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Privacy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(PGP)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281" y="249300"/>
            <a:ext cx="1734519" cy="11226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8852" y="559563"/>
            <a:ext cx="864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C0128"/>
                </a:solidFill>
                <a:latin typeface="Times New Roman"/>
                <a:cs typeface="Times New Roman"/>
              </a:rPr>
              <a:t>Overview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8.38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3047" y="6490022"/>
            <a:ext cx="2612390" cy="7620"/>
          </a:xfrm>
          <a:custGeom>
            <a:avLst/>
            <a:gdLst/>
            <a:ahLst/>
            <a:cxnLst/>
            <a:rect l="l" t="t" r="r" b="b"/>
            <a:pathLst>
              <a:path w="2612390" h="7620">
                <a:moveTo>
                  <a:pt x="2612148" y="0"/>
                </a:moveTo>
                <a:lnTo>
                  <a:pt x="1959102" y="0"/>
                </a:lnTo>
                <a:lnTo>
                  <a:pt x="0" y="0"/>
                </a:lnTo>
                <a:lnTo>
                  <a:pt x="0" y="7607"/>
                </a:lnTo>
                <a:lnTo>
                  <a:pt x="2612148" y="7607"/>
                </a:lnTo>
                <a:lnTo>
                  <a:pt x="2612148" y="0"/>
                </a:lnTo>
                <a:close/>
              </a:path>
            </a:pathLst>
          </a:custGeom>
          <a:solidFill>
            <a:srgbClr val="00D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spc="-25" dirty="0">
                <a:solidFill>
                  <a:srgbClr val="00DFCA"/>
                </a:solid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8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97815" indent="-179070">
              <a:lnSpc>
                <a:spcPts val="127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insecure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reuse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 </a:t>
            </a:r>
            <a:r>
              <a:rPr sz="1200" spc="-10" dirty="0">
                <a:latin typeface="Times New Roman"/>
                <a:cs typeface="Times New Roman"/>
              </a:rPr>
              <a:t>single-</a:t>
            </a:r>
            <a:r>
              <a:rPr sz="1200" spc="-25" dirty="0">
                <a:latin typeface="Times New Roman"/>
                <a:cs typeface="Times New Roman"/>
              </a:rPr>
              <a:t>use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spc="-20" dirty="0">
                <a:latin typeface="Times New Roman"/>
                <a:cs typeface="Times New Roman"/>
              </a:rPr>
              <a:t>mail?</a:t>
            </a:r>
            <a:endParaRPr sz="1200">
              <a:latin typeface="Times New Roman"/>
              <a:cs typeface="Times New Roman"/>
            </a:endParaRPr>
          </a:p>
          <a:p>
            <a:pPr marL="118745" marR="283210">
              <a:lnSpc>
                <a:spcPts val="1300"/>
              </a:lnSpc>
              <a:spcBef>
                <a:spcPts val="30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New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periodically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in </a:t>
            </a:r>
            <a:r>
              <a:rPr sz="1200" i="1" u="dashLong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all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exchanges,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such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large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transfers.</a:t>
            </a:r>
            <a:endParaRPr sz="1200">
              <a:latin typeface="Times New Roman"/>
              <a:cs typeface="Times New Roman"/>
            </a:endParaRPr>
          </a:p>
          <a:p>
            <a:pPr marL="118745" marR="204470" indent="179070">
              <a:lnSpc>
                <a:spcPts val="1440"/>
              </a:lnSpc>
              <a:spcBef>
                <a:spcPts val="20"/>
              </a:spcBef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 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Bob's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public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well?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extra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</a:t>
            </a:r>
            <a:r>
              <a:rPr sz="1200" spc="-37" baseline="-20833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?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Bob's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baseline="-20833" dirty="0">
                <a:latin typeface="Times New Roman"/>
                <a:cs typeface="Times New Roman"/>
              </a:rPr>
              <a:t>S</a:t>
            </a:r>
            <a:r>
              <a:rPr sz="1200" spc="127" baseline="-20833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easily.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don't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extra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protection.</a:t>
            </a:r>
            <a:endParaRPr sz="1200">
              <a:latin typeface="Times New Roman"/>
              <a:cs typeface="Times New Roman"/>
            </a:endParaRPr>
          </a:p>
          <a:p>
            <a:pPr marL="118745" marR="457834">
              <a:lnSpc>
                <a:spcPts val="144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large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computationally</a:t>
            </a:r>
            <a:r>
              <a:rPr sz="1200" i="1" spc="-7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expensive.</a:t>
            </a:r>
            <a:endParaRPr sz="1200">
              <a:latin typeface="Times New Roman"/>
              <a:cs typeface="Times New Roman"/>
            </a:endParaRPr>
          </a:p>
          <a:p>
            <a:pPr marL="118745" marR="421640" indent="179070">
              <a:lnSpc>
                <a:spcPts val="144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</a:t>
            </a:r>
            <a:r>
              <a:rPr sz="1200" spc="-20" dirty="0">
                <a:latin typeface="Times New Roman"/>
                <a:cs typeface="Times New Roman"/>
              </a:rPr>
              <a:t> some </a:t>
            </a:r>
            <a:r>
              <a:rPr sz="1200" dirty="0">
                <a:latin typeface="Times New Roman"/>
                <a:cs typeface="Times New Roman"/>
              </a:rPr>
              <a:t>format? 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generate?</a:t>
            </a:r>
            <a:endParaRPr sz="1200">
              <a:latin typeface="Times New Roman"/>
              <a:cs typeface="Times New Roman"/>
            </a:endParaRPr>
          </a:p>
          <a:p>
            <a:pPr marL="118745" marR="314960">
              <a:lnSpc>
                <a:spcPts val="144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details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about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weak key.</a:t>
            </a:r>
            <a:endParaRPr sz="1200">
              <a:latin typeface="Times New Roman"/>
              <a:cs typeface="Times New Roman"/>
            </a:endParaRPr>
          </a:p>
          <a:p>
            <a:pPr marL="118745" marR="310515" indent="179070">
              <a:lnSpc>
                <a:spcPts val="144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What algorithm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generate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Alice's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above.</a:t>
            </a:r>
            <a:endParaRPr sz="1200">
              <a:latin typeface="Times New Roman"/>
              <a:cs typeface="Times New Roman"/>
            </a:endParaRPr>
          </a:p>
          <a:p>
            <a:pPr marL="118745" marR="341630" indent="179070">
              <a:lnSpc>
                <a:spcPts val="144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way?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Nothing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unless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mail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option.</a:t>
            </a:r>
            <a:endParaRPr sz="1200">
              <a:latin typeface="Times New Roman"/>
              <a:cs typeface="Times New Roman"/>
            </a:endParaRPr>
          </a:p>
          <a:p>
            <a:pPr marL="118745" marR="769620" indent="179070">
              <a:lnSpc>
                <a:spcPts val="144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5" dirty="0">
                <a:latin typeface="Times New Roman"/>
                <a:cs typeface="Times New Roman"/>
              </a:rPr>
              <a:t> is </a:t>
            </a:r>
            <a:r>
              <a:rPr sz="1200" spc="-10" dirty="0">
                <a:latin typeface="Times New Roman"/>
                <a:cs typeface="Times New Roman"/>
              </a:rPr>
              <a:t>compromised?</a:t>
            </a:r>
            <a:endParaRPr sz="1200">
              <a:latin typeface="Times New Roman"/>
              <a:cs typeface="Times New Roman"/>
            </a:endParaRPr>
          </a:p>
          <a:p>
            <a:pPr marL="118745" marR="632460">
              <a:lnSpc>
                <a:spcPts val="144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 key</a:t>
            </a:r>
            <a:r>
              <a:rPr sz="1200" i="1" spc="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compromised,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information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compromised.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733294" y="328422"/>
            <a:ext cx="3404235" cy="1009015"/>
            <a:chOff x="2733294" y="328422"/>
            <a:chExt cx="3404235" cy="10090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3294" y="328422"/>
              <a:ext cx="2337053" cy="10088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328422"/>
              <a:ext cx="749807" cy="10088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339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891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7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6387" y="1243329"/>
            <a:ext cx="679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e-mail,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Bob.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0865" y="4361751"/>
            <a:ext cx="26117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indent="-18732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0454"/>
              <a:buFont typeface="Wingdings"/>
              <a:buChar char=""/>
              <a:tabLst>
                <a:tab pos="225425" algn="l"/>
              </a:tabLst>
            </a:pPr>
            <a:r>
              <a:rPr sz="22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Bob:</a:t>
            </a:r>
            <a:endParaRPr sz="2200">
              <a:latin typeface="Times New Roman"/>
              <a:cs typeface="Times New Roman"/>
            </a:endParaRPr>
          </a:p>
          <a:p>
            <a:pPr marL="38100" marR="3048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private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recover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endParaRPr sz="2175" baseline="-21072">
              <a:latin typeface="Times New Roman"/>
              <a:cs typeface="Times New Roman"/>
            </a:endParaRPr>
          </a:p>
          <a:p>
            <a:pPr marL="38100" marR="39370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decrypts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spc="-10" dirty="0">
                <a:latin typeface="Times New Roman"/>
                <a:cs typeface="Times New Roman"/>
              </a:rPr>
              <a:t>message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0676" y="4372991"/>
            <a:ext cx="416052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ts val="251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Alice:</a:t>
            </a:r>
            <a:endParaRPr sz="2200">
              <a:latin typeface="Times New Roman"/>
              <a:cs typeface="Times New Roman"/>
            </a:endParaRPr>
          </a:p>
          <a:p>
            <a:pPr marL="107950">
              <a:lnSpc>
                <a:spcPts val="2510"/>
              </a:lnSpc>
            </a:pPr>
            <a:r>
              <a:rPr sz="2200" dirty="0">
                <a:latin typeface="Times New Roman"/>
                <a:cs typeface="Times New Roman"/>
              </a:rPr>
              <a:t>0.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Generates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random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secret</a:t>
            </a:r>
            <a:r>
              <a:rPr sz="2200" i="1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key,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r>
              <a:rPr sz="2200" spc="-2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6050" y="4976489"/>
            <a:ext cx="50431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3750" algn="l"/>
              </a:tabLst>
            </a:pPr>
            <a:r>
              <a:rPr sz="2200" dirty="0">
                <a:latin typeface="Times New Roman"/>
                <a:cs typeface="Times New Roman"/>
              </a:rPr>
              <a:t>1.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message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K</a:t>
            </a:r>
            <a:r>
              <a:rPr sz="2200" dirty="0">
                <a:latin typeface="Times New Roman"/>
                <a:cs typeface="Times New Roman"/>
              </a:rPr>
              <a:t>	(for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efficiency)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0793" y="5139563"/>
            <a:ext cx="4839335" cy="802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63570">
              <a:lnSpc>
                <a:spcPts val="1410"/>
              </a:lnSpc>
              <a:spcBef>
                <a:spcPts val="110"/>
              </a:spcBef>
            </a:pPr>
            <a:r>
              <a:rPr sz="1450" spc="-50" dirty="0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  <a:p>
            <a:pPr marL="300990" indent="-262890">
              <a:lnSpc>
                <a:spcPts val="2180"/>
              </a:lnSpc>
              <a:buAutoNum type="arabicPeriod" startAt="2"/>
              <a:tabLst>
                <a:tab pos="300990" algn="l"/>
              </a:tabLst>
            </a:pPr>
            <a:r>
              <a:rPr sz="2200" dirty="0">
                <a:latin typeface="Times New Roman"/>
                <a:cs typeface="Times New Roman"/>
              </a:rPr>
              <a:t>Also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175" spc="225" baseline="-21072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Bob’s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public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  <a:p>
            <a:pPr marL="316230" indent="-278130">
              <a:lnSpc>
                <a:spcPts val="2510"/>
              </a:lnSpc>
              <a:buAutoNum type="arabicPeriod" startAt="2"/>
              <a:tabLst>
                <a:tab pos="316230" algn="l"/>
              </a:tabLst>
            </a:pPr>
            <a:r>
              <a:rPr sz="2200" dirty="0">
                <a:latin typeface="Times New Roman"/>
                <a:cs typeface="Times New Roman"/>
              </a:rPr>
              <a:t>Sends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(m)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B</a:t>
            </a:r>
            <a:r>
              <a:rPr sz="2200" dirty="0">
                <a:latin typeface="Times New Roman"/>
                <a:cs typeface="Times New Roman"/>
              </a:rPr>
              <a:t>(K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Bob.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830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77186" y="1829182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57552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7186" y="3183256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84089" y="3228952"/>
            <a:ext cx="74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52752" y="3821810"/>
            <a:ext cx="181292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Public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49980" y="2477135"/>
            <a:ext cx="1017905" cy="394970"/>
            <a:chOff x="3149980" y="2477135"/>
            <a:chExt cx="1017905" cy="39497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2680" y="2489835"/>
              <a:ext cx="992123" cy="3695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62680" y="2489835"/>
              <a:ext cx="992505" cy="369570"/>
            </a:xfrm>
            <a:custGeom>
              <a:avLst/>
              <a:gdLst/>
              <a:ahLst/>
              <a:cxnLst/>
              <a:rect l="l" t="t" r="r" b="b"/>
              <a:pathLst>
                <a:path w="992504" h="369569">
                  <a:moveTo>
                    <a:pt x="0" y="0"/>
                  </a:moveTo>
                  <a:lnTo>
                    <a:pt x="992123" y="0"/>
                  </a:lnTo>
                  <a:lnTo>
                    <a:pt x="992123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175380" y="251460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50486" y="2477135"/>
            <a:ext cx="1228725" cy="394970"/>
            <a:chOff x="4150486" y="2477135"/>
            <a:chExt cx="1228725" cy="39497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3186" y="2489835"/>
              <a:ext cx="1203198" cy="36957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63186" y="2489835"/>
              <a:ext cx="1203325" cy="369570"/>
            </a:xfrm>
            <a:custGeom>
              <a:avLst/>
              <a:gdLst/>
              <a:ahLst/>
              <a:cxnLst/>
              <a:rect l="l" t="t" r="r" b="b"/>
              <a:pathLst>
                <a:path w="1203325" h="369569">
                  <a:moveTo>
                    <a:pt x="0" y="0"/>
                  </a:moveTo>
                  <a:lnTo>
                    <a:pt x="1203198" y="0"/>
                  </a:lnTo>
                  <a:lnTo>
                    <a:pt x="1203198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75886" y="2514600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86357" y="1816480"/>
            <a:ext cx="811530" cy="648970"/>
            <a:chOff x="1586357" y="1816480"/>
            <a:chExt cx="811530" cy="648970"/>
          </a:xfrm>
        </p:grpSpPr>
        <p:sp>
          <p:nvSpPr>
            <p:cNvPr id="35" name="object 35"/>
            <p:cNvSpPr/>
            <p:nvPr/>
          </p:nvSpPr>
          <p:spPr>
            <a:xfrm>
              <a:off x="2359533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21436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9057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19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074283" y="1829182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2191385" y="2883280"/>
            <a:ext cx="394970" cy="938530"/>
            <a:chOff x="2191385" y="2883280"/>
            <a:chExt cx="394970" cy="938530"/>
          </a:xfrm>
        </p:grpSpPr>
        <p:sp>
          <p:nvSpPr>
            <p:cNvPr id="40" name="object 40"/>
            <p:cNvSpPr/>
            <p:nvPr/>
          </p:nvSpPr>
          <p:spPr>
            <a:xfrm>
              <a:off x="2359533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21436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4085" y="2895980"/>
              <a:ext cx="369570" cy="236220"/>
            </a:xfrm>
            <a:custGeom>
              <a:avLst/>
              <a:gdLst/>
              <a:ahLst/>
              <a:cxnLst/>
              <a:rect l="l" t="t" r="r" b="b"/>
              <a:pathLst>
                <a:path w="369569" h="236219">
                  <a:moveTo>
                    <a:pt x="92392" y="0"/>
                  </a:moveTo>
                  <a:lnTo>
                    <a:pt x="92392" y="177165"/>
                  </a:lnTo>
                  <a:lnTo>
                    <a:pt x="0" y="177165"/>
                  </a:lnTo>
                  <a:lnTo>
                    <a:pt x="184785" y="236220"/>
                  </a:lnTo>
                  <a:lnTo>
                    <a:pt x="369570" y="177165"/>
                  </a:lnTo>
                  <a:lnTo>
                    <a:pt x="277177" y="177165"/>
                  </a:lnTo>
                  <a:lnTo>
                    <a:pt x="277177" y="0"/>
                  </a:lnTo>
                  <a:lnTo>
                    <a:pt x="92392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984089" y="1874813"/>
            <a:ext cx="4958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8780" algn="l"/>
              </a:tabLst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61507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74283" y="3183256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80677" y="3228952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24703" y="3821810"/>
            <a:ext cx="1877060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00678" y="1879843"/>
            <a:ext cx="2701290" cy="1948814"/>
            <a:chOff x="3900678" y="1879843"/>
            <a:chExt cx="2701290" cy="1948814"/>
          </a:xfrm>
        </p:grpSpPr>
        <p:sp>
          <p:nvSpPr>
            <p:cNvPr id="49" name="object 49"/>
            <p:cNvSpPr/>
            <p:nvPr/>
          </p:nvSpPr>
          <p:spPr>
            <a:xfrm>
              <a:off x="6563487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25391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3487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25391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0254" y="2881121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39">
                  <a:moveTo>
                    <a:pt x="0" y="0"/>
                  </a:moveTo>
                  <a:lnTo>
                    <a:pt x="0" y="408431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80254" y="3289553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31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45294" y="31752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38778" y="1994153"/>
              <a:ext cx="0" cy="471170"/>
            </a:xfrm>
            <a:custGeom>
              <a:avLst/>
              <a:gdLst/>
              <a:ahLst/>
              <a:cxnLst/>
              <a:rect l="l" t="t" r="r" b="b"/>
              <a:pathLst>
                <a:path h="471169">
                  <a:moveTo>
                    <a:pt x="0" y="470915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38778" y="1994153"/>
              <a:ext cx="1945005" cy="0"/>
            </a:xfrm>
            <a:custGeom>
              <a:avLst/>
              <a:gdLst/>
              <a:ahLst/>
              <a:cxnLst/>
              <a:rect l="l" t="t" r="r" b="b"/>
              <a:pathLst>
                <a:path w="1945004">
                  <a:moveTo>
                    <a:pt x="0" y="0"/>
                  </a:moveTo>
                  <a:lnTo>
                    <a:pt x="1944624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845294" y="18798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333106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962782" y="2140585"/>
            <a:ext cx="1722755" cy="1155700"/>
            <a:chOff x="2962782" y="2140585"/>
            <a:chExt cx="1722755" cy="1155700"/>
          </a:xfrm>
        </p:grpSpPr>
        <p:sp>
          <p:nvSpPr>
            <p:cNvPr id="61" name="object 61"/>
            <p:cNvSpPr/>
            <p:nvPr/>
          </p:nvSpPr>
          <p:spPr>
            <a:xfrm>
              <a:off x="2969132" y="2146935"/>
              <a:ext cx="445134" cy="285115"/>
            </a:xfrm>
            <a:custGeom>
              <a:avLst/>
              <a:gdLst/>
              <a:ahLst/>
              <a:cxnLst/>
              <a:rect l="l" t="t" r="r" b="b"/>
              <a:pathLst>
                <a:path w="445135" h="285114">
                  <a:moveTo>
                    <a:pt x="0" y="0"/>
                  </a:moveTo>
                  <a:lnTo>
                    <a:pt x="444995" y="284848"/>
                  </a:lnTo>
                </a:path>
              </a:pathLst>
            </a:custGeom>
            <a:ln w="12700">
              <a:solidFill>
                <a:srgbClr val="FC012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82890" y="2392850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41084" y="0"/>
                  </a:moveTo>
                  <a:lnTo>
                    <a:pt x="0" y="64173"/>
                  </a:lnTo>
                  <a:lnTo>
                    <a:pt x="84721" y="73177"/>
                  </a:lnTo>
                  <a:lnTo>
                    <a:pt x="41084" y="0"/>
                  </a:lnTo>
                  <a:close/>
                </a:path>
              </a:pathLst>
            </a:custGeom>
            <a:solidFill>
              <a:srgbClr val="FC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69132" y="2896196"/>
              <a:ext cx="1654810" cy="393700"/>
            </a:xfrm>
            <a:custGeom>
              <a:avLst/>
              <a:gdLst/>
              <a:ahLst/>
              <a:cxnLst/>
              <a:rect l="l" t="t" r="r" b="b"/>
              <a:pathLst>
                <a:path w="1654810" h="393700">
                  <a:moveTo>
                    <a:pt x="0" y="393293"/>
                  </a:moveTo>
                  <a:lnTo>
                    <a:pt x="1654314" y="0"/>
                  </a:lnTo>
                </a:path>
              </a:pathLst>
            </a:custGeom>
            <a:ln w="12699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02275" y="2862068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5" h="74294">
                  <a:moveTo>
                    <a:pt x="0" y="0"/>
                  </a:moveTo>
                  <a:lnTo>
                    <a:pt x="17627" y="74129"/>
                  </a:lnTo>
                  <a:lnTo>
                    <a:pt x="82943" y="19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179127" y="197726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80831" y="3264770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87273" y="290597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25225" y="202166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517007" y="2705478"/>
            <a:ext cx="311150" cy="76200"/>
            <a:chOff x="5517007" y="2705478"/>
            <a:chExt cx="311150" cy="76200"/>
          </a:xfrm>
        </p:grpSpPr>
        <p:sp>
          <p:nvSpPr>
            <p:cNvPr id="70" name="object 70"/>
            <p:cNvSpPr/>
            <p:nvPr/>
          </p:nvSpPr>
          <p:spPr>
            <a:xfrm>
              <a:off x="5523357" y="2743581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51959" y="2705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593715" y="244398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6316853" y="1816480"/>
            <a:ext cx="1000125" cy="1320800"/>
            <a:chOff x="6316853" y="1816480"/>
            <a:chExt cx="1000125" cy="1320800"/>
          </a:xfrm>
        </p:grpSpPr>
        <p:sp>
          <p:nvSpPr>
            <p:cNvPr id="75" name="object 75"/>
            <p:cNvSpPr/>
            <p:nvPr/>
          </p:nvSpPr>
          <p:spPr>
            <a:xfrm>
              <a:off x="7067931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20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29553" y="2888361"/>
              <a:ext cx="370840" cy="236220"/>
            </a:xfrm>
            <a:custGeom>
              <a:avLst/>
              <a:gdLst/>
              <a:ahLst/>
              <a:cxnLst/>
              <a:rect l="l" t="t" r="r" b="b"/>
              <a:pathLst>
                <a:path w="370840" h="236219">
                  <a:moveTo>
                    <a:pt x="92583" y="236220"/>
                  </a:moveTo>
                  <a:lnTo>
                    <a:pt x="92583" y="59055"/>
                  </a:lnTo>
                  <a:lnTo>
                    <a:pt x="0" y="59055"/>
                  </a:lnTo>
                  <a:lnTo>
                    <a:pt x="185166" y="0"/>
                  </a:lnTo>
                  <a:lnTo>
                    <a:pt x="370332" y="59055"/>
                  </a:lnTo>
                  <a:lnTo>
                    <a:pt x="277749" y="59055"/>
                  </a:lnTo>
                  <a:lnTo>
                    <a:pt x="277749" y="236220"/>
                  </a:lnTo>
                  <a:lnTo>
                    <a:pt x="92583" y="23622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261427" y="244805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514983" y="2613814"/>
            <a:ext cx="243204" cy="76200"/>
            <a:chOff x="1514983" y="2613814"/>
            <a:chExt cx="243204" cy="76200"/>
          </a:xfrm>
        </p:grpSpPr>
        <p:sp>
          <p:nvSpPr>
            <p:cNvPr id="79" name="object 79"/>
            <p:cNvSpPr/>
            <p:nvPr/>
          </p:nvSpPr>
          <p:spPr>
            <a:xfrm>
              <a:off x="1521333" y="2651556"/>
              <a:ext cx="173355" cy="5080"/>
            </a:xfrm>
            <a:custGeom>
              <a:avLst/>
              <a:gdLst/>
              <a:ahLst/>
              <a:cxnLst/>
              <a:rect l="l" t="t" r="r" b="b"/>
              <a:pathLst>
                <a:path w="173355" h="5080">
                  <a:moveTo>
                    <a:pt x="0" y="4648"/>
                  </a:moveTo>
                  <a:lnTo>
                    <a:pt x="173062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680677" y="261381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0" y="0"/>
                  </a:moveTo>
                  <a:lnTo>
                    <a:pt x="2044" y="76174"/>
                  </a:lnTo>
                  <a:lnTo>
                    <a:pt x="77190" y="36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8.39a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22885" indent="-342900">
              <a:lnSpc>
                <a:spcPct val="100000"/>
              </a:lnSpc>
              <a:spcBef>
                <a:spcPts val="7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telegram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violate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principle: Non-</a:t>
            </a:r>
            <a:r>
              <a:rPr sz="1200" dirty="0">
                <a:latin typeface="Times New Roman"/>
                <a:cs typeface="Times New Roman"/>
              </a:rPr>
              <a:t>repudiation?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talk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someone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telegram,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delete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(her)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my</a:t>
            </a:r>
            <a:r>
              <a:rPr sz="1200" spc="-10" dirty="0">
                <a:latin typeface="Times New Roman"/>
                <a:cs typeface="Times New Roman"/>
              </a:rPr>
              <a:t> devices.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what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said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true.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328422"/>
            <a:ext cx="5079491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</a:t>
            </a:r>
            <a:r>
              <a:rPr spc="-105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624330"/>
            <a:ext cx="8082280" cy="44145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sent?</a:t>
            </a:r>
            <a:endParaRPr sz="2400">
              <a:latin typeface="Times New Roman"/>
              <a:cs typeface="Times New Roman"/>
            </a:endParaRPr>
          </a:p>
          <a:p>
            <a:pPr marL="355600" marR="1689100" indent="-342900">
              <a:lnSpc>
                <a:spcPts val="2600"/>
              </a:lnSpc>
              <a:spcBef>
                <a:spcPts val="61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Availability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it. </a:t>
            </a:r>
            <a:r>
              <a:rPr sz="2400" dirty="0">
                <a:latin typeface="Times New Roman"/>
                <a:cs typeface="Times New Roman"/>
              </a:rPr>
              <a:t>Ping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continuously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useful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work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done.</a:t>
            </a:r>
            <a:endParaRPr sz="2400">
              <a:latin typeface="Times New Roman"/>
              <a:cs typeface="Times New Roman"/>
            </a:endParaRPr>
          </a:p>
          <a:p>
            <a:pPr marL="355600" marR="4026535" indent="-342900">
              <a:lnSpc>
                <a:spcPts val="2590"/>
              </a:lnSpc>
              <a:spcBef>
                <a:spcPts val="565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Confidentiality</a:t>
            </a:r>
            <a:r>
              <a:rPr sz="2400" b="1" spc="-9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2400" b="1" spc="-9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Privacy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snooping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wiretapping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spcBef>
                <a:spcPts val="254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2400" spc="-10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are.</a:t>
            </a:r>
            <a:endParaRPr sz="2400">
              <a:latin typeface="Times New Roman"/>
              <a:cs typeface="Times New Roman"/>
            </a:endParaRPr>
          </a:p>
          <a:p>
            <a:pPr marL="355600" marR="622300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student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Dartmouth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professor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canceled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exam.</a:t>
            </a:r>
            <a:endParaRPr sz="2400">
              <a:latin typeface="Times New Roman"/>
              <a:cs typeface="Times New Roman"/>
            </a:endParaRPr>
          </a:p>
          <a:p>
            <a:pPr marL="355600" marR="3176905" indent="-342900">
              <a:lnSpc>
                <a:spcPts val="2590"/>
              </a:lnSpc>
              <a:spcBef>
                <a:spcPts val="58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Authorization</a:t>
            </a:r>
            <a:r>
              <a:rPr sz="2400" b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Control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authorized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590"/>
              </a:lnSpc>
              <a:spcBef>
                <a:spcPts val="58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Non-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repudiation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Neither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deny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81" y="331473"/>
            <a:ext cx="1383581" cy="126844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39581" y="3200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8.3b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97815" indent="-179070">
              <a:lnSpc>
                <a:spcPct val="100000"/>
              </a:lnSpc>
              <a:spcBef>
                <a:spcPts val="535"/>
              </a:spcBef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keys?</a:t>
            </a:r>
            <a:endParaRPr sz="1200">
              <a:latin typeface="Times New Roman"/>
              <a:cs typeface="Times New Roman"/>
            </a:endParaRPr>
          </a:p>
          <a:p>
            <a:pPr marL="118745" marR="23622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standard.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select.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64-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small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for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today.</a:t>
            </a:r>
            <a:endParaRPr sz="1200">
              <a:latin typeface="Times New Roman"/>
              <a:cs typeface="Times New Roman"/>
            </a:endParaRPr>
          </a:p>
          <a:p>
            <a:pPr marL="118745" marR="227329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 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sent?</a:t>
            </a:r>
            <a:endParaRPr sz="1200">
              <a:latin typeface="Times New Roman"/>
              <a:cs typeface="Times New Roman"/>
            </a:endParaRPr>
          </a:p>
          <a:p>
            <a:pPr marL="118745" marR="43624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reduces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ciphertexts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available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attacker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analyze.</a:t>
            </a:r>
            <a:endParaRPr sz="1200">
              <a:latin typeface="Times New Roman"/>
              <a:cs typeface="Times New Roman"/>
            </a:endParaRPr>
          </a:p>
          <a:p>
            <a:pPr marL="118745" marR="158750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baseline="-20833" dirty="0">
                <a:latin typeface="Times New Roman"/>
                <a:cs typeface="Times New Roman"/>
              </a:rPr>
              <a:t>S</a:t>
            </a:r>
            <a:r>
              <a:rPr sz="1200" spc="127" baseline="-20833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regenerated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mail, 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stay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Bob?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above.</a:t>
            </a:r>
            <a:endParaRPr sz="1200">
              <a:latin typeface="Times New Roman"/>
              <a:cs typeface="Times New Roman"/>
            </a:endParaRPr>
          </a:p>
          <a:p>
            <a:pPr marL="118745" marR="193675" indent="179070">
              <a:lnSpc>
                <a:spcPct val="99400"/>
              </a:lnSpc>
              <a:spcBef>
                <a:spcPts val="25"/>
              </a:spcBef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distribute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20" dirty="0">
                <a:latin typeface="Times New Roman"/>
                <a:cs typeface="Times New Roman"/>
              </a:rPr>
              <a:t> keys</a:t>
            </a:r>
            <a:r>
              <a:rPr sz="1200" spc="-20" dirty="0">
                <a:latin typeface="MS Gothic"/>
                <a:cs typeface="MS Gothic"/>
              </a:rPr>
              <a:t>？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distributed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clear.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Simple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CRC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protection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is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enough.</a:t>
            </a:r>
            <a:endParaRPr sz="1200">
              <a:latin typeface="Times New Roman"/>
              <a:cs typeface="Times New Roman"/>
            </a:endParaRPr>
          </a:p>
          <a:p>
            <a:pPr marL="118745" marR="375285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impersonates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sends </a:t>
            </a:r>
            <a:r>
              <a:rPr sz="1200" dirty="0">
                <a:latin typeface="Times New Roman"/>
                <a:cs typeface="Times New Roman"/>
              </a:rPr>
              <a:t>Alice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Alice's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solve</a:t>
            </a:r>
            <a:r>
              <a:rPr sz="1200" spc="-20" dirty="0">
                <a:latin typeface="Times New Roman"/>
                <a:cs typeface="Times New Roman"/>
              </a:rPr>
              <a:t> this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risk?</a:t>
            </a:r>
            <a:endParaRPr sz="1200">
              <a:latin typeface="Times New Roman"/>
              <a:cs typeface="Times New Roman"/>
            </a:endParaRPr>
          </a:p>
          <a:p>
            <a:pPr marL="118745" marR="24511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time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talk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someone,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make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talking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right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person.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After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save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future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use.</a:t>
            </a:r>
            <a:endParaRPr sz="1200">
              <a:latin typeface="Times New Roman"/>
              <a:cs typeface="Times New Roman"/>
            </a:endParaRPr>
          </a:p>
          <a:p>
            <a:pPr marL="118745" marR="244475" indent="213995">
              <a:lnSpc>
                <a:spcPct val="100000"/>
              </a:lnSpc>
              <a:buFont typeface="Wingdings"/>
              <a:buChar char=""/>
              <a:tabLst>
                <a:tab pos="332740" algn="l"/>
              </a:tabLst>
            </a:pPr>
            <a:r>
              <a:rPr sz="1200" spc="-20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send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receiver's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digital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certificate?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receiver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must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contact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list,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Outlook.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733294" y="328422"/>
            <a:ext cx="3404235" cy="1009015"/>
            <a:chOff x="2733294" y="328422"/>
            <a:chExt cx="3404235" cy="1009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3294" y="328422"/>
              <a:ext cx="2337053" cy="10088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328422"/>
              <a:ext cx="749807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339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891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7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43329"/>
            <a:ext cx="679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e-mail,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Bob.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0227" y="4361751"/>
            <a:ext cx="26117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indent="-18732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0454"/>
              <a:buFont typeface="Wingdings"/>
              <a:buChar char=""/>
              <a:tabLst>
                <a:tab pos="225425" algn="l"/>
              </a:tabLst>
            </a:pPr>
            <a:r>
              <a:rPr sz="22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Bob:</a:t>
            </a:r>
            <a:endParaRPr sz="2200">
              <a:latin typeface="Times New Roman"/>
              <a:cs typeface="Times New Roman"/>
            </a:endParaRPr>
          </a:p>
          <a:p>
            <a:pPr marL="38100" marR="3048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private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recover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endParaRPr sz="2175" baseline="-21072">
              <a:latin typeface="Times New Roman"/>
              <a:cs typeface="Times New Roman"/>
            </a:endParaRPr>
          </a:p>
          <a:p>
            <a:pPr marL="38100" marR="39370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decrypts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spc="-10" dirty="0">
                <a:latin typeface="Times New Roman"/>
                <a:cs typeface="Times New Roman"/>
              </a:rPr>
              <a:t>message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676" y="4372991"/>
            <a:ext cx="516382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ts val="251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Alice:</a:t>
            </a:r>
            <a:endParaRPr sz="2200">
              <a:latin typeface="Times New Roman"/>
              <a:cs typeface="Times New Roman"/>
            </a:endParaRPr>
          </a:p>
          <a:p>
            <a:pPr marL="386080" lvl="1" indent="-278130">
              <a:lnSpc>
                <a:spcPts val="2375"/>
              </a:lnSpc>
              <a:buAutoNum type="arabicPeriod"/>
              <a:tabLst>
                <a:tab pos="386080" algn="l"/>
              </a:tabLst>
            </a:pPr>
            <a:r>
              <a:rPr sz="2200" dirty="0">
                <a:latin typeface="Times New Roman"/>
                <a:cs typeface="Times New Roman"/>
              </a:rPr>
              <a:t>Generates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random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secret</a:t>
            </a:r>
            <a:r>
              <a:rPr sz="2200" i="1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key,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r>
              <a:rPr sz="2200" spc="-2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386080" lvl="1" indent="-278130">
              <a:lnSpc>
                <a:spcPts val="2510"/>
              </a:lnSpc>
              <a:buAutoNum type="arabicPeriod"/>
              <a:tabLst>
                <a:tab pos="386080" algn="l"/>
              </a:tabLst>
            </a:pP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message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175" spc="517" baseline="-21072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(for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efficiency)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287" y="5278241"/>
            <a:ext cx="478853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3140" algn="l"/>
              </a:tabLst>
            </a:pPr>
            <a:r>
              <a:rPr sz="2200" dirty="0">
                <a:latin typeface="Times New Roman"/>
                <a:cs typeface="Times New Roman"/>
              </a:rPr>
              <a:t>2.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Also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K</a:t>
            </a:r>
            <a:r>
              <a:rPr sz="2200" dirty="0">
                <a:latin typeface="Times New Roman"/>
                <a:cs typeface="Times New Roman"/>
              </a:rPr>
              <a:t>	with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Bob’s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public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793" y="5441314"/>
            <a:ext cx="4623435" cy="4997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278130" algn="ctr">
              <a:lnSpc>
                <a:spcPts val="1410"/>
              </a:lnSpc>
              <a:spcBef>
                <a:spcPts val="115"/>
              </a:spcBef>
            </a:pPr>
            <a:r>
              <a:rPr sz="1450" spc="-50" dirty="0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ts val="2310"/>
              </a:lnSpc>
            </a:pPr>
            <a:r>
              <a:rPr sz="2200" dirty="0">
                <a:latin typeface="Times New Roman"/>
                <a:cs typeface="Times New Roman"/>
              </a:rPr>
              <a:t>3.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Sends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(m)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B</a:t>
            </a:r>
            <a:r>
              <a:rPr sz="2200" dirty="0">
                <a:latin typeface="Times New Roman"/>
                <a:cs typeface="Times New Roman"/>
              </a:rPr>
              <a:t>(K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Bob.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830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77186" y="1829182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57552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77186" y="3183256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84089" y="3228952"/>
            <a:ext cx="74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2752" y="3821810"/>
            <a:ext cx="181292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Public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49980" y="2477135"/>
            <a:ext cx="1017905" cy="394970"/>
            <a:chOff x="3149980" y="2477135"/>
            <a:chExt cx="1017905" cy="39497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2680" y="2489835"/>
              <a:ext cx="992123" cy="3695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62680" y="2489835"/>
              <a:ext cx="992505" cy="369570"/>
            </a:xfrm>
            <a:custGeom>
              <a:avLst/>
              <a:gdLst/>
              <a:ahLst/>
              <a:cxnLst/>
              <a:rect l="l" t="t" r="r" b="b"/>
              <a:pathLst>
                <a:path w="992504" h="369569">
                  <a:moveTo>
                    <a:pt x="0" y="0"/>
                  </a:moveTo>
                  <a:lnTo>
                    <a:pt x="992123" y="0"/>
                  </a:lnTo>
                  <a:lnTo>
                    <a:pt x="992123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75380" y="251460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50486" y="2477135"/>
            <a:ext cx="1228725" cy="394970"/>
            <a:chOff x="4150486" y="2477135"/>
            <a:chExt cx="1228725" cy="39497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3186" y="2489835"/>
              <a:ext cx="1203198" cy="3695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63186" y="2489835"/>
              <a:ext cx="1203325" cy="369570"/>
            </a:xfrm>
            <a:custGeom>
              <a:avLst/>
              <a:gdLst/>
              <a:ahLst/>
              <a:cxnLst/>
              <a:rect l="l" t="t" r="r" b="b"/>
              <a:pathLst>
                <a:path w="1203325" h="369569">
                  <a:moveTo>
                    <a:pt x="0" y="0"/>
                  </a:moveTo>
                  <a:lnTo>
                    <a:pt x="1203198" y="0"/>
                  </a:lnTo>
                  <a:lnTo>
                    <a:pt x="1203198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75886" y="2514600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86357" y="1816480"/>
            <a:ext cx="811530" cy="648970"/>
            <a:chOff x="1586357" y="1816480"/>
            <a:chExt cx="811530" cy="648970"/>
          </a:xfrm>
        </p:grpSpPr>
        <p:sp>
          <p:nvSpPr>
            <p:cNvPr id="34" name="object 34"/>
            <p:cNvSpPr/>
            <p:nvPr/>
          </p:nvSpPr>
          <p:spPr>
            <a:xfrm>
              <a:off x="2359533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21436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9057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19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6074283" y="1829182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191385" y="2883280"/>
            <a:ext cx="394970" cy="938530"/>
            <a:chOff x="2191385" y="2883280"/>
            <a:chExt cx="394970" cy="938530"/>
          </a:xfrm>
        </p:grpSpPr>
        <p:sp>
          <p:nvSpPr>
            <p:cNvPr id="39" name="object 39"/>
            <p:cNvSpPr/>
            <p:nvPr/>
          </p:nvSpPr>
          <p:spPr>
            <a:xfrm>
              <a:off x="2359533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21436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4085" y="2895980"/>
              <a:ext cx="369570" cy="236220"/>
            </a:xfrm>
            <a:custGeom>
              <a:avLst/>
              <a:gdLst/>
              <a:ahLst/>
              <a:cxnLst/>
              <a:rect l="l" t="t" r="r" b="b"/>
              <a:pathLst>
                <a:path w="369569" h="236219">
                  <a:moveTo>
                    <a:pt x="92392" y="0"/>
                  </a:moveTo>
                  <a:lnTo>
                    <a:pt x="92392" y="177165"/>
                  </a:lnTo>
                  <a:lnTo>
                    <a:pt x="0" y="177165"/>
                  </a:lnTo>
                  <a:lnTo>
                    <a:pt x="184785" y="236220"/>
                  </a:lnTo>
                  <a:lnTo>
                    <a:pt x="369570" y="177165"/>
                  </a:lnTo>
                  <a:lnTo>
                    <a:pt x="277177" y="177165"/>
                  </a:lnTo>
                  <a:lnTo>
                    <a:pt x="277177" y="0"/>
                  </a:lnTo>
                  <a:lnTo>
                    <a:pt x="92392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984089" y="1874813"/>
            <a:ext cx="4958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8780" algn="l"/>
              </a:tabLst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61507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74283" y="3183256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180677" y="3228952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24703" y="3821810"/>
            <a:ext cx="1877060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00678" y="1879843"/>
            <a:ext cx="2701290" cy="1948814"/>
            <a:chOff x="3900678" y="1879843"/>
            <a:chExt cx="2701290" cy="1948814"/>
          </a:xfrm>
        </p:grpSpPr>
        <p:sp>
          <p:nvSpPr>
            <p:cNvPr id="48" name="object 48"/>
            <p:cNvSpPr/>
            <p:nvPr/>
          </p:nvSpPr>
          <p:spPr>
            <a:xfrm>
              <a:off x="6563487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25391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63487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25391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0254" y="2881121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39">
                  <a:moveTo>
                    <a:pt x="0" y="0"/>
                  </a:moveTo>
                  <a:lnTo>
                    <a:pt x="0" y="408431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0254" y="3289553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31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45294" y="31752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38778" y="1994153"/>
              <a:ext cx="0" cy="471170"/>
            </a:xfrm>
            <a:custGeom>
              <a:avLst/>
              <a:gdLst/>
              <a:ahLst/>
              <a:cxnLst/>
              <a:rect l="l" t="t" r="r" b="b"/>
              <a:pathLst>
                <a:path h="471169">
                  <a:moveTo>
                    <a:pt x="0" y="470915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38778" y="1994153"/>
              <a:ext cx="1945005" cy="0"/>
            </a:xfrm>
            <a:custGeom>
              <a:avLst/>
              <a:gdLst/>
              <a:ahLst/>
              <a:cxnLst/>
              <a:rect l="l" t="t" r="r" b="b"/>
              <a:pathLst>
                <a:path w="1945004">
                  <a:moveTo>
                    <a:pt x="0" y="0"/>
                  </a:moveTo>
                  <a:lnTo>
                    <a:pt x="1944624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5294" y="18798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333106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962782" y="2140585"/>
            <a:ext cx="1722755" cy="1155700"/>
            <a:chOff x="2962782" y="2140585"/>
            <a:chExt cx="1722755" cy="1155700"/>
          </a:xfrm>
        </p:grpSpPr>
        <p:sp>
          <p:nvSpPr>
            <p:cNvPr id="60" name="object 60"/>
            <p:cNvSpPr/>
            <p:nvPr/>
          </p:nvSpPr>
          <p:spPr>
            <a:xfrm>
              <a:off x="2969132" y="2146935"/>
              <a:ext cx="445134" cy="285115"/>
            </a:xfrm>
            <a:custGeom>
              <a:avLst/>
              <a:gdLst/>
              <a:ahLst/>
              <a:cxnLst/>
              <a:rect l="l" t="t" r="r" b="b"/>
              <a:pathLst>
                <a:path w="445135" h="285114">
                  <a:moveTo>
                    <a:pt x="0" y="0"/>
                  </a:moveTo>
                  <a:lnTo>
                    <a:pt x="444995" y="284848"/>
                  </a:lnTo>
                </a:path>
              </a:pathLst>
            </a:custGeom>
            <a:ln w="12700">
              <a:solidFill>
                <a:srgbClr val="FC012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82890" y="2392850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41084" y="0"/>
                  </a:moveTo>
                  <a:lnTo>
                    <a:pt x="0" y="64173"/>
                  </a:lnTo>
                  <a:lnTo>
                    <a:pt x="84721" y="73177"/>
                  </a:lnTo>
                  <a:lnTo>
                    <a:pt x="41084" y="0"/>
                  </a:lnTo>
                  <a:close/>
                </a:path>
              </a:pathLst>
            </a:custGeom>
            <a:solidFill>
              <a:srgbClr val="FC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69132" y="2896196"/>
              <a:ext cx="1654810" cy="393700"/>
            </a:xfrm>
            <a:custGeom>
              <a:avLst/>
              <a:gdLst/>
              <a:ahLst/>
              <a:cxnLst/>
              <a:rect l="l" t="t" r="r" b="b"/>
              <a:pathLst>
                <a:path w="1654810" h="393700">
                  <a:moveTo>
                    <a:pt x="0" y="393293"/>
                  </a:moveTo>
                  <a:lnTo>
                    <a:pt x="1654314" y="0"/>
                  </a:lnTo>
                </a:path>
              </a:pathLst>
            </a:custGeom>
            <a:ln w="12699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02275" y="2862068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5" h="74294">
                  <a:moveTo>
                    <a:pt x="0" y="0"/>
                  </a:moveTo>
                  <a:lnTo>
                    <a:pt x="17627" y="74129"/>
                  </a:lnTo>
                  <a:lnTo>
                    <a:pt x="82943" y="19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179127" y="197726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80831" y="3264770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87273" y="290597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25225" y="202166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517007" y="2705478"/>
            <a:ext cx="311150" cy="76200"/>
            <a:chOff x="5517007" y="2705478"/>
            <a:chExt cx="311150" cy="76200"/>
          </a:xfrm>
        </p:grpSpPr>
        <p:sp>
          <p:nvSpPr>
            <p:cNvPr id="69" name="object 69"/>
            <p:cNvSpPr/>
            <p:nvPr/>
          </p:nvSpPr>
          <p:spPr>
            <a:xfrm>
              <a:off x="5523357" y="2743581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51959" y="2705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593715" y="244398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316853" y="1816480"/>
            <a:ext cx="1000125" cy="1320800"/>
            <a:chOff x="6316853" y="1816480"/>
            <a:chExt cx="1000125" cy="1320800"/>
          </a:xfrm>
        </p:grpSpPr>
        <p:sp>
          <p:nvSpPr>
            <p:cNvPr id="74" name="object 74"/>
            <p:cNvSpPr/>
            <p:nvPr/>
          </p:nvSpPr>
          <p:spPr>
            <a:xfrm>
              <a:off x="7067931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20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29553" y="2888361"/>
              <a:ext cx="370840" cy="236220"/>
            </a:xfrm>
            <a:custGeom>
              <a:avLst/>
              <a:gdLst/>
              <a:ahLst/>
              <a:cxnLst/>
              <a:rect l="l" t="t" r="r" b="b"/>
              <a:pathLst>
                <a:path w="370840" h="236219">
                  <a:moveTo>
                    <a:pt x="92583" y="236220"/>
                  </a:moveTo>
                  <a:lnTo>
                    <a:pt x="92583" y="59055"/>
                  </a:lnTo>
                  <a:lnTo>
                    <a:pt x="0" y="59055"/>
                  </a:lnTo>
                  <a:lnTo>
                    <a:pt x="185166" y="0"/>
                  </a:lnTo>
                  <a:lnTo>
                    <a:pt x="370332" y="59055"/>
                  </a:lnTo>
                  <a:lnTo>
                    <a:pt x="277749" y="59055"/>
                  </a:lnTo>
                  <a:lnTo>
                    <a:pt x="277749" y="236220"/>
                  </a:lnTo>
                  <a:lnTo>
                    <a:pt x="92583" y="23622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261427" y="244805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514983" y="2613814"/>
            <a:ext cx="243204" cy="76200"/>
            <a:chOff x="1514983" y="2613814"/>
            <a:chExt cx="243204" cy="76200"/>
          </a:xfrm>
        </p:grpSpPr>
        <p:sp>
          <p:nvSpPr>
            <p:cNvPr id="78" name="object 78"/>
            <p:cNvSpPr/>
            <p:nvPr/>
          </p:nvSpPr>
          <p:spPr>
            <a:xfrm>
              <a:off x="1521333" y="2651556"/>
              <a:ext cx="173355" cy="5080"/>
            </a:xfrm>
            <a:custGeom>
              <a:avLst/>
              <a:gdLst/>
              <a:ahLst/>
              <a:cxnLst/>
              <a:rect l="l" t="t" r="r" b="b"/>
              <a:pathLst>
                <a:path w="173355" h="5080">
                  <a:moveTo>
                    <a:pt x="0" y="4648"/>
                  </a:moveTo>
                  <a:lnTo>
                    <a:pt x="173062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80677" y="261381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0" y="0"/>
                  </a:moveTo>
                  <a:lnTo>
                    <a:pt x="2044" y="76174"/>
                  </a:lnTo>
                  <a:lnTo>
                    <a:pt x="77190" y="36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8.39b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7475" marR="322580" indent="179070">
              <a:lnSpc>
                <a:spcPct val="100000"/>
              </a:lnSpc>
              <a:spcBef>
                <a:spcPts val="535"/>
              </a:spcBef>
              <a:buFont typeface="Wingdings"/>
              <a:buChar char=""/>
              <a:tabLst>
                <a:tab pos="2965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efficiency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randomly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instead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public/private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encrypt?</a:t>
            </a:r>
            <a:endParaRPr sz="1200">
              <a:latin typeface="Times New Roman"/>
              <a:cs typeface="Times New Roman"/>
            </a:endParaRPr>
          </a:p>
          <a:p>
            <a:pPr marL="117475" marR="976630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define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efficiency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less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computational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cost.</a:t>
            </a:r>
            <a:endParaRPr sz="1200">
              <a:latin typeface="Times New Roman"/>
              <a:cs typeface="Times New Roman"/>
            </a:endParaRPr>
          </a:p>
          <a:p>
            <a:pPr marL="460375" marR="27749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037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recover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</a:t>
            </a:r>
            <a:r>
              <a:rPr sz="1200" spc="-37" baseline="-20833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?</a:t>
            </a:r>
            <a:endParaRPr sz="1200">
              <a:latin typeface="Times New Roman"/>
              <a:cs typeface="Times New Roman"/>
            </a:endParaRPr>
          </a:p>
          <a:p>
            <a:pPr marL="117475" marR="30099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recover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know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460375" marR="33718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037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10" dirty="0">
                <a:latin typeface="Times New Roman"/>
                <a:cs typeface="Times New Roman"/>
              </a:rPr>
              <a:t> email?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techniques</a:t>
            </a:r>
            <a:r>
              <a:rPr sz="1200" spc="-20" dirty="0">
                <a:latin typeface="Times New Roman"/>
                <a:cs typeface="Times New Roman"/>
              </a:rPr>
              <a:t> that </a:t>
            </a:r>
            <a:r>
              <a:rPr sz="1200" dirty="0">
                <a:latin typeface="Times New Roman"/>
                <a:cs typeface="Times New Roman"/>
              </a:rPr>
              <a:t>attackers/hackers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might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decrypt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emails?</a:t>
            </a:r>
            <a:endParaRPr sz="120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hard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AES.</a:t>
            </a:r>
            <a:endParaRPr sz="1200">
              <a:latin typeface="Times New Roman"/>
              <a:cs typeface="Times New Roman"/>
            </a:endParaRPr>
          </a:p>
          <a:p>
            <a:pPr marL="460375" marR="22606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0375" algn="l"/>
              </a:tabLst>
            </a:pPr>
            <a:r>
              <a:rPr sz="1200" dirty="0">
                <a:latin typeface="Times New Roman"/>
                <a:cs typeface="Times New Roman"/>
              </a:rPr>
              <a:t>What 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purpose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not </a:t>
            </a:r>
            <a:r>
              <a:rPr sz="1200" dirty="0">
                <a:latin typeface="Times New Roman"/>
                <a:cs typeface="Times New Roman"/>
              </a:rPr>
              <a:t>just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Bob's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7475" marR="57023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computationally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complex.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little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733294" y="328422"/>
            <a:ext cx="3404235" cy="1009015"/>
            <a:chOff x="2733294" y="328422"/>
            <a:chExt cx="3404235" cy="1009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3294" y="328422"/>
              <a:ext cx="2337053" cy="10088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328422"/>
              <a:ext cx="749807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339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0891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7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43329"/>
            <a:ext cx="679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e-mail,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Bob.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0227" y="4361751"/>
            <a:ext cx="26117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indent="-18732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0454"/>
              <a:buFont typeface="Wingdings"/>
              <a:buChar char=""/>
              <a:tabLst>
                <a:tab pos="225425" algn="l"/>
              </a:tabLst>
            </a:pPr>
            <a:r>
              <a:rPr sz="22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Bob:</a:t>
            </a:r>
            <a:endParaRPr sz="2200">
              <a:latin typeface="Times New Roman"/>
              <a:cs typeface="Times New Roman"/>
            </a:endParaRPr>
          </a:p>
          <a:p>
            <a:pPr marL="38100" marR="3048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his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private </a:t>
            </a:r>
            <a:r>
              <a:rPr sz="2200" dirty="0">
                <a:latin typeface="Times New Roman"/>
                <a:cs typeface="Times New Roman"/>
              </a:rPr>
              <a:t>key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recover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endParaRPr sz="2175" baseline="-21072">
              <a:latin typeface="Times New Roman"/>
              <a:cs typeface="Times New Roman"/>
            </a:endParaRPr>
          </a:p>
          <a:p>
            <a:pPr marL="38100" marR="393700" indent="278765">
              <a:lnSpc>
                <a:spcPct val="100000"/>
              </a:lnSpc>
              <a:buAutoNum type="arabicPeriod" startAt="4"/>
              <a:tabLst>
                <a:tab pos="316865" algn="l"/>
              </a:tabLst>
            </a:pPr>
            <a:r>
              <a:rPr sz="2200" dirty="0">
                <a:latin typeface="Times New Roman"/>
                <a:cs typeface="Times New Roman"/>
              </a:rPr>
              <a:t>Bob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decrypts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the </a:t>
            </a:r>
            <a:r>
              <a:rPr sz="2200" spc="-10" dirty="0">
                <a:latin typeface="Times New Roman"/>
                <a:cs typeface="Times New Roman"/>
              </a:rPr>
              <a:t>message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676" y="4372991"/>
            <a:ext cx="516382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ts val="251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80365" algn="l"/>
              </a:tabLst>
            </a:pP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Alice:</a:t>
            </a:r>
            <a:endParaRPr sz="2200">
              <a:latin typeface="Times New Roman"/>
              <a:cs typeface="Times New Roman"/>
            </a:endParaRPr>
          </a:p>
          <a:p>
            <a:pPr marL="386080" lvl="1" indent="-278130">
              <a:lnSpc>
                <a:spcPts val="2375"/>
              </a:lnSpc>
              <a:buAutoNum type="arabicPeriod"/>
              <a:tabLst>
                <a:tab pos="386080" algn="l"/>
              </a:tabLst>
            </a:pPr>
            <a:r>
              <a:rPr sz="2200" dirty="0">
                <a:latin typeface="Times New Roman"/>
                <a:cs typeface="Times New Roman"/>
              </a:rPr>
              <a:t>Generates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random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secret</a:t>
            </a:r>
            <a:r>
              <a:rPr sz="2200" i="1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key,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K</a:t>
            </a:r>
            <a:r>
              <a:rPr sz="2175" spc="-37" baseline="-21072" dirty="0">
                <a:latin typeface="Times New Roman"/>
                <a:cs typeface="Times New Roman"/>
              </a:rPr>
              <a:t>S</a:t>
            </a:r>
            <a:r>
              <a:rPr sz="2200" spc="-2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386080" lvl="1" indent="-278130">
              <a:lnSpc>
                <a:spcPts val="2510"/>
              </a:lnSpc>
              <a:buAutoNum type="arabicPeriod"/>
              <a:tabLst>
                <a:tab pos="386080" algn="l"/>
              </a:tabLst>
            </a:pP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message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175" spc="517" baseline="-21072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(for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efficiency)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287" y="5278241"/>
            <a:ext cx="478853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3140" algn="l"/>
              </a:tabLst>
            </a:pPr>
            <a:r>
              <a:rPr sz="2200" dirty="0">
                <a:latin typeface="Times New Roman"/>
                <a:cs typeface="Times New Roman"/>
              </a:rPr>
              <a:t>2.</a:t>
            </a:r>
            <a:r>
              <a:rPr sz="2200" spc="-1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Also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encrypts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K</a:t>
            </a:r>
            <a:r>
              <a:rPr sz="2200" dirty="0">
                <a:latin typeface="Times New Roman"/>
                <a:cs typeface="Times New Roman"/>
              </a:rPr>
              <a:t>	with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Bob’s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public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key.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793" y="5441314"/>
            <a:ext cx="4623435" cy="4997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278130" algn="ctr">
              <a:lnSpc>
                <a:spcPts val="1410"/>
              </a:lnSpc>
              <a:spcBef>
                <a:spcPts val="115"/>
              </a:spcBef>
            </a:pPr>
            <a:r>
              <a:rPr sz="1450" spc="-50" dirty="0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  <a:p>
            <a:pPr marL="38100">
              <a:lnSpc>
                <a:spcPts val="2310"/>
              </a:lnSpc>
            </a:pPr>
            <a:r>
              <a:rPr sz="2200" dirty="0">
                <a:latin typeface="Times New Roman"/>
                <a:cs typeface="Times New Roman"/>
              </a:rPr>
              <a:t>3.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Sends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both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(m)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K</a:t>
            </a:r>
            <a:r>
              <a:rPr sz="2175" baseline="-21072" dirty="0">
                <a:latin typeface="Times New Roman"/>
                <a:cs typeface="Times New Roman"/>
              </a:rPr>
              <a:t>B</a:t>
            </a:r>
            <a:r>
              <a:rPr sz="2200" dirty="0">
                <a:latin typeface="Times New Roman"/>
                <a:cs typeface="Times New Roman"/>
              </a:rPr>
              <a:t>(K</a:t>
            </a:r>
            <a:r>
              <a:rPr sz="2175" baseline="-21072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Bob.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2830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77186" y="1829182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57552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77186" y="3183256"/>
            <a:ext cx="963294" cy="422275"/>
          </a:xfrm>
          <a:custGeom>
            <a:avLst/>
            <a:gdLst/>
            <a:ahLst/>
            <a:cxnLst/>
            <a:rect l="l" t="t" r="r" b="b"/>
            <a:pathLst>
              <a:path w="963294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892810" y="0"/>
                </a:lnTo>
                <a:lnTo>
                  <a:pt x="920198" y="5528"/>
                </a:lnTo>
                <a:lnTo>
                  <a:pt x="942562" y="20605"/>
                </a:lnTo>
                <a:lnTo>
                  <a:pt x="957639" y="42969"/>
                </a:lnTo>
                <a:lnTo>
                  <a:pt x="963168" y="70358"/>
                </a:lnTo>
                <a:lnTo>
                  <a:pt x="963168" y="351790"/>
                </a:lnTo>
                <a:lnTo>
                  <a:pt x="957639" y="379172"/>
                </a:lnTo>
                <a:lnTo>
                  <a:pt x="942562" y="401537"/>
                </a:lnTo>
                <a:lnTo>
                  <a:pt x="920198" y="416617"/>
                </a:lnTo>
                <a:lnTo>
                  <a:pt x="892810" y="422148"/>
                </a:lnTo>
                <a:lnTo>
                  <a:pt x="70358" y="422148"/>
                </a:lnTo>
                <a:lnTo>
                  <a:pt x="42969" y="416617"/>
                </a:lnTo>
                <a:lnTo>
                  <a:pt x="20605" y="401537"/>
                </a:lnTo>
                <a:lnTo>
                  <a:pt x="5528" y="379172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84089" y="3228952"/>
            <a:ext cx="74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2752" y="3821810"/>
            <a:ext cx="181292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Public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49980" y="2477135"/>
            <a:ext cx="1017905" cy="394970"/>
            <a:chOff x="3149980" y="2477135"/>
            <a:chExt cx="1017905" cy="39497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2680" y="2489835"/>
              <a:ext cx="992123" cy="3695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62680" y="2489835"/>
              <a:ext cx="992505" cy="369570"/>
            </a:xfrm>
            <a:custGeom>
              <a:avLst/>
              <a:gdLst/>
              <a:ahLst/>
              <a:cxnLst/>
              <a:rect l="l" t="t" r="r" b="b"/>
              <a:pathLst>
                <a:path w="992504" h="369569">
                  <a:moveTo>
                    <a:pt x="0" y="0"/>
                  </a:moveTo>
                  <a:lnTo>
                    <a:pt x="992123" y="0"/>
                  </a:lnTo>
                  <a:lnTo>
                    <a:pt x="992123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75380" y="251460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50486" y="2477135"/>
            <a:ext cx="1228725" cy="394970"/>
            <a:chOff x="4150486" y="2477135"/>
            <a:chExt cx="1228725" cy="39497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3186" y="2489835"/>
              <a:ext cx="1203198" cy="3695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63186" y="2489835"/>
              <a:ext cx="1203325" cy="369570"/>
            </a:xfrm>
            <a:custGeom>
              <a:avLst/>
              <a:gdLst/>
              <a:ahLst/>
              <a:cxnLst/>
              <a:rect l="l" t="t" r="r" b="b"/>
              <a:pathLst>
                <a:path w="1203325" h="369569">
                  <a:moveTo>
                    <a:pt x="0" y="0"/>
                  </a:moveTo>
                  <a:lnTo>
                    <a:pt x="1203198" y="0"/>
                  </a:lnTo>
                  <a:lnTo>
                    <a:pt x="1203198" y="369570"/>
                  </a:lnTo>
                  <a:lnTo>
                    <a:pt x="0" y="3695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75886" y="2514600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86357" y="1816480"/>
            <a:ext cx="811530" cy="648970"/>
            <a:chOff x="1586357" y="1816480"/>
            <a:chExt cx="811530" cy="648970"/>
          </a:xfrm>
        </p:grpSpPr>
        <p:sp>
          <p:nvSpPr>
            <p:cNvPr id="34" name="object 34"/>
            <p:cNvSpPr/>
            <p:nvPr/>
          </p:nvSpPr>
          <p:spPr>
            <a:xfrm>
              <a:off x="2359533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21436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9057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19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6074283" y="1829182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191385" y="2883280"/>
            <a:ext cx="394970" cy="938530"/>
            <a:chOff x="2191385" y="2883280"/>
            <a:chExt cx="394970" cy="938530"/>
          </a:xfrm>
        </p:grpSpPr>
        <p:sp>
          <p:nvSpPr>
            <p:cNvPr id="39" name="object 39"/>
            <p:cNvSpPr/>
            <p:nvPr/>
          </p:nvSpPr>
          <p:spPr>
            <a:xfrm>
              <a:off x="2359533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21436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4085" y="2895980"/>
              <a:ext cx="369570" cy="236220"/>
            </a:xfrm>
            <a:custGeom>
              <a:avLst/>
              <a:gdLst/>
              <a:ahLst/>
              <a:cxnLst/>
              <a:rect l="l" t="t" r="r" b="b"/>
              <a:pathLst>
                <a:path w="369569" h="236219">
                  <a:moveTo>
                    <a:pt x="92392" y="0"/>
                  </a:moveTo>
                  <a:lnTo>
                    <a:pt x="92392" y="177165"/>
                  </a:lnTo>
                  <a:lnTo>
                    <a:pt x="0" y="177165"/>
                  </a:lnTo>
                  <a:lnTo>
                    <a:pt x="184785" y="236220"/>
                  </a:lnTo>
                  <a:lnTo>
                    <a:pt x="369570" y="177165"/>
                  </a:lnTo>
                  <a:lnTo>
                    <a:pt x="277177" y="177165"/>
                  </a:lnTo>
                  <a:lnTo>
                    <a:pt x="277177" y="0"/>
                  </a:lnTo>
                  <a:lnTo>
                    <a:pt x="92392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984089" y="1874813"/>
            <a:ext cx="4958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8780" algn="l"/>
              </a:tabLst>
            </a:pPr>
            <a:r>
              <a:rPr sz="1800" spc="-10" dirty="0">
                <a:latin typeface="Times New Roman"/>
                <a:cs typeface="Times New Roman"/>
              </a:rPr>
              <a:t>Encrypt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61507" y="2465451"/>
            <a:ext cx="1203325" cy="37084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Secret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74283" y="3183256"/>
            <a:ext cx="976630" cy="422275"/>
          </a:xfrm>
          <a:custGeom>
            <a:avLst/>
            <a:gdLst/>
            <a:ahLst/>
            <a:cxnLst/>
            <a:rect l="l" t="t" r="r" b="b"/>
            <a:pathLst>
              <a:path w="976629" h="422275">
                <a:moveTo>
                  <a:pt x="0" y="70358"/>
                </a:moveTo>
                <a:lnTo>
                  <a:pt x="5528" y="42969"/>
                </a:lnTo>
                <a:lnTo>
                  <a:pt x="20605" y="20605"/>
                </a:lnTo>
                <a:lnTo>
                  <a:pt x="42969" y="5528"/>
                </a:lnTo>
                <a:lnTo>
                  <a:pt x="70358" y="0"/>
                </a:lnTo>
                <a:lnTo>
                  <a:pt x="905763" y="0"/>
                </a:lnTo>
                <a:lnTo>
                  <a:pt x="933152" y="5528"/>
                </a:lnTo>
                <a:lnTo>
                  <a:pt x="955516" y="20605"/>
                </a:lnTo>
                <a:lnTo>
                  <a:pt x="970593" y="42969"/>
                </a:lnTo>
                <a:lnTo>
                  <a:pt x="976122" y="70358"/>
                </a:lnTo>
                <a:lnTo>
                  <a:pt x="976122" y="351790"/>
                </a:lnTo>
                <a:lnTo>
                  <a:pt x="970593" y="379178"/>
                </a:lnTo>
                <a:lnTo>
                  <a:pt x="955516" y="401542"/>
                </a:lnTo>
                <a:lnTo>
                  <a:pt x="933152" y="416619"/>
                </a:lnTo>
                <a:lnTo>
                  <a:pt x="905763" y="422148"/>
                </a:lnTo>
                <a:lnTo>
                  <a:pt x="70358" y="422148"/>
                </a:lnTo>
                <a:lnTo>
                  <a:pt x="42969" y="416619"/>
                </a:lnTo>
                <a:lnTo>
                  <a:pt x="20605" y="401542"/>
                </a:lnTo>
                <a:lnTo>
                  <a:pt x="5528" y="379178"/>
                </a:lnTo>
                <a:lnTo>
                  <a:pt x="0" y="351790"/>
                </a:lnTo>
                <a:lnTo>
                  <a:pt x="0" y="7035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180677" y="3228952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Decrypt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24703" y="3821810"/>
            <a:ext cx="1877060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Times New Roman"/>
                <a:cs typeface="Times New Roman"/>
              </a:rPr>
              <a:t>Bob’s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Private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Key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00678" y="1879843"/>
            <a:ext cx="2701290" cy="1948814"/>
            <a:chOff x="3900678" y="1879843"/>
            <a:chExt cx="2701290" cy="1948814"/>
          </a:xfrm>
        </p:grpSpPr>
        <p:sp>
          <p:nvSpPr>
            <p:cNvPr id="48" name="object 48"/>
            <p:cNvSpPr/>
            <p:nvPr/>
          </p:nvSpPr>
          <p:spPr>
            <a:xfrm>
              <a:off x="6563487" y="365518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25391" y="35916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63487" y="2298826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5">
                  <a:moveTo>
                    <a:pt x="0" y="16662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25391" y="223532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80254" y="2881121"/>
              <a:ext cx="0" cy="408940"/>
            </a:xfrm>
            <a:custGeom>
              <a:avLst/>
              <a:gdLst/>
              <a:ahLst/>
              <a:cxnLst/>
              <a:rect l="l" t="t" r="r" b="b"/>
              <a:pathLst>
                <a:path h="408939">
                  <a:moveTo>
                    <a:pt x="0" y="0"/>
                  </a:moveTo>
                  <a:lnTo>
                    <a:pt x="0" y="408431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0254" y="3289553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314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45294" y="31752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38778" y="1994153"/>
              <a:ext cx="0" cy="471170"/>
            </a:xfrm>
            <a:custGeom>
              <a:avLst/>
              <a:gdLst/>
              <a:ahLst/>
              <a:cxnLst/>
              <a:rect l="l" t="t" r="r" b="b"/>
              <a:pathLst>
                <a:path h="471169">
                  <a:moveTo>
                    <a:pt x="0" y="470915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38778" y="1994153"/>
              <a:ext cx="1945005" cy="0"/>
            </a:xfrm>
            <a:custGeom>
              <a:avLst/>
              <a:gdLst/>
              <a:ahLst/>
              <a:cxnLst/>
              <a:rect l="l" t="t" r="r" b="b"/>
              <a:pathLst>
                <a:path w="1945004">
                  <a:moveTo>
                    <a:pt x="0" y="0"/>
                  </a:moveTo>
                  <a:lnTo>
                    <a:pt x="1944624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5294" y="1879843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5" h="228600">
                  <a:moveTo>
                    <a:pt x="12" y="0"/>
                  </a:moveTo>
                  <a:lnTo>
                    <a:pt x="0" y="228600"/>
                  </a:lnTo>
                  <a:lnTo>
                    <a:pt x="228612" y="1143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333106" y="1842135"/>
            <a:ext cx="992505" cy="36957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latin typeface="Times New Roman"/>
                <a:cs typeface="Times New Roman"/>
              </a:rPr>
              <a:t>Message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962782" y="2140585"/>
            <a:ext cx="1722755" cy="1155700"/>
            <a:chOff x="2962782" y="2140585"/>
            <a:chExt cx="1722755" cy="1155700"/>
          </a:xfrm>
        </p:grpSpPr>
        <p:sp>
          <p:nvSpPr>
            <p:cNvPr id="60" name="object 60"/>
            <p:cNvSpPr/>
            <p:nvPr/>
          </p:nvSpPr>
          <p:spPr>
            <a:xfrm>
              <a:off x="2969132" y="2146935"/>
              <a:ext cx="445134" cy="285115"/>
            </a:xfrm>
            <a:custGeom>
              <a:avLst/>
              <a:gdLst/>
              <a:ahLst/>
              <a:cxnLst/>
              <a:rect l="l" t="t" r="r" b="b"/>
              <a:pathLst>
                <a:path w="445135" h="285114">
                  <a:moveTo>
                    <a:pt x="0" y="0"/>
                  </a:moveTo>
                  <a:lnTo>
                    <a:pt x="444995" y="284848"/>
                  </a:lnTo>
                </a:path>
              </a:pathLst>
            </a:custGeom>
            <a:ln w="12700">
              <a:solidFill>
                <a:srgbClr val="FC012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82890" y="2392850"/>
              <a:ext cx="85090" cy="73660"/>
            </a:xfrm>
            <a:custGeom>
              <a:avLst/>
              <a:gdLst/>
              <a:ahLst/>
              <a:cxnLst/>
              <a:rect l="l" t="t" r="r" b="b"/>
              <a:pathLst>
                <a:path w="85089" h="73660">
                  <a:moveTo>
                    <a:pt x="41084" y="0"/>
                  </a:moveTo>
                  <a:lnTo>
                    <a:pt x="0" y="64173"/>
                  </a:lnTo>
                  <a:lnTo>
                    <a:pt x="84721" y="73177"/>
                  </a:lnTo>
                  <a:lnTo>
                    <a:pt x="41084" y="0"/>
                  </a:lnTo>
                  <a:close/>
                </a:path>
              </a:pathLst>
            </a:custGeom>
            <a:solidFill>
              <a:srgbClr val="FC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69132" y="2896196"/>
              <a:ext cx="1654810" cy="393700"/>
            </a:xfrm>
            <a:custGeom>
              <a:avLst/>
              <a:gdLst/>
              <a:ahLst/>
              <a:cxnLst/>
              <a:rect l="l" t="t" r="r" b="b"/>
              <a:pathLst>
                <a:path w="1654810" h="393700">
                  <a:moveTo>
                    <a:pt x="0" y="393293"/>
                  </a:moveTo>
                  <a:lnTo>
                    <a:pt x="1654314" y="0"/>
                  </a:lnTo>
                </a:path>
              </a:pathLst>
            </a:custGeom>
            <a:ln w="12699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02275" y="2862068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5" h="74294">
                  <a:moveTo>
                    <a:pt x="0" y="0"/>
                  </a:moveTo>
                  <a:lnTo>
                    <a:pt x="17627" y="74129"/>
                  </a:lnTo>
                  <a:lnTo>
                    <a:pt x="82943" y="19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179127" y="197726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80831" y="3264770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87273" y="2905973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25225" y="202166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517007" y="2705478"/>
            <a:ext cx="311150" cy="76200"/>
            <a:chOff x="5517007" y="2705478"/>
            <a:chExt cx="311150" cy="76200"/>
          </a:xfrm>
        </p:grpSpPr>
        <p:sp>
          <p:nvSpPr>
            <p:cNvPr id="69" name="object 69"/>
            <p:cNvSpPr/>
            <p:nvPr/>
          </p:nvSpPr>
          <p:spPr>
            <a:xfrm>
              <a:off x="5523357" y="2743581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51959" y="2705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593715" y="2443988"/>
            <a:ext cx="152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316853" y="1816480"/>
            <a:ext cx="1000125" cy="1320800"/>
            <a:chOff x="6316853" y="1816480"/>
            <a:chExt cx="1000125" cy="1320800"/>
          </a:xfrm>
        </p:grpSpPr>
        <p:sp>
          <p:nvSpPr>
            <p:cNvPr id="74" name="object 74"/>
            <p:cNvSpPr/>
            <p:nvPr/>
          </p:nvSpPr>
          <p:spPr>
            <a:xfrm>
              <a:off x="7067931" y="1829180"/>
              <a:ext cx="236220" cy="369570"/>
            </a:xfrm>
            <a:custGeom>
              <a:avLst/>
              <a:gdLst/>
              <a:ahLst/>
              <a:cxnLst/>
              <a:rect l="l" t="t" r="r" b="b"/>
              <a:pathLst>
                <a:path w="236220" h="369569">
                  <a:moveTo>
                    <a:pt x="0" y="92392"/>
                  </a:moveTo>
                  <a:lnTo>
                    <a:pt x="177165" y="92392"/>
                  </a:lnTo>
                  <a:lnTo>
                    <a:pt x="177165" y="0"/>
                  </a:lnTo>
                  <a:lnTo>
                    <a:pt x="236220" y="184784"/>
                  </a:lnTo>
                  <a:lnTo>
                    <a:pt x="177165" y="369569"/>
                  </a:lnTo>
                  <a:lnTo>
                    <a:pt x="177165" y="277177"/>
                  </a:lnTo>
                  <a:lnTo>
                    <a:pt x="0" y="277177"/>
                  </a:lnTo>
                  <a:lnTo>
                    <a:pt x="0" y="923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29553" y="2888361"/>
              <a:ext cx="370840" cy="236220"/>
            </a:xfrm>
            <a:custGeom>
              <a:avLst/>
              <a:gdLst/>
              <a:ahLst/>
              <a:cxnLst/>
              <a:rect l="l" t="t" r="r" b="b"/>
              <a:pathLst>
                <a:path w="370840" h="236219">
                  <a:moveTo>
                    <a:pt x="92583" y="236220"/>
                  </a:moveTo>
                  <a:lnTo>
                    <a:pt x="92583" y="59055"/>
                  </a:lnTo>
                  <a:lnTo>
                    <a:pt x="0" y="59055"/>
                  </a:lnTo>
                  <a:lnTo>
                    <a:pt x="185166" y="0"/>
                  </a:lnTo>
                  <a:lnTo>
                    <a:pt x="370332" y="59055"/>
                  </a:lnTo>
                  <a:lnTo>
                    <a:pt x="277749" y="59055"/>
                  </a:lnTo>
                  <a:lnTo>
                    <a:pt x="277749" y="236220"/>
                  </a:lnTo>
                  <a:lnTo>
                    <a:pt x="92583" y="23622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261427" y="244805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514983" y="2613814"/>
            <a:ext cx="243204" cy="76200"/>
            <a:chOff x="1514983" y="2613814"/>
            <a:chExt cx="243204" cy="76200"/>
          </a:xfrm>
        </p:grpSpPr>
        <p:sp>
          <p:nvSpPr>
            <p:cNvPr id="78" name="object 78"/>
            <p:cNvSpPr/>
            <p:nvPr/>
          </p:nvSpPr>
          <p:spPr>
            <a:xfrm>
              <a:off x="1521333" y="2651556"/>
              <a:ext cx="173355" cy="5080"/>
            </a:xfrm>
            <a:custGeom>
              <a:avLst/>
              <a:gdLst/>
              <a:ahLst/>
              <a:cxnLst/>
              <a:rect l="l" t="t" r="r" b="b"/>
              <a:pathLst>
                <a:path w="173355" h="5080">
                  <a:moveTo>
                    <a:pt x="0" y="4648"/>
                  </a:moveTo>
                  <a:lnTo>
                    <a:pt x="173062" y="0"/>
                  </a:lnTo>
                </a:path>
              </a:pathLst>
            </a:custGeom>
            <a:ln w="12700">
              <a:solidFill>
                <a:srgbClr val="FD002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80677" y="261381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0" y="0"/>
                  </a:moveTo>
                  <a:lnTo>
                    <a:pt x="2044" y="76174"/>
                  </a:lnTo>
                  <a:lnTo>
                    <a:pt x="77190" y="36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8.39c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839581" y="6123051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60350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verify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matches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MAC, </a:t>
            </a:r>
            <a:r>
              <a:rPr sz="1200" dirty="0">
                <a:latin typeface="Times New Roman"/>
                <a:cs typeface="Times New Roman"/>
              </a:rPr>
              <a:t>right?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118745" marR="161925" indent="342900">
              <a:lnSpc>
                <a:spcPct val="100000"/>
              </a:lnSpc>
              <a:spcBef>
                <a:spcPts val="11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picture?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Code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verify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message.</a:t>
            </a:r>
            <a:endParaRPr sz="1200">
              <a:latin typeface="Times New Roman"/>
              <a:cs typeface="Times New Roman"/>
            </a:endParaRPr>
          </a:p>
          <a:p>
            <a:pPr marL="461645" marR="311785" indent="-342900">
              <a:lnSpc>
                <a:spcPts val="1300"/>
              </a:lnSpc>
              <a:spcBef>
                <a:spcPts val="30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spc="-10" dirty="0">
                <a:latin typeface="Times New Roman"/>
                <a:cs typeface="Times New Roman"/>
              </a:rPr>
              <a:t>Is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Alice's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encrypting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10" dirty="0">
                <a:latin typeface="Times New Roman"/>
                <a:cs typeface="Times New Roman"/>
              </a:rPr>
              <a:t> with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Alice's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 marR="165100">
              <a:lnSpc>
                <a:spcPts val="1300"/>
              </a:lnSpc>
              <a:spcBef>
                <a:spcPts val="280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No.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Please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previous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slide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about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how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secret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generated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sent.</a:t>
            </a:r>
            <a:endParaRPr sz="1200">
              <a:latin typeface="Times New Roman"/>
              <a:cs typeface="Times New Roman"/>
            </a:endParaRPr>
          </a:p>
          <a:p>
            <a:pPr marL="461645" marR="311150" indent="-342900">
              <a:lnSpc>
                <a:spcPts val="1440"/>
              </a:lnSpc>
              <a:spcBef>
                <a:spcPts val="2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client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identical?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ts val="139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Everyone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standard,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e.g.,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SHA-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2.</a:t>
            </a:r>
            <a:endParaRPr sz="1200">
              <a:latin typeface="Times New Roman"/>
              <a:cs typeface="Times New Roman"/>
            </a:endParaRPr>
          </a:p>
          <a:p>
            <a:pPr marL="461645" marR="193040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"sign"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this </a:t>
            </a:r>
            <a:r>
              <a:rPr sz="1200" spc="-10" dirty="0">
                <a:latin typeface="Times New Roman"/>
                <a:cs typeface="Times New Roman"/>
              </a:rPr>
              <a:t>context?</a:t>
            </a:r>
            <a:endParaRPr sz="1200">
              <a:latin typeface="Times New Roman"/>
              <a:cs typeface="Times New Roman"/>
            </a:endParaRPr>
          </a:p>
          <a:p>
            <a:pPr marL="118745" marR="426084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should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up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court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law.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receiver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should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able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prove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non-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repudiation.</a:t>
            </a:r>
            <a:endParaRPr sz="1200">
              <a:latin typeface="Times New Roman"/>
              <a:cs typeface="Times New Roman"/>
            </a:endParaRPr>
          </a:p>
          <a:p>
            <a:pPr marL="461645" marR="148590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signature </a:t>
            </a:r>
            <a:r>
              <a:rPr sz="1200" dirty="0">
                <a:latin typeface="Times New Roman"/>
                <a:cs typeface="Times New Roman"/>
              </a:rPr>
              <a:t>instead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IP?</a:t>
            </a:r>
            <a:endParaRPr sz="1200">
              <a:latin typeface="Times New Roman"/>
              <a:cs typeface="Times New Roman"/>
            </a:endParaRPr>
          </a:p>
          <a:p>
            <a:pPr marL="118745" marR="15367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Many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users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computer.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can’t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prosecute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15489" y="328422"/>
            <a:ext cx="4839970" cy="1009015"/>
            <a:chOff x="2015489" y="328422"/>
            <a:chExt cx="4839970" cy="1009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5489" y="328422"/>
              <a:ext cx="3772661" cy="1008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4" y="328422"/>
              <a:ext cx="749807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3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1360">
              <a:lnSpc>
                <a:spcPct val="100000"/>
              </a:lnSpc>
              <a:spcBef>
                <a:spcPts val="100"/>
              </a:spcBef>
            </a:pPr>
            <a:r>
              <a:rPr dirty="0"/>
              <a:t>Signed</a:t>
            </a:r>
            <a:r>
              <a:rPr spc="-60" dirty="0"/>
              <a:t> </a:t>
            </a:r>
            <a:r>
              <a:rPr dirty="0"/>
              <a:t>Secure</a:t>
            </a:r>
            <a:r>
              <a:rPr spc="-4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43329"/>
            <a:ext cx="8054340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secrecy,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integrity.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387" y="4481957"/>
            <a:ext cx="800798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Bob’s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newly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5600" marR="337820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uses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Alice’s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came </a:t>
            </a:r>
            <a:r>
              <a:rPr sz="2400" spc="-10" dirty="0">
                <a:latin typeface="Times New Roman"/>
                <a:cs typeface="Times New Roman"/>
              </a:rPr>
              <a:t>from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256" y="2015108"/>
            <a:ext cx="816610" cy="307975"/>
          </a:xfrm>
          <a:custGeom>
            <a:avLst/>
            <a:gdLst/>
            <a:ahLst/>
            <a:cxnLst/>
            <a:rect l="l" t="t" r="r" b="b"/>
            <a:pathLst>
              <a:path w="816610" h="307975">
                <a:moveTo>
                  <a:pt x="0" y="0"/>
                </a:moveTo>
                <a:lnTo>
                  <a:pt x="816102" y="0"/>
                </a:lnTo>
                <a:lnTo>
                  <a:pt x="81610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552" y="2041461"/>
            <a:ext cx="6477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15384" y="2643251"/>
            <a:ext cx="1035050" cy="740410"/>
            <a:chOff x="3715384" y="2643251"/>
            <a:chExt cx="1035050" cy="74041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084" y="2655951"/>
              <a:ext cx="1009650" cy="714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28084" y="2655951"/>
              <a:ext cx="1009650" cy="715010"/>
            </a:xfrm>
            <a:custGeom>
              <a:avLst/>
              <a:gdLst/>
              <a:ahLst/>
              <a:cxnLst/>
              <a:rect l="l" t="t" r="r" b="b"/>
              <a:pathLst>
                <a:path w="1009650" h="715010">
                  <a:moveTo>
                    <a:pt x="0" y="0"/>
                  </a:moveTo>
                  <a:lnTo>
                    <a:pt x="1009650" y="0"/>
                  </a:lnTo>
                  <a:lnTo>
                    <a:pt x="1009650" y="714755"/>
                  </a:lnTo>
                  <a:lnTo>
                    <a:pt x="0" y="7147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40784" y="2682811"/>
            <a:ext cx="967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9030" y="2694052"/>
            <a:ext cx="588010" cy="341630"/>
          </a:xfrm>
          <a:custGeom>
            <a:avLst/>
            <a:gdLst/>
            <a:ahLst/>
            <a:cxnLst/>
            <a:rect l="l" t="t" r="r" b="b"/>
            <a:pathLst>
              <a:path w="588010" h="341630">
                <a:moveTo>
                  <a:pt x="0" y="56896"/>
                </a:moveTo>
                <a:lnTo>
                  <a:pt x="4471" y="34750"/>
                </a:lnTo>
                <a:lnTo>
                  <a:pt x="16665" y="16665"/>
                </a:lnTo>
                <a:lnTo>
                  <a:pt x="34750" y="4471"/>
                </a:lnTo>
                <a:lnTo>
                  <a:pt x="56896" y="0"/>
                </a:lnTo>
                <a:lnTo>
                  <a:pt x="530606" y="0"/>
                </a:lnTo>
                <a:lnTo>
                  <a:pt x="552751" y="4471"/>
                </a:lnTo>
                <a:lnTo>
                  <a:pt x="570836" y="16665"/>
                </a:lnTo>
                <a:lnTo>
                  <a:pt x="583030" y="34750"/>
                </a:lnTo>
                <a:lnTo>
                  <a:pt x="587502" y="56896"/>
                </a:lnTo>
                <a:lnTo>
                  <a:pt x="587502" y="284480"/>
                </a:lnTo>
                <a:lnTo>
                  <a:pt x="583030" y="306625"/>
                </a:lnTo>
                <a:lnTo>
                  <a:pt x="570836" y="324710"/>
                </a:lnTo>
                <a:lnTo>
                  <a:pt x="552751" y="336904"/>
                </a:lnTo>
                <a:lnTo>
                  <a:pt x="530606" y="341376"/>
                </a:lnTo>
                <a:lnTo>
                  <a:pt x="56896" y="341376"/>
                </a:lnTo>
                <a:lnTo>
                  <a:pt x="34750" y="336904"/>
                </a:lnTo>
                <a:lnTo>
                  <a:pt x="16665" y="324710"/>
                </a:lnTo>
                <a:lnTo>
                  <a:pt x="4471" y="306625"/>
                </a:lnTo>
                <a:lnTo>
                  <a:pt x="0" y="284480"/>
                </a:lnTo>
                <a:lnTo>
                  <a:pt x="0" y="5689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4051" y="2737572"/>
            <a:ext cx="390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latin typeface="Times New Roman"/>
                <a:cs typeface="Times New Roman"/>
              </a:rPr>
              <a:t>Hash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4401" y="3962780"/>
            <a:ext cx="159258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277" y="3407283"/>
            <a:ext cx="1330960" cy="307975"/>
          </a:xfrm>
          <a:custGeom>
            <a:avLst/>
            <a:gdLst/>
            <a:ahLst/>
            <a:cxnLst/>
            <a:rect l="l" t="t" r="r" b="b"/>
            <a:pathLst>
              <a:path w="1330960" h="307975">
                <a:moveTo>
                  <a:pt x="0" y="0"/>
                </a:moveTo>
                <a:lnTo>
                  <a:pt x="1330452" y="0"/>
                </a:lnTo>
                <a:lnTo>
                  <a:pt x="133045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9890" y="3433698"/>
            <a:ext cx="1159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7237" y="3360727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42682" y="2667635"/>
            <a:ext cx="1244600" cy="623570"/>
            <a:chOff x="7242682" y="2667635"/>
            <a:chExt cx="1244600" cy="62357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5382" y="2680335"/>
              <a:ext cx="1219200" cy="5981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55382" y="2680335"/>
              <a:ext cx="1219200" cy="598170"/>
            </a:xfrm>
            <a:custGeom>
              <a:avLst/>
              <a:gdLst/>
              <a:ahLst/>
              <a:cxnLst/>
              <a:rect l="l" t="t" r="r" b="b"/>
              <a:pathLst>
                <a:path w="1219200" h="598170">
                  <a:moveTo>
                    <a:pt x="0" y="0"/>
                  </a:moveTo>
                  <a:lnTo>
                    <a:pt x="1219200" y="0"/>
                  </a:lnTo>
                  <a:lnTo>
                    <a:pt x="1219200" y="598170"/>
                  </a:lnTo>
                  <a:lnTo>
                    <a:pt x="0" y="5981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46315" y="2706624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9127" y="3228085"/>
            <a:ext cx="1089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Bob’s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Key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56683" y="2724785"/>
            <a:ext cx="1689100" cy="417195"/>
            <a:chOff x="4956683" y="2724785"/>
            <a:chExt cx="1689100" cy="41719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9383" y="2737485"/>
              <a:ext cx="1663445" cy="3916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69383" y="2737485"/>
              <a:ext cx="1663700" cy="391795"/>
            </a:xfrm>
            <a:custGeom>
              <a:avLst/>
              <a:gdLst/>
              <a:ahLst/>
              <a:cxnLst/>
              <a:rect l="l" t="t" r="r" b="b"/>
              <a:pathLst>
                <a:path w="1663700" h="391794">
                  <a:moveTo>
                    <a:pt x="0" y="0"/>
                  </a:moveTo>
                  <a:lnTo>
                    <a:pt x="1663445" y="0"/>
                  </a:lnTo>
                  <a:lnTo>
                    <a:pt x="1663445" y="391667"/>
                  </a:lnTo>
                  <a:lnTo>
                    <a:pt x="0" y="3916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50434" y="2763774"/>
            <a:ext cx="2092325" cy="58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40715" algn="r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  <a:p>
            <a:pPr marR="627380" algn="r">
              <a:lnSpc>
                <a:spcPct val="100000"/>
              </a:lnSpc>
              <a:spcBef>
                <a:spcPts val="104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19935" y="2641726"/>
            <a:ext cx="4848225" cy="1065530"/>
            <a:chOff x="2019935" y="2641726"/>
            <a:chExt cx="4848225" cy="1065530"/>
          </a:xfrm>
        </p:grpSpPr>
        <p:sp>
          <p:nvSpPr>
            <p:cNvPr id="38" name="object 38"/>
            <p:cNvSpPr/>
            <p:nvPr/>
          </p:nvSpPr>
          <p:spPr>
            <a:xfrm>
              <a:off x="4720208" y="2654426"/>
              <a:ext cx="2135505" cy="716280"/>
            </a:xfrm>
            <a:custGeom>
              <a:avLst/>
              <a:gdLst/>
              <a:ahLst/>
              <a:cxnLst/>
              <a:rect l="l" t="t" r="r" b="b"/>
              <a:pathLst>
                <a:path w="2135504" h="716279">
                  <a:moveTo>
                    <a:pt x="0" y="0"/>
                  </a:moveTo>
                  <a:lnTo>
                    <a:pt x="2135123" y="0"/>
                  </a:lnTo>
                  <a:lnTo>
                    <a:pt x="2135123" y="716279"/>
                  </a:lnTo>
                  <a:lnTo>
                    <a:pt x="0" y="7162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32635" y="3353182"/>
              <a:ext cx="781050" cy="341630"/>
            </a:xfrm>
            <a:custGeom>
              <a:avLst/>
              <a:gdLst/>
              <a:ahLst/>
              <a:cxnLst/>
              <a:rect l="l" t="t" r="r" b="b"/>
              <a:pathLst>
                <a:path w="781050" h="341629">
                  <a:moveTo>
                    <a:pt x="0" y="56896"/>
                  </a:moveTo>
                  <a:lnTo>
                    <a:pt x="4471" y="34750"/>
                  </a:lnTo>
                  <a:lnTo>
                    <a:pt x="16665" y="16665"/>
                  </a:lnTo>
                  <a:lnTo>
                    <a:pt x="34750" y="4471"/>
                  </a:lnTo>
                  <a:lnTo>
                    <a:pt x="56896" y="0"/>
                  </a:lnTo>
                  <a:lnTo>
                    <a:pt x="724154" y="0"/>
                  </a:lnTo>
                  <a:lnTo>
                    <a:pt x="746299" y="4471"/>
                  </a:lnTo>
                  <a:lnTo>
                    <a:pt x="764384" y="16665"/>
                  </a:lnTo>
                  <a:lnTo>
                    <a:pt x="776578" y="34750"/>
                  </a:lnTo>
                  <a:lnTo>
                    <a:pt x="781050" y="56896"/>
                  </a:lnTo>
                  <a:lnTo>
                    <a:pt x="781050" y="284480"/>
                  </a:lnTo>
                  <a:lnTo>
                    <a:pt x="776578" y="306625"/>
                  </a:lnTo>
                  <a:lnTo>
                    <a:pt x="764384" y="324710"/>
                  </a:lnTo>
                  <a:lnTo>
                    <a:pt x="746299" y="336904"/>
                  </a:lnTo>
                  <a:lnTo>
                    <a:pt x="724154" y="341376"/>
                  </a:lnTo>
                  <a:lnTo>
                    <a:pt x="56896" y="341376"/>
                  </a:lnTo>
                  <a:lnTo>
                    <a:pt x="34750" y="336904"/>
                  </a:lnTo>
                  <a:lnTo>
                    <a:pt x="16665" y="324710"/>
                  </a:lnTo>
                  <a:lnTo>
                    <a:pt x="4471" y="306625"/>
                  </a:lnTo>
                  <a:lnTo>
                    <a:pt x="0" y="284480"/>
                  </a:lnTo>
                  <a:lnTo>
                    <a:pt x="0" y="5689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127402" y="3396386"/>
            <a:ext cx="5886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Encrypt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7883" y="2427351"/>
            <a:ext cx="611505" cy="237490"/>
          </a:xfrm>
          <a:custGeom>
            <a:avLst/>
            <a:gdLst/>
            <a:ahLst/>
            <a:cxnLst/>
            <a:rect l="l" t="t" r="r" b="b"/>
            <a:pathLst>
              <a:path w="611505" h="237489">
                <a:moveTo>
                  <a:pt x="458343" y="0"/>
                </a:moveTo>
                <a:lnTo>
                  <a:pt x="458343" y="177736"/>
                </a:lnTo>
                <a:lnTo>
                  <a:pt x="611124" y="177736"/>
                </a:lnTo>
                <a:lnTo>
                  <a:pt x="305562" y="236982"/>
                </a:lnTo>
                <a:lnTo>
                  <a:pt x="0" y="177736"/>
                </a:lnTo>
                <a:lnTo>
                  <a:pt x="152781" y="17773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7883" y="3130676"/>
            <a:ext cx="611505" cy="216535"/>
          </a:xfrm>
          <a:custGeom>
            <a:avLst/>
            <a:gdLst/>
            <a:ahLst/>
            <a:cxnLst/>
            <a:rect l="l" t="t" r="r" b="b"/>
            <a:pathLst>
              <a:path w="611505" h="216535">
                <a:moveTo>
                  <a:pt x="458343" y="0"/>
                </a:moveTo>
                <a:lnTo>
                  <a:pt x="458343" y="162306"/>
                </a:lnTo>
                <a:lnTo>
                  <a:pt x="611124" y="162306"/>
                </a:lnTo>
                <a:lnTo>
                  <a:pt x="305562" y="216408"/>
                </a:lnTo>
                <a:lnTo>
                  <a:pt x="0" y="162306"/>
                </a:lnTo>
                <a:lnTo>
                  <a:pt x="152781" y="16230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1709801" y="2160270"/>
            <a:ext cx="6913880" cy="1802764"/>
            <a:chOff x="1709801" y="2160270"/>
            <a:chExt cx="6913880" cy="1802764"/>
          </a:xfrm>
        </p:grpSpPr>
        <p:sp>
          <p:nvSpPr>
            <p:cNvPr id="45" name="object 45"/>
            <p:cNvSpPr/>
            <p:nvPr/>
          </p:nvSpPr>
          <p:spPr>
            <a:xfrm>
              <a:off x="1722501" y="3294507"/>
              <a:ext cx="251460" cy="611505"/>
            </a:xfrm>
            <a:custGeom>
              <a:avLst/>
              <a:gdLst/>
              <a:ahLst/>
              <a:cxnLst/>
              <a:rect l="l" t="t" r="r" b="b"/>
              <a:pathLst>
                <a:path w="251460" h="611504">
                  <a:moveTo>
                    <a:pt x="0" y="152780"/>
                  </a:moveTo>
                  <a:lnTo>
                    <a:pt x="90360" y="152780"/>
                  </a:lnTo>
                  <a:lnTo>
                    <a:pt x="90360" y="0"/>
                  </a:lnTo>
                  <a:lnTo>
                    <a:pt x="251460" y="305561"/>
                  </a:lnTo>
                  <a:lnTo>
                    <a:pt x="90360" y="611123"/>
                  </a:lnTo>
                  <a:lnTo>
                    <a:pt x="90360" y="458342"/>
                  </a:lnTo>
                  <a:lnTo>
                    <a:pt x="0" y="458342"/>
                  </a:lnTo>
                  <a:lnTo>
                    <a:pt x="0" y="15278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81631" y="3721481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13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43534" y="3657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81250" y="2198370"/>
              <a:ext cx="0" cy="1127760"/>
            </a:xfrm>
            <a:custGeom>
              <a:avLst/>
              <a:gdLst/>
              <a:ahLst/>
              <a:cxnLst/>
              <a:rect l="l" t="t" r="r" b="b"/>
              <a:pathLst>
                <a:path h="1127760">
                  <a:moveTo>
                    <a:pt x="0" y="112776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1250" y="2198370"/>
              <a:ext cx="2931160" cy="0"/>
            </a:xfrm>
            <a:custGeom>
              <a:avLst/>
              <a:gdLst/>
              <a:ahLst/>
              <a:cxnLst/>
              <a:rect l="l" t="t" r="r" b="b"/>
              <a:pathLst>
                <a:path w="2931160">
                  <a:moveTo>
                    <a:pt x="0" y="0"/>
                  </a:moveTo>
                  <a:lnTo>
                    <a:pt x="2930652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11902" y="2198370"/>
              <a:ext cx="0" cy="205104"/>
            </a:xfrm>
            <a:custGeom>
              <a:avLst/>
              <a:gdLst/>
              <a:ahLst/>
              <a:cxnLst/>
              <a:rect l="l" t="t" r="r" b="b"/>
              <a:pathLst>
                <a:path h="205105">
                  <a:moveTo>
                    <a:pt x="0" y="0"/>
                  </a:moveTo>
                  <a:lnTo>
                    <a:pt x="0" y="20497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97590" y="2365239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228600" y="0"/>
                  </a:moveTo>
                  <a:lnTo>
                    <a:pt x="0" y="12"/>
                  </a:lnTo>
                  <a:lnTo>
                    <a:pt x="114312" y="228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154" y="3103626"/>
              <a:ext cx="239267" cy="2400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9170" y="2819400"/>
              <a:ext cx="240029" cy="2400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071" y="2989326"/>
              <a:ext cx="240029" cy="24002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39059" y="2576703"/>
              <a:ext cx="5472430" cy="1030605"/>
            </a:xfrm>
            <a:custGeom>
              <a:avLst/>
              <a:gdLst/>
              <a:ahLst/>
              <a:cxnLst/>
              <a:rect l="l" t="t" r="r" b="b"/>
              <a:pathLst>
                <a:path w="5472430" h="1030604">
                  <a:moveTo>
                    <a:pt x="0" y="0"/>
                  </a:moveTo>
                  <a:lnTo>
                    <a:pt x="5471922" y="0"/>
                  </a:lnTo>
                  <a:lnTo>
                    <a:pt x="5471922" y="1030224"/>
                  </a:lnTo>
                  <a:lnTo>
                    <a:pt x="0" y="10302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C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8.40a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7462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spc="-45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sending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together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message.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done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automatically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everything manually?</a:t>
            </a:r>
            <a:endParaRPr sz="1200">
              <a:latin typeface="Times New Roman"/>
              <a:cs typeface="Times New Roman"/>
            </a:endParaRPr>
          </a:p>
          <a:p>
            <a:pPr marL="118745" marR="32893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Most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e.g.,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Outlook,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automatically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select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option.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461645" marR="236854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could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Alice's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tampered with?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 Bob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10" dirty="0">
                <a:latin typeface="Times New Roman"/>
                <a:cs typeface="Times New Roman"/>
              </a:rPr>
              <a:t>using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Alice's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public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verify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came </a:t>
            </a:r>
            <a:r>
              <a:rPr sz="1200" spc="-20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Alice,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couldn't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someone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else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Alice's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20" dirty="0">
                <a:latin typeface="Times New Roman"/>
                <a:cs typeface="Times New Roman"/>
              </a:rPr>
              <a:t> key?</a:t>
            </a:r>
            <a:endParaRPr sz="1200">
              <a:latin typeface="Times New Roman"/>
              <a:cs typeface="Times New Roman"/>
            </a:endParaRPr>
          </a:p>
          <a:p>
            <a:pPr marL="118745" marR="22987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Alice’s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private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Alice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461645" marR="271780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overcome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challenge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encrypting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instead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just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segment?</a:t>
            </a:r>
            <a:endParaRPr sz="1200">
              <a:latin typeface="Times New Roman"/>
              <a:cs typeface="Times New Roman"/>
            </a:endParaRPr>
          </a:p>
          <a:p>
            <a:pPr marL="118745" marR="133985">
              <a:lnSpc>
                <a:spcPct val="100000"/>
              </a:lnSpc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could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pieces,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encrypt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pieces,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clearly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that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what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want.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15489" y="328422"/>
            <a:ext cx="4839970" cy="1009015"/>
            <a:chOff x="2015489" y="328422"/>
            <a:chExt cx="4839970" cy="1009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5489" y="328422"/>
              <a:ext cx="3772661" cy="1008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4" y="328422"/>
              <a:ext cx="749807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3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1360">
              <a:lnSpc>
                <a:spcPct val="100000"/>
              </a:lnSpc>
              <a:spcBef>
                <a:spcPts val="100"/>
              </a:spcBef>
            </a:pPr>
            <a:r>
              <a:rPr dirty="0"/>
              <a:t>Signed</a:t>
            </a:r>
            <a:r>
              <a:rPr spc="-60" dirty="0"/>
              <a:t> </a:t>
            </a:r>
            <a:r>
              <a:rPr dirty="0"/>
              <a:t>Secure</a:t>
            </a:r>
            <a:r>
              <a:rPr spc="-4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43329"/>
            <a:ext cx="8054340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secrecy,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integrity.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387" y="4481957"/>
            <a:ext cx="800798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Bob’s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newly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5600" marR="337820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uses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Alice’s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came </a:t>
            </a:r>
            <a:r>
              <a:rPr sz="2400" spc="-10" dirty="0">
                <a:latin typeface="Times New Roman"/>
                <a:cs typeface="Times New Roman"/>
              </a:rPr>
              <a:t>from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256" y="2015108"/>
            <a:ext cx="816610" cy="307975"/>
          </a:xfrm>
          <a:custGeom>
            <a:avLst/>
            <a:gdLst/>
            <a:ahLst/>
            <a:cxnLst/>
            <a:rect l="l" t="t" r="r" b="b"/>
            <a:pathLst>
              <a:path w="816610" h="307975">
                <a:moveTo>
                  <a:pt x="0" y="0"/>
                </a:moveTo>
                <a:lnTo>
                  <a:pt x="816102" y="0"/>
                </a:lnTo>
                <a:lnTo>
                  <a:pt x="81610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552" y="2041461"/>
            <a:ext cx="6477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15384" y="2643251"/>
            <a:ext cx="1035050" cy="740410"/>
            <a:chOff x="3715384" y="2643251"/>
            <a:chExt cx="1035050" cy="74041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084" y="2655951"/>
              <a:ext cx="1009650" cy="714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28084" y="2655951"/>
              <a:ext cx="1009650" cy="715010"/>
            </a:xfrm>
            <a:custGeom>
              <a:avLst/>
              <a:gdLst/>
              <a:ahLst/>
              <a:cxnLst/>
              <a:rect l="l" t="t" r="r" b="b"/>
              <a:pathLst>
                <a:path w="1009650" h="715010">
                  <a:moveTo>
                    <a:pt x="0" y="0"/>
                  </a:moveTo>
                  <a:lnTo>
                    <a:pt x="1009650" y="0"/>
                  </a:lnTo>
                  <a:lnTo>
                    <a:pt x="1009650" y="714755"/>
                  </a:lnTo>
                  <a:lnTo>
                    <a:pt x="0" y="7147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40784" y="2682811"/>
            <a:ext cx="967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9030" y="2694052"/>
            <a:ext cx="588010" cy="341630"/>
          </a:xfrm>
          <a:custGeom>
            <a:avLst/>
            <a:gdLst/>
            <a:ahLst/>
            <a:cxnLst/>
            <a:rect l="l" t="t" r="r" b="b"/>
            <a:pathLst>
              <a:path w="588010" h="341630">
                <a:moveTo>
                  <a:pt x="0" y="56896"/>
                </a:moveTo>
                <a:lnTo>
                  <a:pt x="4471" y="34750"/>
                </a:lnTo>
                <a:lnTo>
                  <a:pt x="16665" y="16665"/>
                </a:lnTo>
                <a:lnTo>
                  <a:pt x="34750" y="4471"/>
                </a:lnTo>
                <a:lnTo>
                  <a:pt x="56896" y="0"/>
                </a:lnTo>
                <a:lnTo>
                  <a:pt x="530606" y="0"/>
                </a:lnTo>
                <a:lnTo>
                  <a:pt x="552751" y="4471"/>
                </a:lnTo>
                <a:lnTo>
                  <a:pt x="570836" y="16665"/>
                </a:lnTo>
                <a:lnTo>
                  <a:pt x="583030" y="34750"/>
                </a:lnTo>
                <a:lnTo>
                  <a:pt x="587502" y="56896"/>
                </a:lnTo>
                <a:lnTo>
                  <a:pt x="587502" y="284480"/>
                </a:lnTo>
                <a:lnTo>
                  <a:pt x="583030" y="306625"/>
                </a:lnTo>
                <a:lnTo>
                  <a:pt x="570836" y="324710"/>
                </a:lnTo>
                <a:lnTo>
                  <a:pt x="552751" y="336904"/>
                </a:lnTo>
                <a:lnTo>
                  <a:pt x="530606" y="341376"/>
                </a:lnTo>
                <a:lnTo>
                  <a:pt x="56896" y="341376"/>
                </a:lnTo>
                <a:lnTo>
                  <a:pt x="34750" y="336904"/>
                </a:lnTo>
                <a:lnTo>
                  <a:pt x="16665" y="324710"/>
                </a:lnTo>
                <a:lnTo>
                  <a:pt x="4471" y="306625"/>
                </a:lnTo>
                <a:lnTo>
                  <a:pt x="0" y="284480"/>
                </a:lnTo>
                <a:lnTo>
                  <a:pt x="0" y="5689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4051" y="2737572"/>
            <a:ext cx="390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latin typeface="Times New Roman"/>
                <a:cs typeface="Times New Roman"/>
              </a:rPr>
              <a:t>Hash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4401" y="3962780"/>
            <a:ext cx="159258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277" y="3407283"/>
            <a:ext cx="1330960" cy="307975"/>
          </a:xfrm>
          <a:custGeom>
            <a:avLst/>
            <a:gdLst/>
            <a:ahLst/>
            <a:cxnLst/>
            <a:rect l="l" t="t" r="r" b="b"/>
            <a:pathLst>
              <a:path w="1330960" h="307975">
                <a:moveTo>
                  <a:pt x="0" y="0"/>
                </a:moveTo>
                <a:lnTo>
                  <a:pt x="1330452" y="0"/>
                </a:lnTo>
                <a:lnTo>
                  <a:pt x="133045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9890" y="3433698"/>
            <a:ext cx="1159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7237" y="3360727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42682" y="2667635"/>
            <a:ext cx="1244600" cy="623570"/>
            <a:chOff x="7242682" y="2667635"/>
            <a:chExt cx="1244600" cy="62357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5382" y="2680335"/>
              <a:ext cx="1219200" cy="5981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55382" y="2680335"/>
              <a:ext cx="1219200" cy="598170"/>
            </a:xfrm>
            <a:custGeom>
              <a:avLst/>
              <a:gdLst/>
              <a:ahLst/>
              <a:cxnLst/>
              <a:rect l="l" t="t" r="r" b="b"/>
              <a:pathLst>
                <a:path w="1219200" h="598170">
                  <a:moveTo>
                    <a:pt x="0" y="0"/>
                  </a:moveTo>
                  <a:lnTo>
                    <a:pt x="1219200" y="0"/>
                  </a:lnTo>
                  <a:lnTo>
                    <a:pt x="1219200" y="598170"/>
                  </a:lnTo>
                  <a:lnTo>
                    <a:pt x="0" y="5981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46315" y="2706624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9127" y="3228085"/>
            <a:ext cx="1089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Bob’s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Key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56683" y="2724785"/>
            <a:ext cx="1689100" cy="417195"/>
            <a:chOff x="4956683" y="2724785"/>
            <a:chExt cx="1689100" cy="41719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9383" y="2737485"/>
              <a:ext cx="1663445" cy="3916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69383" y="2737485"/>
              <a:ext cx="1663700" cy="391795"/>
            </a:xfrm>
            <a:custGeom>
              <a:avLst/>
              <a:gdLst/>
              <a:ahLst/>
              <a:cxnLst/>
              <a:rect l="l" t="t" r="r" b="b"/>
              <a:pathLst>
                <a:path w="1663700" h="391794">
                  <a:moveTo>
                    <a:pt x="0" y="0"/>
                  </a:moveTo>
                  <a:lnTo>
                    <a:pt x="1663445" y="0"/>
                  </a:lnTo>
                  <a:lnTo>
                    <a:pt x="1663445" y="391667"/>
                  </a:lnTo>
                  <a:lnTo>
                    <a:pt x="0" y="3916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50434" y="2763774"/>
            <a:ext cx="2092325" cy="58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40715" algn="r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  <a:p>
            <a:pPr marR="627380" algn="r">
              <a:lnSpc>
                <a:spcPct val="100000"/>
              </a:lnSpc>
              <a:spcBef>
                <a:spcPts val="104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19935" y="2641726"/>
            <a:ext cx="4848225" cy="1065530"/>
            <a:chOff x="2019935" y="2641726"/>
            <a:chExt cx="4848225" cy="1065530"/>
          </a:xfrm>
        </p:grpSpPr>
        <p:sp>
          <p:nvSpPr>
            <p:cNvPr id="38" name="object 38"/>
            <p:cNvSpPr/>
            <p:nvPr/>
          </p:nvSpPr>
          <p:spPr>
            <a:xfrm>
              <a:off x="4720208" y="2654426"/>
              <a:ext cx="2135505" cy="716280"/>
            </a:xfrm>
            <a:custGeom>
              <a:avLst/>
              <a:gdLst/>
              <a:ahLst/>
              <a:cxnLst/>
              <a:rect l="l" t="t" r="r" b="b"/>
              <a:pathLst>
                <a:path w="2135504" h="716279">
                  <a:moveTo>
                    <a:pt x="0" y="0"/>
                  </a:moveTo>
                  <a:lnTo>
                    <a:pt x="2135123" y="0"/>
                  </a:lnTo>
                  <a:lnTo>
                    <a:pt x="2135123" y="716279"/>
                  </a:lnTo>
                  <a:lnTo>
                    <a:pt x="0" y="7162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32635" y="3353182"/>
              <a:ext cx="781050" cy="341630"/>
            </a:xfrm>
            <a:custGeom>
              <a:avLst/>
              <a:gdLst/>
              <a:ahLst/>
              <a:cxnLst/>
              <a:rect l="l" t="t" r="r" b="b"/>
              <a:pathLst>
                <a:path w="781050" h="341629">
                  <a:moveTo>
                    <a:pt x="0" y="56896"/>
                  </a:moveTo>
                  <a:lnTo>
                    <a:pt x="4471" y="34750"/>
                  </a:lnTo>
                  <a:lnTo>
                    <a:pt x="16665" y="16665"/>
                  </a:lnTo>
                  <a:lnTo>
                    <a:pt x="34750" y="4471"/>
                  </a:lnTo>
                  <a:lnTo>
                    <a:pt x="56896" y="0"/>
                  </a:lnTo>
                  <a:lnTo>
                    <a:pt x="724154" y="0"/>
                  </a:lnTo>
                  <a:lnTo>
                    <a:pt x="746299" y="4471"/>
                  </a:lnTo>
                  <a:lnTo>
                    <a:pt x="764384" y="16665"/>
                  </a:lnTo>
                  <a:lnTo>
                    <a:pt x="776578" y="34750"/>
                  </a:lnTo>
                  <a:lnTo>
                    <a:pt x="781050" y="56896"/>
                  </a:lnTo>
                  <a:lnTo>
                    <a:pt x="781050" y="284480"/>
                  </a:lnTo>
                  <a:lnTo>
                    <a:pt x="776578" y="306625"/>
                  </a:lnTo>
                  <a:lnTo>
                    <a:pt x="764384" y="324710"/>
                  </a:lnTo>
                  <a:lnTo>
                    <a:pt x="746299" y="336904"/>
                  </a:lnTo>
                  <a:lnTo>
                    <a:pt x="724154" y="341376"/>
                  </a:lnTo>
                  <a:lnTo>
                    <a:pt x="56896" y="341376"/>
                  </a:lnTo>
                  <a:lnTo>
                    <a:pt x="34750" y="336904"/>
                  </a:lnTo>
                  <a:lnTo>
                    <a:pt x="16665" y="324710"/>
                  </a:lnTo>
                  <a:lnTo>
                    <a:pt x="4471" y="306625"/>
                  </a:lnTo>
                  <a:lnTo>
                    <a:pt x="0" y="284480"/>
                  </a:lnTo>
                  <a:lnTo>
                    <a:pt x="0" y="5689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127402" y="3396386"/>
            <a:ext cx="5886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Encrypt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7883" y="2427351"/>
            <a:ext cx="611505" cy="237490"/>
          </a:xfrm>
          <a:custGeom>
            <a:avLst/>
            <a:gdLst/>
            <a:ahLst/>
            <a:cxnLst/>
            <a:rect l="l" t="t" r="r" b="b"/>
            <a:pathLst>
              <a:path w="611505" h="237489">
                <a:moveTo>
                  <a:pt x="458343" y="0"/>
                </a:moveTo>
                <a:lnTo>
                  <a:pt x="458343" y="177736"/>
                </a:lnTo>
                <a:lnTo>
                  <a:pt x="611124" y="177736"/>
                </a:lnTo>
                <a:lnTo>
                  <a:pt x="305562" y="236982"/>
                </a:lnTo>
                <a:lnTo>
                  <a:pt x="0" y="177736"/>
                </a:lnTo>
                <a:lnTo>
                  <a:pt x="152781" y="17773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7883" y="3130676"/>
            <a:ext cx="611505" cy="216535"/>
          </a:xfrm>
          <a:custGeom>
            <a:avLst/>
            <a:gdLst/>
            <a:ahLst/>
            <a:cxnLst/>
            <a:rect l="l" t="t" r="r" b="b"/>
            <a:pathLst>
              <a:path w="611505" h="216535">
                <a:moveTo>
                  <a:pt x="458343" y="0"/>
                </a:moveTo>
                <a:lnTo>
                  <a:pt x="458343" y="162306"/>
                </a:lnTo>
                <a:lnTo>
                  <a:pt x="611124" y="162306"/>
                </a:lnTo>
                <a:lnTo>
                  <a:pt x="305562" y="216408"/>
                </a:lnTo>
                <a:lnTo>
                  <a:pt x="0" y="162306"/>
                </a:lnTo>
                <a:lnTo>
                  <a:pt x="152781" y="16230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1709801" y="2160270"/>
            <a:ext cx="6913880" cy="1802764"/>
            <a:chOff x="1709801" y="2160270"/>
            <a:chExt cx="6913880" cy="1802764"/>
          </a:xfrm>
        </p:grpSpPr>
        <p:sp>
          <p:nvSpPr>
            <p:cNvPr id="45" name="object 45"/>
            <p:cNvSpPr/>
            <p:nvPr/>
          </p:nvSpPr>
          <p:spPr>
            <a:xfrm>
              <a:off x="1722501" y="3294507"/>
              <a:ext cx="251460" cy="611505"/>
            </a:xfrm>
            <a:custGeom>
              <a:avLst/>
              <a:gdLst/>
              <a:ahLst/>
              <a:cxnLst/>
              <a:rect l="l" t="t" r="r" b="b"/>
              <a:pathLst>
                <a:path w="251460" h="611504">
                  <a:moveTo>
                    <a:pt x="0" y="152780"/>
                  </a:moveTo>
                  <a:lnTo>
                    <a:pt x="90360" y="152780"/>
                  </a:lnTo>
                  <a:lnTo>
                    <a:pt x="90360" y="0"/>
                  </a:lnTo>
                  <a:lnTo>
                    <a:pt x="251460" y="305561"/>
                  </a:lnTo>
                  <a:lnTo>
                    <a:pt x="90360" y="611123"/>
                  </a:lnTo>
                  <a:lnTo>
                    <a:pt x="90360" y="458342"/>
                  </a:lnTo>
                  <a:lnTo>
                    <a:pt x="0" y="458342"/>
                  </a:lnTo>
                  <a:lnTo>
                    <a:pt x="0" y="15278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81631" y="3721481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13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43534" y="3657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81250" y="2198370"/>
              <a:ext cx="0" cy="1127760"/>
            </a:xfrm>
            <a:custGeom>
              <a:avLst/>
              <a:gdLst/>
              <a:ahLst/>
              <a:cxnLst/>
              <a:rect l="l" t="t" r="r" b="b"/>
              <a:pathLst>
                <a:path h="1127760">
                  <a:moveTo>
                    <a:pt x="0" y="112776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1250" y="2198370"/>
              <a:ext cx="2931160" cy="0"/>
            </a:xfrm>
            <a:custGeom>
              <a:avLst/>
              <a:gdLst/>
              <a:ahLst/>
              <a:cxnLst/>
              <a:rect l="l" t="t" r="r" b="b"/>
              <a:pathLst>
                <a:path w="2931160">
                  <a:moveTo>
                    <a:pt x="0" y="0"/>
                  </a:moveTo>
                  <a:lnTo>
                    <a:pt x="2930652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11902" y="2198370"/>
              <a:ext cx="0" cy="205104"/>
            </a:xfrm>
            <a:custGeom>
              <a:avLst/>
              <a:gdLst/>
              <a:ahLst/>
              <a:cxnLst/>
              <a:rect l="l" t="t" r="r" b="b"/>
              <a:pathLst>
                <a:path h="205105">
                  <a:moveTo>
                    <a:pt x="0" y="0"/>
                  </a:moveTo>
                  <a:lnTo>
                    <a:pt x="0" y="20497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97590" y="2365239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228600" y="0"/>
                  </a:moveTo>
                  <a:lnTo>
                    <a:pt x="0" y="12"/>
                  </a:lnTo>
                  <a:lnTo>
                    <a:pt x="114312" y="228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154" y="3103626"/>
              <a:ext cx="239267" cy="2400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9170" y="2819400"/>
              <a:ext cx="240029" cy="2400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071" y="2989326"/>
              <a:ext cx="240029" cy="24002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39059" y="2576703"/>
              <a:ext cx="5472430" cy="1030605"/>
            </a:xfrm>
            <a:custGeom>
              <a:avLst/>
              <a:gdLst/>
              <a:ahLst/>
              <a:cxnLst/>
              <a:rect l="l" t="t" r="r" b="b"/>
              <a:pathLst>
                <a:path w="5472430" h="1030604">
                  <a:moveTo>
                    <a:pt x="0" y="0"/>
                  </a:moveTo>
                  <a:lnTo>
                    <a:pt x="5471922" y="0"/>
                  </a:lnTo>
                  <a:lnTo>
                    <a:pt x="5471922" y="1030224"/>
                  </a:lnTo>
                  <a:lnTo>
                    <a:pt x="0" y="10302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C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8.40b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8745" marR="593090" indent="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0" dirty="0">
                <a:latin typeface="Times New Roman"/>
                <a:cs typeface="Times New Roman"/>
              </a:rPr>
              <a:t> put?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Figure.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red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outline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indicates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complete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message.</a:t>
            </a:r>
            <a:endParaRPr sz="1200">
              <a:latin typeface="Times New Roman"/>
              <a:cs typeface="Times New Roman"/>
            </a:endParaRPr>
          </a:p>
          <a:p>
            <a:pPr marL="461645" marR="18732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digest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private </a:t>
            </a:r>
            <a:r>
              <a:rPr sz="1200" dirty="0">
                <a:latin typeface="Times New Roman"/>
                <a:cs typeface="Times New Roman"/>
              </a:rPr>
              <a:t>key?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plaintext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expensive.</a:t>
            </a:r>
            <a:endParaRPr sz="1200">
              <a:latin typeface="Times New Roman"/>
              <a:cs typeface="Times New Roman"/>
            </a:endParaRPr>
          </a:p>
          <a:p>
            <a:pPr marL="461645" marR="38481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does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Alice need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encrypt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during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 process.</a:t>
            </a:r>
            <a:endParaRPr sz="1200">
              <a:latin typeface="Times New Roman"/>
              <a:cs typeface="Times New Roman"/>
            </a:endParaRPr>
          </a:p>
          <a:p>
            <a:pPr marL="118745" marR="170180" indent="342900">
              <a:lnSpc>
                <a:spcPct val="110000"/>
              </a:lnSpc>
              <a:spcBef>
                <a:spcPts val="14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Bob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verify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0" dirty="0">
                <a:latin typeface="Times New Roman"/>
                <a:cs typeface="Times New Roman"/>
              </a:rPr>
              <a:t> digest?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comparing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with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digest.</a:t>
            </a:r>
            <a:endParaRPr sz="1200">
              <a:latin typeface="Times New Roman"/>
              <a:cs typeface="Times New Roman"/>
            </a:endParaRPr>
          </a:p>
          <a:p>
            <a:pPr marL="461645" marR="332740" indent="-342900" algn="just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Outlook,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not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default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mechanism?</a:t>
            </a:r>
            <a:endParaRPr sz="1200">
              <a:latin typeface="Times New Roman"/>
              <a:cs typeface="Times New Roman"/>
            </a:endParaRPr>
          </a:p>
          <a:p>
            <a:pPr marL="118745" marR="175260" algn="just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TLS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between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hosts.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sniffed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host.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15489" y="328422"/>
            <a:ext cx="4839970" cy="1009015"/>
            <a:chOff x="2015489" y="328422"/>
            <a:chExt cx="4839970" cy="1009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5489" y="328422"/>
              <a:ext cx="3772661" cy="10088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4" y="328422"/>
              <a:ext cx="749807" cy="10088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143" y="328422"/>
              <a:ext cx="1511807" cy="100888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1360">
              <a:lnSpc>
                <a:spcPct val="100000"/>
              </a:lnSpc>
              <a:spcBef>
                <a:spcPts val="100"/>
              </a:spcBef>
            </a:pPr>
            <a:r>
              <a:rPr dirty="0"/>
              <a:t>Signed</a:t>
            </a:r>
            <a:r>
              <a:rPr spc="-60" dirty="0"/>
              <a:t> </a:t>
            </a:r>
            <a:r>
              <a:rPr dirty="0"/>
              <a:t>Secure</a:t>
            </a:r>
            <a:r>
              <a:rPr spc="-45" dirty="0"/>
              <a:t> </a:t>
            </a:r>
            <a:r>
              <a:rPr spc="-10" dirty="0"/>
              <a:t>E-</a:t>
            </a:r>
            <a:r>
              <a:rPr spc="-20" dirty="0"/>
              <a:t>Mail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87" y="1243329"/>
            <a:ext cx="8054340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secrecy,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integrity.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387" y="4481957"/>
            <a:ext cx="800798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Bob’s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key,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newly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355600" marR="337820" indent="-342900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Bob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uses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Alice’s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came </a:t>
            </a:r>
            <a:r>
              <a:rPr sz="2400" spc="-10" dirty="0">
                <a:latin typeface="Times New Roman"/>
                <a:cs typeface="Times New Roman"/>
              </a:rPr>
              <a:t>from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Alice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changed.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256" y="2015108"/>
            <a:ext cx="816610" cy="307975"/>
          </a:xfrm>
          <a:custGeom>
            <a:avLst/>
            <a:gdLst/>
            <a:ahLst/>
            <a:cxnLst/>
            <a:rect l="l" t="t" r="r" b="b"/>
            <a:pathLst>
              <a:path w="816610" h="307975">
                <a:moveTo>
                  <a:pt x="0" y="0"/>
                </a:moveTo>
                <a:lnTo>
                  <a:pt x="816102" y="0"/>
                </a:lnTo>
                <a:lnTo>
                  <a:pt x="81610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552" y="2041461"/>
            <a:ext cx="6477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15384" y="2643251"/>
            <a:ext cx="1035050" cy="740410"/>
            <a:chOff x="3715384" y="2643251"/>
            <a:chExt cx="1035050" cy="74041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084" y="2655951"/>
              <a:ext cx="1009650" cy="714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28084" y="2655951"/>
              <a:ext cx="1009650" cy="715010"/>
            </a:xfrm>
            <a:custGeom>
              <a:avLst/>
              <a:gdLst/>
              <a:ahLst/>
              <a:cxnLst/>
              <a:rect l="l" t="t" r="r" b="b"/>
              <a:pathLst>
                <a:path w="1009650" h="715010">
                  <a:moveTo>
                    <a:pt x="0" y="0"/>
                  </a:moveTo>
                  <a:lnTo>
                    <a:pt x="1009650" y="0"/>
                  </a:lnTo>
                  <a:lnTo>
                    <a:pt x="1009650" y="714755"/>
                  </a:lnTo>
                  <a:lnTo>
                    <a:pt x="0" y="7147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40784" y="2682811"/>
            <a:ext cx="967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Message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9030" y="2694052"/>
            <a:ext cx="588010" cy="341630"/>
          </a:xfrm>
          <a:custGeom>
            <a:avLst/>
            <a:gdLst/>
            <a:ahLst/>
            <a:cxnLst/>
            <a:rect l="l" t="t" r="r" b="b"/>
            <a:pathLst>
              <a:path w="588010" h="341630">
                <a:moveTo>
                  <a:pt x="0" y="56896"/>
                </a:moveTo>
                <a:lnTo>
                  <a:pt x="4471" y="34750"/>
                </a:lnTo>
                <a:lnTo>
                  <a:pt x="16665" y="16665"/>
                </a:lnTo>
                <a:lnTo>
                  <a:pt x="34750" y="4471"/>
                </a:lnTo>
                <a:lnTo>
                  <a:pt x="56896" y="0"/>
                </a:lnTo>
                <a:lnTo>
                  <a:pt x="530606" y="0"/>
                </a:lnTo>
                <a:lnTo>
                  <a:pt x="552751" y="4471"/>
                </a:lnTo>
                <a:lnTo>
                  <a:pt x="570836" y="16665"/>
                </a:lnTo>
                <a:lnTo>
                  <a:pt x="583030" y="34750"/>
                </a:lnTo>
                <a:lnTo>
                  <a:pt x="587502" y="56896"/>
                </a:lnTo>
                <a:lnTo>
                  <a:pt x="587502" y="284480"/>
                </a:lnTo>
                <a:lnTo>
                  <a:pt x="583030" y="306625"/>
                </a:lnTo>
                <a:lnTo>
                  <a:pt x="570836" y="324710"/>
                </a:lnTo>
                <a:lnTo>
                  <a:pt x="552751" y="336904"/>
                </a:lnTo>
                <a:lnTo>
                  <a:pt x="530606" y="341376"/>
                </a:lnTo>
                <a:lnTo>
                  <a:pt x="56896" y="341376"/>
                </a:lnTo>
                <a:lnTo>
                  <a:pt x="34750" y="336904"/>
                </a:lnTo>
                <a:lnTo>
                  <a:pt x="16665" y="324710"/>
                </a:lnTo>
                <a:lnTo>
                  <a:pt x="4471" y="306625"/>
                </a:lnTo>
                <a:lnTo>
                  <a:pt x="0" y="284480"/>
                </a:lnTo>
                <a:lnTo>
                  <a:pt x="0" y="5689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4051" y="2737572"/>
            <a:ext cx="3905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latin typeface="Times New Roman"/>
                <a:cs typeface="Times New Roman"/>
              </a:rPr>
              <a:t>Hash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84401" y="3962780"/>
            <a:ext cx="159258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1277" y="3407283"/>
            <a:ext cx="1330960" cy="307975"/>
          </a:xfrm>
          <a:custGeom>
            <a:avLst/>
            <a:gdLst/>
            <a:ahLst/>
            <a:cxnLst/>
            <a:rect l="l" t="t" r="r" b="b"/>
            <a:pathLst>
              <a:path w="1330960" h="307975">
                <a:moveTo>
                  <a:pt x="0" y="0"/>
                </a:moveTo>
                <a:lnTo>
                  <a:pt x="1330452" y="0"/>
                </a:lnTo>
                <a:lnTo>
                  <a:pt x="1330452" y="307848"/>
                </a:lnTo>
                <a:lnTo>
                  <a:pt x="0" y="3078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9890" y="3433698"/>
            <a:ext cx="1159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7237" y="3360727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42682" y="2667635"/>
            <a:ext cx="1244600" cy="623570"/>
            <a:chOff x="7242682" y="2667635"/>
            <a:chExt cx="1244600" cy="62357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5382" y="2680335"/>
              <a:ext cx="1219200" cy="5981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255382" y="2680335"/>
              <a:ext cx="1219200" cy="598170"/>
            </a:xfrm>
            <a:custGeom>
              <a:avLst/>
              <a:gdLst/>
              <a:ahLst/>
              <a:cxnLst/>
              <a:rect l="l" t="t" r="r" b="b"/>
              <a:pathLst>
                <a:path w="1219200" h="598170">
                  <a:moveTo>
                    <a:pt x="0" y="0"/>
                  </a:moveTo>
                  <a:lnTo>
                    <a:pt x="1219200" y="0"/>
                  </a:lnTo>
                  <a:lnTo>
                    <a:pt x="1219200" y="598170"/>
                  </a:lnTo>
                  <a:lnTo>
                    <a:pt x="0" y="5981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46315" y="2706624"/>
            <a:ext cx="796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Secret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89127" y="3228085"/>
            <a:ext cx="1089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Bob’s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Public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Key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56683" y="2724785"/>
            <a:ext cx="1689100" cy="417195"/>
            <a:chOff x="4956683" y="2724785"/>
            <a:chExt cx="1689100" cy="41719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9383" y="2737485"/>
              <a:ext cx="1663445" cy="3916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69383" y="2737485"/>
              <a:ext cx="1663700" cy="391795"/>
            </a:xfrm>
            <a:custGeom>
              <a:avLst/>
              <a:gdLst/>
              <a:ahLst/>
              <a:cxnLst/>
              <a:rect l="l" t="t" r="r" b="b"/>
              <a:pathLst>
                <a:path w="1663700" h="391794">
                  <a:moveTo>
                    <a:pt x="0" y="0"/>
                  </a:moveTo>
                  <a:lnTo>
                    <a:pt x="1663445" y="0"/>
                  </a:lnTo>
                  <a:lnTo>
                    <a:pt x="1663445" y="391667"/>
                  </a:lnTo>
                  <a:lnTo>
                    <a:pt x="0" y="3916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50434" y="2763774"/>
            <a:ext cx="2092325" cy="58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40715" algn="r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Message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Digest</a:t>
            </a:r>
            <a:endParaRPr sz="1400">
              <a:latin typeface="Times New Roman"/>
              <a:cs typeface="Times New Roman"/>
            </a:endParaRPr>
          </a:p>
          <a:p>
            <a:pPr marR="627380" algn="r">
              <a:lnSpc>
                <a:spcPct val="100000"/>
              </a:lnSpc>
              <a:spcBef>
                <a:spcPts val="1045"/>
              </a:spcBef>
            </a:pPr>
            <a:r>
              <a:rPr sz="1400" spc="-10" dirty="0">
                <a:latin typeface="Times New Roman"/>
                <a:cs typeface="Times New Roman"/>
              </a:rPr>
              <a:t>Alice’s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Private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Key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19935" y="2641726"/>
            <a:ext cx="4848225" cy="1065530"/>
            <a:chOff x="2019935" y="2641726"/>
            <a:chExt cx="4848225" cy="1065530"/>
          </a:xfrm>
        </p:grpSpPr>
        <p:sp>
          <p:nvSpPr>
            <p:cNvPr id="38" name="object 38"/>
            <p:cNvSpPr/>
            <p:nvPr/>
          </p:nvSpPr>
          <p:spPr>
            <a:xfrm>
              <a:off x="4720208" y="2654426"/>
              <a:ext cx="2135505" cy="716280"/>
            </a:xfrm>
            <a:custGeom>
              <a:avLst/>
              <a:gdLst/>
              <a:ahLst/>
              <a:cxnLst/>
              <a:rect l="l" t="t" r="r" b="b"/>
              <a:pathLst>
                <a:path w="2135504" h="716279">
                  <a:moveTo>
                    <a:pt x="0" y="0"/>
                  </a:moveTo>
                  <a:lnTo>
                    <a:pt x="2135123" y="0"/>
                  </a:lnTo>
                  <a:lnTo>
                    <a:pt x="2135123" y="716279"/>
                  </a:lnTo>
                  <a:lnTo>
                    <a:pt x="0" y="7162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32635" y="3353182"/>
              <a:ext cx="781050" cy="341630"/>
            </a:xfrm>
            <a:custGeom>
              <a:avLst/>
              <a:gdLst/>
              <a:ahLst/>
              <a:cxnLst/>
              <a:rect l="l" t="t" r="r" b="b"/>
              <a:pathLst>
                <a:path w="781050" h="341629">
                  <a:moveTo>
                    <a:pt x="0" y="56896"/>
                  </a:moveTo>
                  <a:lnTo>
                    <a:pt x="4471" y="34750"/>
                  </a:lnTo>
                  <a:lnTo>
                    <a:pt x="16665" y="16665"/>
                  </a:lnTo>
                  <a:lnTo>
                    <a:pt x="34750" y="4471"/>
                  </a:lnTo>
                  <a:lnTo>
                    <a:pt x="56896" y="0"/>
                  </a:lnTo>
                  <a:lnTo>
                    <a:pt x="724154" y="0"/>
                  </a:lnTo>
                  <a:lnTo>
                    <a:pt x="746299" y="4471"/>
                  </a:lnTo>
                  <a:lnTo>
                    <a:pt x="764384" y="16665"/>
                  </a:lnTo>
                  <a:lnTo>
                    <a:pt x="776578" y="34750"/>
                  </a:lnTo>
                  <a:lnTo>
                    <a:pt x="781050" y="56896"/>
                  </a:lnTo>
                  <a:lnTo>
                    <a:pt x="781050" y="284480"/>
                  </a:lnTo>
                  <a:lnTo>
                    <a:pt x="776578" y="306625"/>
                  </a:lnTo>
                  <a:lnTo>
                    <a:pt x="764384" y="324710"/>
                  </a:lnTo>
                  <a:lnTo>
                    <a:pt x="746299" y="336904"/>
                  </a:lnTo>
                  <a:lnTo>
                    <a:pt x="724154" y="341376"/>
                  </a:lnTo>
                  <a:lnTo>
                    <a:pt x="56896" y="341376"/>
                  </a:lnTo>
                  <a:lnTo>
                    <a:pt x="34750" y="336904"/>
                  </a:lnTo>
                  <a:lnTo>
                    <a:pt x="16665" y="324710"/>
                  </a:lnTo>
                  <a:lnTo>
                    <a:pt x="4471" y="306625"/>
                  </a:lnTo>
                  <a:lnTo>
                    <a:pt x="0" y="284480"/>
                  </a:lnTo>
                  <a:lnTo>
                    <a:pt x="0" y="56896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127402" y="3396386"/>
            <a:ext cx="5886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Encrypt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7883" y="2427351"/>
            <a:ext cx="611505" cy="237490"/>
          </a:xfrm>
          <a:custGeom>
            <a:avLst/>
            <a:gdLst/>
            <a:ahLst/>
            <a:cxnLst/>
            <a:rect l="l" t="t" r="r" b="b"/>
            <a:pathLst>
              <a:path w="611505" h="237489">
                <a:moveTo>
                  <a:pt x="458343" y="0"/>
                </a:moveTo>
                <a:lnTo>
                  <a:pt x="458343" y="177736"/>
                </a:lnTo>
                <a:lnTo>
                  <a:pt x="611124" y="177736"/>
                </a:lnTo>
                <a:lnTo>
                  <a:pt x="305562" y="236982"/>
                </a:lnTo>
                <a:lnTo>
                  <a:pt x="0" y="177736"/>
                </a:lnTo>
                <a:lnTo>
                  <a:pt x="152781" y="17773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7883" y="3130676"/>
            <a:ext cx="611505" cy="216535"/>
          </a:xfrm>
          <a:custGeom>
            <a:avLst/>
            <a:gdLst/>
            <a:ahLst/>
            <a:cxnLst/>
            <a:rect l="l" t="t" r="r" b="b"/>
            <a:pathLst>
              <a:path w="611505" h="216535">
                <a:moveTo>
                  <a:pt x="458343" y="0"/>
                </a:moveTo>
                <a:lnTo>
                  <a:pt x="458343" y="162306"/>
                </a:lnTo>
                <a:lnTo>
                  <a:pt x="611124" y="162306"/>
                </a:lnTo>
                <a:lnTo>
                  <a:pt x="305562" y="216408"/>
                </a:lnTo>
                <a:lnTo>
                  <a:pt x="0" y="162306"/>
                </a:lnTo>
                <a:lnTo>
                  <a:pt x="152781" y="162306"/>
                </a:lnTo>
                <a:lnTo>
                  <a:pt x="152781" y="0"/>
                </a:lnTo>
                <a:lnTo>
                  <a:pt x="458343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1709801" y="2160270"/>
            <a:ext cx="6913880" cy="1802764"/>
            <a:chOff x="1709801" y="2160270"/>
            <a:chExt cx="6913880" cy="1802764"/>
          </a:xfrm>
        </p:grpSpPr>
        <p:sp>
          <p:nvSpPr>
            <p:cNvPr id="45" name="object 45"/>
            <p:cNvSpPr/>
            <p:nvPr/>
          </p:nvSpPr>
          <p:spPr>
            <a:xfrm>
              <a:off x="1722501" y="3294507"/>
              <a:ext cx="251460" cy="611505"/>
            </a:xfrm>
            <a:custGeom>
              <a:avLst/>
              <a:gdLst/>
              <a:ahLst/>
              <a:cxnLst/>
              <a:rect l="l" t="t" r="r" b="b"/>
              <a:pathLst>
                <a:path w="251460" h="611504">
                  <a:moveTo>
                    <a:pt x="0" y="152780"/>
                  </a:moveTo>
                  <a:lnTo>
                    <a:pt x="90360" y="152780"/>
                  </a:lnTo>
                  <a:lnTo>
                    <a:pt x="90360" y="0"/>
                  </a:lnTo>
                  <a:lnTo>
                    <a:pt x="251460" y="305561"/>
                  </a:lnTo>
                  <a:lnTo>
                    <a:pt x="90360" y="611123"/>
                  </a:lnTo>
                  <a:lnTo>
                    <a:pt x="90360" y="458342"/>
                  </a:lnTo>
                  <a:lnTo>
                    <a:pt x="0" y="458342"/>
                  </a:lnTo>
                  <a:lnTo>
                    <a:pt x="0" y="15278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81631" y="3721481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13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43534" y="36579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81250" y="2198370"/>
              <a:ext cx="0" cy="1127760"/>
            </a:xfrm>
            <a:custGeom>
              <a:avLst/>
              <a:gdLst/>
              <a:ahLst/>
              <a:cxnLst/>
              <a:rect l="l" t="t" r="r" b="b"/>
              <a:pathLst>
                <a:path h="1127760">
                  <a:moveTo>
                    <a:pt x="0" y="112776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1250" y="2198370"/>
              <a:ext cx="2931160" cy="0"/>
            </a:xfrm>
            <a:custGeom>
              <a:avLst/>
              <a:gdLst/>
              <a:ahLst/>
              <a:cxnLst/>
              <a:rect l="l" t="t" r="r" b="b"/>
              <a:pathLst>
                <a:path w="2931160">
                  <a:moveTo>
                    <a:pt x="0" y="0"/>
                  </a:moveTo>
                  <a:lnTo>
                    <a:pt x="2930652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11902" y="2198370"/>
              <a:ext cx="0" cy="205104"/>
            </a:xfrm>
            <a:custGeom>
              <a:avLst/>
              <a:gdLst/>
              <a:ahLst/>
              <a:cxnLst/>
              <a:rect l="l" t="t" r="r" b="b"/>
              <a:pathLst>
                <a:path h="205105">
                  <a:moveTo>
                    <a:pt x="0" y="0"/>
                  </a:moveTo>
                  <a:lnTo>
                    <a:pt x="0" y="20497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97590" y="2365239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228600" y="0"/>
                  </a:moveTo>
                  <a:lnTo>
                    <a:pt x="0" y="12"/>
                  </a:lnTo>
                  <a:lnTo>
                    <a:pt x="114312" y="228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154" y="3103626"/>
              <a:ext cx="239267" cy="2400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9170" y="2819400"/>
              <a:ext cx="240029" cy="24002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3071" y="2989326"/>
              <a:ext cx="240029" cy="24002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39059" y="2576703"/>
              <a:ext cx="5472430" cy="1030605"/>
            </a:xfrm>
            <a:custGeom>
              <a:avLst/>
              <a:gdLst/>
              <a:ahLst/>
              <a:cxnLst/>
              <a:rect l="l" t="t" r="r" b="b"/>
              <a:pathLst>
                <a:path w="5472430" h="1030604">
                  <a:moveTo>
                    <a:pt x="0" y="0"/>
                  </a:moveTo>
                  <a:lnTo>
                    <a:pt x="5471922" y="0"/>
                  </a:lnTo>
                  <a:lnTo>
                    <a:pt x="5471922" y="1030224"/>
                  </a:lnTo>
                  <a:lnTo>
                    <a:pt x="0" y="10302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C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8.40c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839581" y="5791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768350" indent="-342900">
              <a:lnSpc>
                <a:spcPts val="1300"/>
              </a:lnSpc>
              <a:spcBef>
                <a:spcPts val="79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PGP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an </a:t>
            </a:r>
            <a:r>
              <a:rPr sz="1200" dirty="0">
                <a:latin typeface="Times New Roman"/>
                <a:cs typeface="Times New Roman"/>
              </a:rPr>
              <a:t>advantage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implementations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signing?</a:t>
            </a:r>
            <a:endParaRPr sz="1200">
              <a:latin typeface="Times New Roman"/>
              <a:cs typeface="Times New Roman"/>
            </a:endParaRPr>
          </a:p>
          <a:p>
            <a:pPr marL="118745" marR="698500" indent="38100">
              <a:lnSpc>
                <a:spcPts val="1300"/>
              </a:lnSpc>
              <a:spcBef>
                <a:spcPts val="27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u="sng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mainly</a:t>
            </a:r>
            <a:r>
              <a:rPr sz="1200" i="1" u="sng" spc="-15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designed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RSA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was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restricted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export.</a:t>
            </a:r>
            <a:endParaRPr sz="1200">
              <a:latin typeface="Times New Roman"/>
              <a:cs typeface="Times New Roman"/>
            </a:endParaRPr>
          </a:p>
          <a:p>
            <a:pPr marL="461645" marR="351155" indent="-342900" algn="just">
              <a:lnSpc>
                <a:spcPts val="1300"/>
              </a:lnSpc>
              <a:spcBef>
                <a:spcPts val="28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utilizing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MIME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they </a:t>
            </a:r>
            <a:r>
              <a:rPr sz="1200" dirty="0">
                <a:latin typeface="Times New Roman"/>
                <a:cs typeface="Times New Roman"/>
              </a:rPr>
              <a:t>attach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something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0" dirty="0">
                <a:latin typeface="Times New Roman"/>
                <a:cs typeface="Times New Roman"/>
              </a:rPr>
              <a:t> when </a:t>
            </a:r>
            <a:r>
              <a:rPr sz="1200" dirty="0">
                <a:latin typeface="Times New Roman"/>
                <a:cs typeface="Times New Roman"/>
              </a:rPr>
              <a:t>something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embedded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itself?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194945" indent="-342900">
              <a:lnSpc>
                <a:spcPts val="1440"/>
              </a:lnSpc>
              <a:spcBef>
                <a:spcPts val="1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40-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outside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country? </a:t>
            </a:r>
            <a:r>
              <a:rPr sz="1200" spc="-30" dirty="0">
                <a:latin typeface="Times New Roman"/>
                <a:cs typeface="Times New Roman"/>
              </a:rPr>
              <a:t>Was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picked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arbitrarily,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40-</a:t>
            </a:r>
            <a:r>
              <a:rPr sz="1200" dirty="0">
                <a:latin typeface="Times New Roman"/>
                <a:cs typeface="Times New Roman"/>
              </a:rPr>
              <a:t>bit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limit?</a:t>
            </a:r>
            <a:endParaRPr sz="1200">
              <a:latin typeface="Times New Roman"/>
              <a:cs typeface="Times New Roman"/>
            </a:endParaRPr>
          </a:p>
          <a:p>
            <a:pPr marL="118745" marR="501650">
              <a:lnSpc>
                <a:spcPts val="144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government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wanted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international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communications.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Those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times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past.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ts val="139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PGP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today?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people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do.</a:t>
            </a:r>
            <a:endParaRPr sz="1200">
              <a:latin typeface="Times New Roman"/>
              <a:cs typeface="Times New Roman"/>
            </a:endParaRPr>
          </a:p>
          <a:p>
            <a:pPr marL="461645" marR="163195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called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"Pretty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Good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Privacy"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because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privacy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concerns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not </a:t>
            </a:r>
            <a:r>
              <a:rPr sz="1200" spc="-20" dirty="0">
                <a:latin typeface="Times New Roman"/>
                <a:cs typeface="Times New Roman"/>
              </a:rPr>
              <a:t>met?</a:t>
            </a:r>
            <a:endParaRPr sz="1200">
              <a:latin typeface="Times New Roman"/>
              <a:cs typeface="Times New Roman"/>
            </a:endParaRPr>
          </a:p>
          <a:p>
            <a:pPr marL="118745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because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free.</a:t>
            </a:r>
            <a:endParaRPr sz="1200">
              <a:latin typeface="Times New Roman"/>
              <a:cs typeface="Times New Roman"/>
            </a:endParaRPr>
          </a:p>
          <a:p>
            <a:pPr marL="461009" indent="-342265" algn="just">
              <a:lnSpc>
                <a:spcPct val="100000"/>
              </a:lnSpc>
              <a:buFont typeface="Wingdings"/>
              <a:buChar char=""/>
              <a:tabLst>
                <a:tab pos="461009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technique </a:t>
            </a:r>
            <a:r>
              <a:rPr sz="1200" spc="-10" dirty="0">
                <a:latin typeface="Times New Roman"/>
                <a:cs typeface="Times New Roman"/>
              </a:rPr>
              <a:t>profitable?</a:t>
            </a:r>
            <a:endParaRPr sz="1200">
              <a:latin typeface="Times New Roman"/>
              <a:cs typeface="Times New Roman"/>
            </a:endParaRPr>
          </a:p>
          <a:p>
            <a:pPr marL="118745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free.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0" y="328422"/>
            <a:ext cx="5945123" cy="10088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/>
              <a:t>Pretty</a:t>
            </a:r>
            <a:r>
              <a:rPr spc="-70" dirty="0"/>
              <a:t> </a:t>
            </a:r>
            <a:r>
              <a:rPr dirty="0"/>
              <a:t>Good</a:t>
            </a:r>
            <a:r>
              <a:rPr spc="-75" dirty="0"/>
              <a:t> </a:t>
            </a:r>
            <a:r>
              <a:rPr dirty="0"/>
              <a:t>Privacy</a:t>
            </a:r>
            <a:r>
              <a:rPr spc="-70" dirty="0"/>
              <a:t> </a:t>
            </a:r>
            <a:r>
              <a:rPr spc="-10" dirty="0"/>
              <a:t>(PGP)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6387" y="1090930"/>
            <a:ext cx="7700645" cy="52717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RSA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(RSA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2000)</a:t>
            </a:r>
            <a:endParaRPr sz="2400">
              <a:latin typeface="Times New Roman"/>
              <a:cs typeface="Times New Roman"/>
            </a:endParaRPr>
          </a:p>
          <a:p>
            <a:pPr marL="355600" marR="77533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V2.6.2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be </a:t>
            </a:r>
            <a:r>
              <a:rPr sz="2400" dirty="0">
                <a:latin typeface="Times New Roman"/>
                <a:cs typeface="Times New Roman"/>
              </a:rPr>
              <a:t>downloaded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MIT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patent-</a:t>
            </a:r>
            <a:r>
              <a:rPr sz="2400" dirty="0">
                <a:latin typeface="Times New Roman"/>
                <a:cs typeface="Times New Roman"/>
              </a:rPr>
              <a:t>free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version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been </a:t>
            </a:r>
            <a:r>
              <a:rPr sz="2400" spc="-10" dirty="0">
                <a:latin typeface="Times New Roman"/>
                <a:cs typeface="Times New Roman"/>
              </a:rPr>
              <a:t>developed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published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OCRable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book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Initially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web</a:t>
            </a:r>
            <a:r>
              <a:rPr sz="2400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24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trust-</a:t>
            </a:r>
            <a:r>
              <a:rPr sz="24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people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registered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e.g.,</a:t>
            </a:r>
            <a:r>
              <a:rPr sz="2400" spc="-25" dirty="0">
                <a:latin typeface="Times New Roman"/>
                <a:cs typeface="Times New Roman"/>
              </a:rPr>
              <a:t> MIT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hushmail.com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PGP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OpenPGP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4880]</a:t>
            </a:r>
            <a:endParaRPr sz="2400">
              <a:latin typeface="Times New Roman"/>
              <a:cs typeface="Times New Roman"/>
            </a:endParaRPr>
          </a:p>
          <a:p>
            <a:pPr marL="355600" marR="76390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MIME=Multipurpose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Internet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Mail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Extension.</a:t>
            </a:r>
            <a:r>
              <a:rPr sz="2400" spc="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Allows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non-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ASCII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characters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encoded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ASCII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http://en.wikipedia.org/wiki/Pretty_Good_Privacy</a:t>
            </a:r>
            <a:r>
              <a:rPr sz="1200" spc="110" dirty="0">
                <a:solidFill>
                  <a:srgbClr val="00DFCA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https://en.wikipedia.org/wiki/MIME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8.41a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70351" y="6308153"/>
            <a:ext cx="445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7420" algn="l"/>
              </a:tabLst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24/</a:t>
            </a:r>
            <a:r>
              <a:rPr sz="1200" dirty="0">
                <a:solidFill>
                  <a:srgbClr val="00DFCA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2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Gnu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Privacy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Guard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(GPG)</a:t>
            </a:r>
            <a:r>
              <a:rPr sz="1200" spc="-25" dirty="0">
                <a:latin typeface="Times New Roman"/>
                <a:cs typeface="Times New Roman"/>
              </a:rPr>
              <a:t> an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implementation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PGP?</a:t>
            </a:r>
            <a:endParaRPr sz="1200">
              <a:latin typeface="Times New Roman"/>
              <a:cs typeface="Times New Roman"/>
            </a:endParaRPr>
          </a:p>
          <a:p>
            <a:pPr marL="118745" marR="263525">
              <a:lnSpc>
                <a:spcPct val="100000"/>
              </a:lnSpc>
              <a:spcBef>
                <a:spcPts val="5"/>
              </a:spcBef>
            </a:pP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GnuPG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05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complete</a:t>
            </a:r>
            <a:r>
              <a:rPr sz="105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free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implementation</a:t>
            </a:r>
            <a:r>
              <a:rPr sz="105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OpenPGP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standard</a:t>
            </a:r>
            <a:r>
              <a:rPr sz="105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defined</a:t>
            </a:r>
            <a:r>
              <a:rPr sz="105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u="sng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RFC4880</a:t>
            </a:r>
            <a:r>
              <a:rPr sz="1050" i="1" spc="-30" dirty="0">
                <a:solidFill>
                  <a:srgbClr val="00DFCA"/>
                </a:solidFill>
                <a:latin typeface="Times New Roman"/>
                <a:cs typeface="Times New Roman"/>
              </a:rPr>
              <a:t> 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(also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known</a:t>
            </a:r>
            <a:r>
              <a:rPr sz="105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PGP)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[gnupg.org]</a:t>
            </a:r>
            <a:endParaRPr sz="1050">
              <a:latin typeface="Times New Roman"/>
              <a:cs typeface="Times New Roman"/>
            </a:endParaRPr>
          </a:p>
          <a:p>
            <a:pPr marL="461645" marR="136525" indent="-342900">
              <a:lnSpc>
                <a:spcPts val="1440"/>
              </a:lnSpc>
              <a:spcBef>
                <a:spcPts val="4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PGP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today,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its </a:t>
            </a:r>
            <a:r>
              <a:rPr sz="1200" dirty="0">
                <a:latin typeface="Times New Roman"/>
                <a:cs typeface="Times New Roman"/>
              </a:rPr>
              <a:t>replacement?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Outlook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competitors.</a:t>
            </a:r>
            <a:endParaRPr sz="1200">
              <a:latin typeface="Times New Roman"/>
              <a:cs typeface="Times New Roman"/>
            </a:endParaRPr>
          </a:p>
          <a:p>
            <a:pPr marL="461645" marR="68580" indent="-342900">
              <a:lnSpc>
                <a:spcPts val="144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concept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longer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used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form?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sufficient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users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site,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any </a:t>
            </a:r>
            <a:r>
              <a:rPr sz="1200" dirty="0">
                <a:latin typeface="Times New Roman"/>
                <a:cs typeface="Times New Roman"/>
              </a:rPr>
              <a:t>consequences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website?</a:t>
            </a:r>
            <a:endParaRPr sz="1200">
              <a:latin typeface="Times New Roman"/>
              <a:cs typeface="Times New Roman"/>
            </a:endParaRPr>
          </a:p>
          <a:p>
            <a:pPr marL="118745" marR="80010">
              <a:lnSpc>
                <a:spcPts val="1440"/>
              </a:lnSpc>
            </a:pP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Web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Trust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Twitter,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Facebook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messages,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Black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lists,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social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media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instruments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point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bad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sites.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24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OCRable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mean?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OCR=Optical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Character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Recognition</a:t>
            </a:r>
            <a:endParaRPr sz="1200">
              <a:latin typeface="Times New Roman"/>
              <a:cs typeface="Times New Roman"/>
            </a:endParaRPr>
          </a:p>
          <a:p>
            <a:pPr marL="461645" marR="14033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trust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users/agents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levels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privileges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abilities?</a:t>
            </a:r>
            <a:endParaRPr sz="1200">
              <a:latin typeface="Times New Roman"/>
              <a:cs typeface="Times New Roman"/>
            </a:endParaRPr>
          </a:p>
          <a:p>
            <a:pPr marL="118745" marR="21526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difference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abilities.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trust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someone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0.999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someone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trust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level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0.5.</a:t>
            </a:r>
            <a:endParaRPr sz="1200">
              <a:latin typeface="Times New Roman"/>
              <a:cs typeface="Times New Roman"/>
            </a:endParaRPr>
          </a:p>
          <a:p>
            <a:pPr marL="118745" marR="53022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like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Social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Card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Driver’s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License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vs.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Passport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identification.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040" y="328422"/>
            <a:ext cx="5945123" cy="10088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/>
              <a:t>Pretty</a:t>
            </a:r>
            <a:r>
              <a:rPr spc="-70" dirty="0"/>
              <a:t> </a:t>
            </a:r>
            <a:r>
              <a:rPr dirty="0"/>
              <a:t>Good</a:t>
            </a:r>
            <a:r>
              <a:rPr spc="-75" dirty="0"/>
              <a:t> </a:t>
            </a:r>
            <a:r>
              <a:rPr dirty="0"/>
              <a:t>Privacy</a:t>
            </a:r>
            <a:r>
              <a:rPr spc="-70" dirty="0"/>
              <a:t> </a:t>
            </a:r>
            <a:r>
              <a:rPr spc="-10" dirty="0"/>
              <a:t>(PGP)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6387" y="1090930"/>
            <a:ext cx="7700645" cy="52717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RSA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(RSA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2000)</a:t>
            </a:r>
            <a:endParaRPr sz="2400">
              <a:latin typeface="Times New Roman"/>
              <a:cs typeface="Times New Roman"/>
            </a:endParaRPr>
          </a:p>
          <a:p>
            <a:pPr marL="355600" marR="77533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V2.6.2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be </a:t>
            </a:r>
            <a:r>
              <a:rPr sz="2400" dirty="0">
                <a:latin typeface="Times New Roman"/>
                <a:cs typeface="Times New Roman"/>
              </a:rPr>
              <a:t>downloaded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MIT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patent-</a:t>
            </a:r>
            <a:r>
              <a:rPr sz="2400" dirty="0">
                <a:latin typeface="Times New Roman"/>
                <a:cs typeface="Times New Roman"/>
              </a:rPr>
              <a:t>free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version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been </a:t>
            </a:r>
            <a:r>
              <a:rPr sz="2400" spc="-10" dirty="0">
                <a:latin typeface="Times New Roman"/>
                <a:cs typeface="Times New Roman"/>
              </a:rPr>
              <a:t>developed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published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OCRable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book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Initially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web</a:t>
            </a:r>
            <a:r>
              <a:rPr sz="2400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24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trust-</a:t>
            </a:r>
            <a:r>
              <a:rPr sz="24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people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registered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e.g.,</a:t>
            </a:r>
            <a:r>
              <a:rPr sz="2400" spc="-25" dirty="0">
                <a:latin typeface="Times New Roman"/>
                <a:cs typeface="Times New Roman"/>
              </a:rPr>
              <a:t> MIT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hushmail.com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PGP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OpenPGP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4880]</a:t>
            </a:r>
            <a:endParaRPr sz="2400">
              <a:latin typeface="Times New Roman"/>
              <a:cs typeface="Times New Roman"/>
            </a:endParaRPr>
          </a:p>
          <a:p>
            <a:pPr marL="355600" marR="76390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MIME=Multipurpose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Internet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Mail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Extension.</a:t>
            </a:r>
            <a:r>
              <a:rPr sz="2400" spc="6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Allows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non-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ASCII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characters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encoded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ASCII</a:t>
            </a:r>
            <a:endParaRPr sz="2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http://en.wikipedia.org/wiki/Pretty_Good_Privacy</a:t>
            </a:r>
            <a:r>
              <a:rPr sz="1200" spc="110" dirty="0">
                <a:solidFill>
                  <a:srgbClr val="00DFCA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https://en.wikipedia.org/wiki/MIME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4939" y="6352654"/>
            <a:ext cx="2336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2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10" dirty="0">
                <a:latin typeface="Times New Roman"/>
                <a:cs typeface="Times New Roman"/>
              </a:rPr>
              <a:t>8.41b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63381" y="6423278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9781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verify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successfully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e-mail?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acknowledgment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receipt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option.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109977" y="328422"/>
            <a:ext cx="4649470" cy="1009015"/>
            <a:chOff x="2109977" y="328422"/>
            <a:chExt cx="4649470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9977" y="328422"/>
              <a:ext cx="3632453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023" y="328422"/>
              <a:ext cx="749807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328422"/>
              <a:ext cx="1461515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5975">
              <a:lnSpc>
                <a:spcPct val="100000"/>
              </a:lnSpc>
              <a:spcBef>
                <a:spcPts val="100"/>
              </a:spcBef>
            </a:pPr>
            <a:r>
              <a:rPr dirty="0"/>
              <a:t>Lab</a:t>
            </a:r>
            <a:r>
              <a:rPr spc="-40" dirty="0"/>
              <a:t> </a:t>
            </a:r>
            <a:r>
              <a:rPr dirty="0"/>
              <a:t>8:</a:t>
            </a:r>
            <a:r>
              <a:rPr spc="-30" dirty="0"/>
              <a:t> </a:t>
            </a:r>
            <a:r>
              <a:rPr dirty="0"/>
              <a:t>Secure</a:t>
            </a:r>
            <a:r>
              <a:rPr spc="-30" dirty="0"/>
              <a:t> </a:t>
            </a:r>
            <a:r>
              <a:rPr spc="-20" dirty="0"/>
              <a:t>e-mail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6387" y="1243329"/>
            <a:ext cx="8143240" cy="163512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69900" marR="5080" indent="-457200">
              <a:lnSpc>
                <a:spcPts val="2300"/>
              </a:lnSpc>
              <a:spcBef>
                <a:spcPts val="660"/>
              </a:spcBef>
            </a:pPr>
            <a:r>
              <a:rPr sz="2400" dirty="0">
                <a:latin typeface="Times New Roman"/>
                <a:cs typeface="Times New Roman"/>
              </a:rPr>
              <a:t>[20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points]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“signed”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Reply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“encrypted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signed”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TA.</a:t>
            </a:r>
            <a:endParaRPr sz="2400">
              <a:latin typeface="Times New Roman"/>
              <a:cs typeface="Times New Roman"/>
            </a:endParaRPr>
          </a:p>
          <a:p>
            <a:pPr marL="469900" marR="19685" indent="-457200">
              <a:lnSpc>
                <a:spcPts val="23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says,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i="1" dirty="0">
                <a:latin typeface="Times New Roman"/>
                <a:cs typeface="Times New Roman"/>
              </a:rPr>
              <a:t>There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problem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with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signature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the </a:t>
            </a:r>
            <a:r>
              <a:rPr sz="2400" i="1" dirty="0">
                <a:latin typeface="Times New Roman"/>
                <a:cs typeface="Times New Roman"/>
              </a:rPr>
              <a:t>TA’s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message,</a:t>
            </a:r>
            <a:r>
              <a:rPr sz="2400" dirty="0">
                <a:latin typeface="Times New Roman"/>
                <a:cs typeface="Times New Roman"/>
              </a:rPr>
              <a:t>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icon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accept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TA’s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warning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away.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387" y="2852673"/>
            <a:ext cx="8032115" cy="32442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69900" marR="457834" indent="-457834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TA’s</a:t>
            </a:r>
            <a:r>
              <a:rPr sz="2400" spc="-10" dirty="0">
                <a:latin typeface="Times New Roman"/>
                <a:cs typeface="Times New Roman"/>
              </a:rPr>
              <a:t> 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encrypted </a:t>
            </a:r>
            <a:r>
              <a:rPr sz="2400" dirty="0">
                <a:latin typeface="Times New Roman"/>
                <a:cs typeface="Times New Roman"/>
              </a:rPr>
              <a:t>message.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contents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Enhanced</a:t>
            </a:r>
            <a:r>
              <a:rPr sz="2400" b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usage</a:t>
            </a:r>
            <a:r>
              <a:rPr sz="2400" dirty="0">
                <a:latin typeface="Times New Roman"/>
                <a:cs typeface="Times New Roman"/>
              </a:rPr>
              <a:t>”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field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certificate.</a:t>
            </a:r>
            <a:endParaRPr sz="2400">
              <a:latin typeface="Times New Roman"/>
              <a:cs typeface="Times New Roman"/>
            </a:endParaRPr>
          </a:p>
          <a:p>
            <a:pPr marL="469900" marR="330835" indent="-457200">
              <a:lnSpc>
                <a:spcPct val="80000"/>
              </a:lnSpc>
              <a:spcBef>
                <a:spcPts val="60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reply,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window,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required.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ts val="2305"/>
              </a:lnSpc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message.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SzPct val="75000"/>
              <a:buFont typeface="Wingdings"/>
              <a:buChar char=""/>
              <a:tabLst>
                <a:tab pos="4692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Outlook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2400" b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required</a:t>
            </a:r>
            <a:r>
              <a:rPr sz="2400" b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Mac.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300"/>
              </a:lnSpc>
              <a:spcBef>
                <a:spcPts val="560"/>
              </a:spcBef>
              <a:buSzPct val="75000"/>
              <a:buFont typeface="Wingdings"/>
              <a:buChar char=""/>
              <a:tabLst>
                <a:tab pos="4699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2400" b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Mistakes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signing.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encrypting.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Not </a:t>
            </a:r>
            <a:r>
              <a:rPr sz="2400" dirty="0">
                <a:latin typeface="Times New Roman"/>
                <a:cs typeface="Times New Roman"/>
              </a:rPr>
              <a:t>looking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field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message.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Please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avoid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three.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90051" y="2537079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" y="301752"/>
            <a:ext cx="1188719" cy="99364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57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835" y="328422"/>
            <a:ext cx="311200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4960">
              <a:lnSpc>
                <a:spcPct val="100000"/>
              </a:lnSpc>
              <a:spcBef>
                <a:spcPts val="100"/>
              </a:spcBef>
            </a:pPr>
            <a:r>
              <a:rPr dirty="0"/>
              <a:t>Lab</a:t>
            </a:r>
            <a:r>
              <a:rPr spc="-5" dirty="0"/>
              <a:t> </a:t>
            </a:r>
            <a:r>
              <a:rPr dirty="0"/>
              <a:t>8 </a:t>
            </a:r>
            <a:r>
              <a:rPr spc="-10" dirty="0"/>
              <a:t>(Cont)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79905"/>
            <a:ext cx="8212455" cy="33172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23545" indent="-343535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digital certificate.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TA’s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key.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TA’s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attached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e-mail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obtain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depend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software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Instructions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next.</a:t>
            </a:r>
            <a:endParaRPr sz="2400">
              <a:latin typeface="Times New Roman"/>
              <a:cs typeface="Times New Roman"/>
            </a:endParaRPr>
          </a:p>
          <a:p>
            <a:pPr marL="355600" marR="263525" indent="-342900">
              <a:lnSpc>
                <a:spcPts val="2590"/>
              </a:lnSpc>
              <a:spcBef>
                <a:spcPts val="5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Instructions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similar.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Further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below.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5556250"/>
            <a:ext cx="76396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Ref: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https://support.apple.com/guide/mail/use-personal-certificates-mlhlp1179/mac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58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0" y="328422"/>
            <a:ext cx="5853684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463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25" dirty="0"/>
              <a:t> </a:t>
            </a:r>
            <a:r>
              <a:rPr dirty="0"/>
              <a:t>Getting</a:t>
            </a:r>
            <a:r>
              <a:rPr spc="-3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spc="-10" dirty="0"/>
              <a:t>Certificate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127505"/>
            <a:ext cx="8145145" cy="48901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1071880" indent="-342900">
              <a:lnSpc>
                <a:spcPts val="2590"/>
              </a:lnSpc>
              <a:spcBef>
                <a:spcPts val="4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browser,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 </a:t>
            </a:r>
            <a:r>
              <a:rPr sz="2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https://extrassl.actalis.it/portal/uapub/freemail?lang=en</a:t>
            </a:r>
            <a:endParaRPr sz="2400">
              <a:latin typeface="Times New Roman"/>
              <a:cs typeface="Times New Roman"/>
            </a:endParaRPr>
          </a:p>
          <a:p>
            <a:pPr marL="355600" marR="116205" indent="-342900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Enter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wustl.edu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address.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Leave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everything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else </a:t>
            </a:r>
            <a:r>
              <a:rPr sz="2400" dirty="0">
                <a:latin typeface="Times New Roman"/>
                <a:cs typeface="Times New Roman"/>
              </a:rPr>
              <a:t>blank.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“Send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Verification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mail.”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page </a:t>
            </a:r>
            <a:r>
              <a:rPr sz="2400" spc="-10" dirty="0">
                <a:latin typeface="Times New Roman"/>
                <a:cs typeface="Times New Roman"/>
              </a:rPr>
              <a:t>open.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5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verification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e- 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minutes.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verification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code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previous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Captcha,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Accept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conditions.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Submit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e- 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password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screen.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Copy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paste</a:t>
            </a:r>
            <a:r>
              <a:rPr sz="2400" spc="-25" dirty="0">
                <a:latin typeface="Times New Roman"/>
                <a:cs typeface="Times New Roman"/>
              </a:rPr>
              <a:t> the </a:t>
            </a:r>
            <a:r>
              <a:rPr sz="2400" dirty="0">
                <a:latin typeface="Times New Roman"/>
                <a:cs typeface="Times New Roman"/>
              </a:rPr>
              <a:t>password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pdf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backup)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password.</a:t>
            </a:r>
            <a:endParaRPr sz="2400">
              <a:latin typeface="Times New Roman"/>
              <a:cs typeface="Times New Roman"/>
            </a:endParaRPr>
          </a:p>
          <a:p>
            <a:pPr marL="355600" marR="471805" indent="-342900">
              <a:lnSpc>
                <a:spcPts val="2590"/>
              </a:lnSpc>
              <a:spcBef>
                <a:spcPts val="5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zip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e-</a:t>
            </a:r>
            <a:r>
              <a:rPr sz="2400" dirty="0">
                <a:latin typeface="Times New Roman"/>
                <a:cs typeface="Times New Roman"/>
              </a:rPr>
              <a:t>mail.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Unzip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.pfx </a:t>
            </a:r>
            <a:r>
              <a:rPr sz="2400" spc="-10" dirty="0">
                <a:latin typeface="Times New Roman"/>
                <a:cs typeface="Times New Roman"/>
              </a:rPr>
              <a:t>file.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59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6225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Quantum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threaten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utilized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within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post- </a:t>
            </a:r>
            <a:r>
              <a:rPr sz="1200" dirty="0">
                <a:latin typeface="Times New Roman"/>
                <a:cs typeface="Times New Roman"/>
              </a:rPr>
              <a:t>quantum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within </a:t>
            </a:r>
            <a:r>
              <a:rPr sz="1200" dirty="0">
                <a:latin typeface="Times New Roman"/>
                <a:cs typeface="Times New Roman"/>
              </a:rPr>
              <a:t>computer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networking?</a:t>
            </a:r>
            <a:endParaRPr sz="1200">
              <a:latin typeface="Times New Roman"/>
              <a:cs typeface="Times New Roman"/>
            </a:endParaRPr>
          </a:p>
          <a:p>
            <a:pPr marL="118745" marR="116205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Please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publications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talks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my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website.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" y="328422"/>
            <a:ext cx="718718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Secret</a:t>
            </a:r>
            <a:r>
              <a:rPr spc="-60" dirty="0"/>
              <a:t> </a:t>
            </a:r>
            <a:r>
              <a:rPr dirty="0"/>
              <a:t>Key</a:t>
            </a:r>
            <a:r>
              <a:rPr spc="-65" dirty="0"/>
              <a:t> </a:t>
            </a:r>
            <a:r>
              <a:rPr dirty="0"/>
              <a:t>Encryption:</a:t>
            </a:r>
            <a:r>
              <a:rPr spc="-7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395730"/>
            <a:ext cx="6071235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Concept: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Method: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Improvement: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Chaining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(CBC)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Standards: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3DES,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3276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5" dirty="0">
                <a:latin typeface="Times New Roman"/>
                <a:cs typeface="Times New Roman"/>
              </a:rPr>
              <a:t>8.4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72" y="329945"/>
            <a:ext cx="8245601" cy="7879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2.</a:t>
            </a:r>
            <a:r>
              <a:rPr sz="2800" spc="-40" dirty="0"/>
              <a:t> </a:t>
            </a:r>
            <a:r>
              <a:rPr sz="2800" dirty="0"/>
              <a:t>Installing</a:t>
            </a:r>
            <a:r>
              <a:rPr sz="2800" spc="-55" dirty="0"/>
              <a:t> </a:t>
            </a:r>
            <a:r>
              <a:rPr sz="2800" dirty="0"/>
              <a:t>your</a:t>
            </a:r>
            <a:r>
              <a:rPr sz="2800" spc="-50" dirty="0"/>
              <a:t> </a:t>
            </a:r>
            <a:r>
              <a:rPr sz="2800" dirty="0"/>
              <a:t>Certificate</a:t>
            </a:r>
            <a:r>
              <a:rPr sz="2800" spc="-60" dirty="0"/>
              <a:t> </a:t>
            </a:r>
            <a:r>
              <a:rPr sz="2800" dirty="0"/>
              <a:t>in</a:t>
            </a:r>
            <a:r>
              <a:rPr sz="2800" spc="-40" dirty="0"/>
              <a:t> </a:t>
            </a:r>
            <a:r>
              <a:rPr sz="2800" dirty="0"/>
              <a:t>Outlook</a:t>
            </a:r>
            <a:r>
              <a:rPr sz="2800" spc="-45" dirty="0"/>
              <a:t> </a:t>
            </a:r>
            <a:r>
              <a:rPr sz="2800" spc="-10" dirty="0"/>
              <a:t>(Windows)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306387" y="1243329"/>
            <a:ext cx="8209915" cy="35369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1206500" indent="-342900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website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</a:t>
            </a:r>
            <a:r>
              <a:rPr sz="2400" spc="-25" dirty="0">
                <a:latin typeface="Times New Roman"/>
                <a:cs typeface="Times New Roman"/>
              </a:rPr>
              <a:t> the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sequence: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590"/>
              </a:lnSpc>
              <a:spcBef>
                <a:spcPts val="3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Center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Settings</a:t>
            </a:r>
            <a:endParaRPr sz="2400">
              <a:latin typeface="Times New Roman"/>
              <a:cs typeface="Times New Roman"/>
            </a:endParaRPr>
          </a:p>
          <a:p>
            <a:pPr marL="354965">
              <a:lnSpc>
                <a:spcPts val="2585"/>
              </a:lnSpc>
            </a:pP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import/export</a:t>
            </a:r>
            <a:endParaRPr sz="2400">
              <a:latin typeface="Times New Roman"/>
              <a:cs typeface="Times New Roman"/>
            </a:endParaRPr>
          </a:p>
          <a:p>
            <a:pPr marL="355600" marR="942975" indent="-342900">
              <a:lnSpc>
                <a:spcPts val="2300"/>
              </a:lnSpc>
              <a:spcBef>
                <a:spcPts val="55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Import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password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gave.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OK.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6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Note: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always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outgoing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always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outgoing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messages,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permission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private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becomes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nuisance,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those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still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individual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5995098"/>
            <a:ext cx="7124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459" dirty="0">
                <a:latin typeface="Times New Roman"/>
                <a:cs typeface="Times New Roman"/>
              </a:rPr>
              <a:t>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https://www.thesslstore.com/knowledgebase/e-mail-signing-support/install-e-mail-signing-certificates-outlook/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256793"/>
            <a:ext cx="859764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066" y="373570"/>
            <a:ext cx="80238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40" dirty="0"/>
              <a:t> </a:t>
            </a:r>
            <a:r>
              <a:rPr dirty="0"/>
              <a:t>Installing</a:t>
            </a:r>
            <a:r>
              <a:rPr spc="-55" dirty="0"/>
              <a:t> </a:t>
            </a:r>
            <a:r>
              <a:rPr dirty="0"/>
              <a:t>Certificate</a:t>
            </a:r>
            <a:r>
              <a:rPr spc="-2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Outlook</a:t>
            </a:r>
            <a:r>
              <a:rPr spc="-45" dirty="0"/>
              <a:t> </a:t>
            </a:r>
            <a:r>
              <a:rPr spc="-10" dirty="0"/>
              <a:t>(Mac)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9" name="object 9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8.46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387" y="1245044"/>
            <a:ext cx="8049259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"Keychain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Access.app"</a:t>
            </a:r>
            <a:endParaRPr sz="2400">
              <a:latin typeface="Times New Roman"/>
              <a:cs typeface="Times New Roman"/>
            </a:endParaRPr>
          </a:p>
          <a:p>
            <a:pPr marL="355600" marR="181610" indent="-342900">
              <a:lnSpc>
                <a:spcPct val="100000"/>
              </a:lnSpc>
              <a:buClr>
                <a:srgbClr val="063DE8"/>
              </a:buClr>
              <a:buSzPct val="75000"/>
              <a:buAutoNum type="arabicPeriod"/>
              <a:tabLst>
                <a:tab pos="355600" algn="l"/>
                <a:tab pos="4656455" algn="l"/>
              </a:tabLst>
            </a:pP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left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sidebar,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category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"System </a:t>
            </a:r>
            <a:r>
              <a:rPr sz="2400" dirty="0">
                <a:latin typeface="Times New Roman"/>
                <a:cs typeface="Times New Roman"/>
              </a:rPr>
              <a:t>Keychains.“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category,</a:t>
            </a:r>
            <a:r>
              <a:rPr sz="2400" dirty="0">
                <a:latin typeface="Times New Roman"/>
                <a:cs typeface="Times New Roman"/>
              </a:rPr>
              <a:t>	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“System” keychain.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File&gt;Import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Items.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downloaded.</a:t>
            </a:r>
            <a:endParaRPr sz="2400">
              <a:latin typeface="Times New Roman"/>
              <a:cs typeface="Times New Roman"/>
            </a:endParaRPr>
          </a:p>
          <a:p>
            <a:pPr marL="355600" marR="113030" indent="-342900">
              <a:lnSpc>
                <a:spcPct val="100000"/>
              </a:lnSpc>
              <a:buClr>
                <a:srgbClr val="063DE8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prompted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password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macOS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password.</a:t>
            </a:r>
            <a:endParaRPr sz="2400">
              <a:latin typeface="Times New Roman"/>
              <a:cs typeface="Times New Roman"/>
            </a:endParaRPr>
          </a:p>
          <a:p>
            <a:pPr marL="355600" marR="697865" indent="-342900">
              <a:lnSpc>
                <a:spcPct val="100000"/>
              </a:lnSpc>
              <a:buClr>
                <a:srgbClr val="063DE8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"System" </a:t>
            </a:r>
            <a:r>
              <a:rPr sz="2400" dirty="0">
                <a:latin typeface="Times New Roman"/>
                <a:cs typeface="Times New Roman"/>
              </a:rPr>
              <a:t>keychain.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Restart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Microsoft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Outlook.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063DE8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Open Outlook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Preferences&gt;Account&gt;Select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 </a:t>
            </a:r>
            <a:r>
              <a:rPr sz="2400" spc="-10" dirty="0">
                <a:latin typeface="Times New Roman"/>
                <a:cs typeface="Times New Roman"/>
              </a:rPr>
              <a:t>WUSTL </a:t>
            </a:r>
            <a:r>
              <a:rPr sz="2400" dirty="0">
                <a:latin typeface="Times New Roman"/>
                <a:cs typeface="Times New Roman"/>
              </a:rPr>
              <a:t>account&gt;Security.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drop-</a:t>
            </a:r>
            <a:r>
              <a:rPr sz="2400" dirty="0">
                <a:latin typeface="Times New Roman"/>
                <a:cs typeface="Times New Roman"/>
              </a:rPr>
              <a:t>down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menus,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preferences.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5895085"/>
            <a:ext cx="4879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Install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Certificates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-10" dirty="0">
                <a:latin typeface="Times New Roman"/>
                <a:cs typeface="Times New Roman"/>
              </a:rPr>
              <a:t> Outlook, </a:t>
            </a: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https://sectigo.com/resource-library/install-certificates-os-x-apple-mail-outlook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890" y="404622"/>
            <a:ext cx="8346440" cy="1009015"/>
            <a:chOff x="262890" y="404622"/>
            <a:chExt cx="8346440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890" y="404622"/>
              <a:ext cx="4381499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6981" y="404622"/>
              <a:ext cx="7498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9382" y="404622"/>
              <a:ext cx="4409693" cy="100888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2796" y="521208"/>
            <a:ext cx="777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35" dirty="0"/>
              <a:t> </a:t>
            </a:r>
            <a:r>
              <a:rPr dirty="0"/>
              <a:t>Sending</a:t>
            </a:r>
            <a:r>
              <a:rPr spc="-45" dirty="0"/>
              <a:t> </a:t>
            </a:r>
            <a:r>
              <a:rPr dirty="0"/>
              <a:t>Secure</a:t>
            </a:r>
            <a:r>
              <a:rPr spc="-30" dirty="0"/>
              <a:t> </a:t>
            </a:r>
            <a:r>
              <a:rPr spc="-25" dirty="0"/>
              <a:t>e-</a:t>
            </a:r>
            <a:r>
              <a:rPr dirty="0"/>
              <a:t>mail</a:t>
            </a:r>
            <a:r>
              <a:rPr spc="-30" dirty="0"/>
              <a:t> </a:t>
            </a:r>
            <a:r>
              <a:rPr dirty="0"/>
              <a:t>Using</a:t>
            </a:r>
            <a:r>
              <a:rPr spc="-35" dirty="0"/>
              <a:t> </a:t>
            </a:r>
            <a:r>
              <a:rPr spc="-10" dirty="0"/>
              <a:t>Outlook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62</a:t>
            </a:fld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293687" y="1319529"/>
            <a:ext cx="8140065" cy="49999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68300" marR="78740" indent="-342900">
              <a:lnSpc>
                <a:spcPts val="2300"/>
              </a:lnSpc>
              <a:spcBef>
                <a:spcPts val="660"/>
              </a:spcBef>
            </a:pPr>
            <a:r>
              <a:rPr sz="2400" dirty="0">
                <a:latin typeface="Times New Roman"/>
                <a:cs typeface="Times New Roman"/>
              </a:rPr>
              <a:t>Microsoft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levels </a:t>
            </a:r>
            <a:r>
              <a:rPr sz="2400" dirty="0">
                <a:latin typeface="Times New Roman"/>
                <a:cs typeface="Times New Roman"/>
              </a:rPr>
              <a:t>down.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cheat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sheet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there.</a:t>
            </a:r>
            <a:endParaRPr sz="2400">
              <a:latin typeface="Times New Roman"/>
              <a:cs typeface="Times New Roman"/>
            </a:endParaRPr>
          </a:p>
          <a:p>
            <a:pPr marL="368300" marR="187960" indent="-342900">
              <a:lnSpc>
                <a:spcPts val="23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composing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screen, </a:t>
            </a:r>
            <a:r>
              <a:rPr sz="2400" dirty="0">
                <a:latin typeface="Times New Roman"/>
                <a:cs typeface="Times New Roman"/>
              </a:rPr>
              <a:t>pop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(see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pop-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panel)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3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spc="-10" dirty="0">
                <a:latin typeface="Times New Roman"/>
                <a:cs typeface="Times New Roman"/>
              </a:rPr>
              <a:t>Click-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(4</a:t>
            </a:r>
            <a:r>
              <a:rPr sz="2400" baseline="24305" dirty="0">
                <a:latin typeface="Times New Roman"/>
                <a:cs typeface="Times New Roman"/>
              </a:rPr>
              <a:t>th</a:t>
            </a:r>
            <a:r>
              <a:rPr sz="2400" spc="284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menu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top)</a:t>
            </a:r>
            <a:endParaRPr sz="2400">
              <a:latin typeface="Times New Roman"/>
              <a:cs typeface="Times New Roman"/>
            </a:endParaRPr>
          </a:p>
          <a:p>
            <a:pPr marL="368300" marR="369570" indent="-342900">
              <a:lnSpc>
                <a:spcPts val="230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“…”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right.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would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never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what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for.)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panel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open.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bottom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options</a:t>
            </a:r>
            <a:endParaRPr sz="2400">
              <a:latin typeface="Times New Roman"/>
              <a:cs typeface="Times New Roman"/>
            </a:endParaRPr>
          </a:p>
          <a:p>
            <a:pPr marL="368300" marR="85725" indent="-342900">
              <a:lnSpc>
                <a:spcPts val="230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panel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settings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(right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</a:t>
            </a:r>
            <a:r>
              <a:rPr sz="2400" spc="-37" baseline="24305" dirty="0">
                <a:latin typeface="Times New Roman"/>
                <a:cs typeface="Times New Roman"/>
              </a:rPr>
              <a:t>nd </a:t>
            </a:r>
            <a:r>
              <a:rPr sz="2400" spc="-10" dirty="0">
                <a:latin typeface="Times New Roman"/>
                <a:cs typeface="Times New Roman"/>
              </a:rPr>
              <a:t>line)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2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checkboxes.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like.</a:t>
            </a:r>
            <a:endParaRPr sz="2400">
              <a:latin typeface="Times New Roman"/>
              <a:cs typeface="Times New Roman"/>
            </a:endParaRPr>
          </a:p>
          <a:p>
            <a:pPr marL="368300" marR="17780" indent="-342900">
              <a:lnSpc>
                <a:spcPts val="230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box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“Send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text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signed.”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Microsoft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wants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text,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pre-</a:t>
            </a:r>
            <a:r>
              <a:rPr sz="2400" dirty="0">
                <a:latin typeface="Times New Roman"/>
                <a:cs typeface="Times New Roman"/>
              </a:rPr>
              <a:t>checked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13" y="259842"/>
            <a:ext cx="8567165" cy="8976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7984" y="362204"/>
            <a:ext cx="80594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4.</a:t>
            </a:r>
            <a:r>
              <a:rPr sz="3200" spc="-85" dirty="0"/>
              <a:t> </a:t>
            </a:r>
            <a:r>
              <a:rPr sz="3200" dirty="0"/>
              <a:t>Importing</a:t>
            </a:r>
            <a:r>
              <a:rPr sz="3200" spc="-65" dirty="0"/>
              <a:t> </a:t>
            </a:r>
            <a:r>
              <a:rPr sz="3200" dirty="0"/>
              <a:t>Contacts’</a:t>
            </a:r>
            <a:r>
              <a:rPr sz="3200" spc="-65" dirty="0"/>
              <a:t> </a:t>
            </a:r>
            <a:r>
              <a:rPr sz="3200" dirty="0"/>
              <a:t>Certificates</a:t>
            </a:r>
            <a:r>
              <a:rPr sz="3200" spc="-60" dirty="0"/>
              <a:t> </a:t>
            </a:r>
            <a:r>
              <a:rPr sz="3200" dirty="0"/>
              <a:t>in</a:t>
            </a:r>
            <a:r>
              <a:rPr sz="3200" spc="-80" dirty="0"/>
              <a:t> </a:t>
            </a:r>
            <a:r>
              <a:rPr sz="3200" spc="-10" dirty="0"/>
              <a:t>Outlook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306387" y="1257807"/>
            <a:ext cx="8192770" cy="484187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5600" marR="80010" indent="-342900">
              <a:lnSpc>
                <a:spcPts val="1920"/>
              </a:lnSpc>
              <a:spcBef>
                <a:spcPts val="5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Outlook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automatically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from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contacts.</a:t>
            </a:r>
            <a:endParaRPr sz="2000">
              <a:latin typeface="Times New Roman"/>
              <a:cs typeface="Times New Roman"/>
            </a:endParaRPr>
          </a:p>
          <a:p>
            <a:pPr marL="355600" marR="17145" indent="-342900">
              <a:lnSpc>
                <a:spcPts val="192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However,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database,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received.</a:t>
            </a:r>
            <a:endParaRPr sz="2000">
              <a:latin typeface="Times New Roman"/>
              <a:cs typeface="Times New Roman"/>
            </a:endParaRPr>
          </a:p>
          <a:p>
            <a:pPr marL="355600" marR="519430" indent="-342900">
              <a:lnSpc>
                <a:spcPts val="192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000" spc="-10" dirty="0">
                <a:latin typeface="Times New Roman"/>
                <a:cs typeface="Times New Roman"/>
              </a:rPr>
              <a:t>Right-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field”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message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select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"save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Outlook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contact.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“</a:t>
            </a:r>
            <a:endParaRPr sz="2000">
              <a:latin typeface="Times New Roman"/>
              <a:cs typeface="Times New Roman"/>
            </a:endParaRPr>
          </a:p>
          <a:p>
            <a:pPr marL="355600" marR="1048385" indent="-342900">
              <a:lnSpc>
                <a:spcPts val="192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click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"certificates"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tab.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listed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there.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Save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1920"/>
              </a:lnSpc>
              <a:spcBef>
                <a:spcPts val="4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e-</a:t>
            </a:r>
            <a:r>
              <a:rPr sz="2000" dirty="0">
                <a:latin typeface="Times New Roman"/>
                <a:cs typeface="Times New Roman"/>
              </a:rPr>
              <a:t>mail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contact,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enable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security </a:t>
            </a:r>
            <a:r>
              <a:rPr sz="2000" dirty="0">
                <a:latin typeface="Times New Roman"/>
                <a:cs typeface="Times New Roman"/>
              </a:rPr>
              <a:t>options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encryption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signatures.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Alternate</a:t>
            </a:r>
            <a:r>
              <a:rPr sz="2000" spc="-8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63DE8"/>
                </a:solidFill>
                <a:latin typeface="Times New Roman"/>
                <a:cs typeface="Times New Roman"/>
              </a:rPr>
              <a:t>Procedure: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buClr>
                <a:srgbClr val="000000"/>
              </a:buClr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Open</a:t>
            </a:r>
            <a:r>
              <a:rPr sz="20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signed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63DE8"/>
                </a:solidFill>
                <a:latin typeface="Times New Roman"/>
                <a:cs typeface="Times New Roman"/>
              </a:rPr>
              <a:t>e-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mail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20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click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2000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icon</a:t>
            </a:r>
            <a:r>
              <a:rPr sz="20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(blue</a:t>
            </a:r>
            <a:r>
              <a:rPr sz="2000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63DE8"/>
                </a:solidFill>
                <a:latin typeface="Times New Roman"/>
                <a:cs typeface="Times New Roman"/>
              </a:rPr>
              <a:t>box).</a:t>
            </a:r>
            <a:endParaRPr sz="2000">
              <a:latin typeface="Times New Roman"/>
              <a:cs typeface="Times New Roman"/>
            </a:endParaRPr>
          </a:p>
          <a:p>
            <a:pPr marL="755650" marR="29209" lvl="1" indent="-285750">
              <a:lnSpc>
                <a:spcPts val="1920"/>
              </a:lnSpc>
              <a:spcBef>
                <a:spcPts val="470"/>
              </a:spcBef>
              <a:buClr>
                <a:srgbClr val="000000"/>
              </a:buClr>
              <a:buSzPct val="65000"/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2000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produced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window,</a:t>
            </a:r>
            <a:r>
              <a:rPr sz="20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select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Details...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View</a:t>
            </a:r>
            <a:r>
              <a:rPr sz="20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Copy</a:t>
            </a:r>
            <a:r>
              <a:rPr sz="20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File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DER</a:t>
            </a:r>
            <a:r>
              <a:rPr sz="2000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encoded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binary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X.509</a:t>
            </a:r>
            <a:r>
              <a:rPr sz="20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(.CER).</a:t>
            </a:r>
            <a:r>
              <a:rPr sz="20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File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63DE8"/>
                </a:solidFill>
                <a:latin typeface="Times New Roman"/>
                <a:cs typeface="Times New Roman"/>
              </a:rPr>
              <a:t>Destination.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Add</a:t>
            </a:r>
            <a:r>
              <a:rPr sz="20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Outlook</a:t>
            </a:r>
            <a:r>
              <a:rPr sz="2000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Contact</a:t>
            </a:r>
            <a:r>
              <a:rPr sz="2000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Certificates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Symbol"/>
                <a:cs typeface="Symbol"/>
              </a:rPr>
              <a:t></a:t>
            </a:r>
            <a:r>
              <a:rPr sz="20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Import,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20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add</a:t>
            </a:r>
            <a:r>
              <a:rPr sz="2000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2000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63DE8"/>
                </a:solidFill>
                <a:latin typeface="Times New Roman"/>
                <a:cs typeface="Times New Roman"/>
              </a:rPr>
              <a:t>certificate.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27582" y="328422"/>
            <a:ext cx="6414770" cy="1009015"/>
            <a:chOff x="1227582" y="328422"/>
            <a:chExt cx="6414770" cy="100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582" y="328422"/>
              <a:ext cx="5220461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0635" y="328422"/>
              <a:ext cx="749807" cy="100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3035" y="328422"/>
              <a:ext cx="1639061" cy="10088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3325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-35" dirty="0"/>
              <a:t> </a:t>
            </a:r>
            <a:r>
              <a:rPr dirty="0"/>
              <a:t>Sending</a:t>
            </a:r>
            <a:r>
              <a:rPr spc="-45" dirty="0"/>
              <a:t> </a:t>
            </a:r>
            <a:r>
              <a:rPr dirty="0"/>
              <a:t>Encrypted</a:t>
            </a:r>
            <a:r>
              <a:rPr spc="-30" dirty="0"/>
              <a:t> </a:t>
            </a:r>
            <a:r>
              <a:rPr spc="-10" dirty="0"/>
              <a:t>E-mails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6387" y="1243329"/>
            <a:ext cx="8168640" cy="463423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253365" indent="-342900">
              <a:lnSpc>
                <a:spcPts val="2300"/>
              </a:lnSpc>
              <a:spcBef>
                <a:spcPts val="6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recipient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"There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signature"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receive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They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trusted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Authority.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fix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signature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icon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right-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accept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issuer’s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go </a:t>
            </a:r>
            <a:r>
              <a:rPr sz="2400" spc="-10" dirty="0">
                <a:latin typeface="Times New Roman"/>
                <a:cs typeface="Times New Roman"/>
              </a:rPr>
              <a:t>away.</a:t>
            </a:r>
            <a:endParaRPr sz="2400">
              <a:latin typeface="Times New Roman"/>
              <a:cs typeface="Times New Roman"/>
            </a:endParaRPr>
          </a:p>
          <a:p>
            <a:pPr marL="355600" marR="622935" indent="-342900">
              <a:lnSpc>
                <a:spcPts val="2300"/>
              </a:lnSpc>
              <a:spcBef>
                <a:spcPts val="60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recipient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signed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recipient's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automatically </a:t>
            </a:r>
            <a:r>
              <a:rPr sz="2400" dirty="0">
                <a:latin typeface="Times New Roman"/>
                <a:cs typeface="Times New Roman"/>
              </a:rPr>
              <a:t>installed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Outlook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spcBef>
                <a:spcPts val="6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other's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send </a:t>
            </a:r>
            <a:r>
              <a:rPr sz="2400" dirty="0">
                <a:latin typeface="Times New Roman"/>
                <a:cs typeface="Times New Roman"/>
              </a:rPr>
              <a:t>encrypted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messages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drop-</a:t>
            </a:r>
            <a:r>
              <a:rPr sz="2400" dirty="0">
                <a:latin typeface="Times New Roman"/>
                <a:cs typeface="Times New Roman"/>
              </a:rPr>
              <a:t>down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menu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"Encrypt"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button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(right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"Sign"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button)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"Encrypt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with </a:t>
            </a:r>
            <a:r>
              <a:rPr sz="2400" spc="-10" dirty="0">
                <a:latin typeface="Times New Roman"/>
                <a:cs typeface="Times New Roman"/>
              </a:rPr>
              <a:t>S/MIME.”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3398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this Lab?</a:t>
            </a:r>
            <a:endParaRPr sz="1200">
              <a:latin typeface="Times New Roman"/>
              <a:cs typeface="Times New Roman"/>
            </a:endParaRPr>
          </a:p>
          <a:p>
            <a:pPr marL="118745" marR="144780">
              <a:lnSpc>
                <a:spcPct val="10000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WUSTL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working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past,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some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sites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give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free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certificates.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We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for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class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exercises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for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business.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44" y="328422"/>
            <a:ext cx="6412229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396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10" dirty="0"/>
              <a:t> </a:t>
            </a:r>
            <a:r>
              <a:rPr dirty="0"/>
              <a:t>Examining</a:t>
            </a:r>
            <a:r>
              <a:rPr spc="-20" dirty="0"/>
              <a:t> </a:t>
            </a:r>
            <a:r>
              <a:rPr dirty="0"/>
              <a:t>your</a:t>
            </a:r>
            <a:r>
              <a:rPr spc="-10" dirty="0"/>
              <a:t> Certificate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87" y="1089406"/>
            <a:ext cx="8237220" cy="50539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85"/>
              </a:spcBef>
            </a:pP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below.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Certmgr.msc</a:t>
            </a:r>
            <a:endParaRPr sz="2400">
              <a:latin typeface="Times New Roman"/>
              <a:cs typeface="Times New Roman"/>
            </a:endParaRPr>
          </a:p>
          <a:p>
            <a:pPr marL="3676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  <a:p>
            <a:pPr marL="368300" marR="17780" indent="-342900">
              <a:lnSpc>
                <a:spcPct val="100000"/>
              </a:lnSpc>
              <a:spcBef>
                <a:spcPts val="5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Double-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Details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Scroll </a:t>
            </a:r>
            <a:r>
              <a:rPr sz="2400" dirty="0">
                <a:latin typeface="Times New Roman"/>
                <a:cs typeface="Times New Roman"/>
              </a:rPr>
              <a:t>down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“Enhanced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Usage.”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see</a:t>
            </a:r>
            <a:r>
              <a:rPr sz="2400" spc="-25" dirty="0">
                <a:latin typeface="Times New Roman"/>
                <a:cs typeface="Times New Roman"/>
              </a:rPr>
              <a:t> the </a:t>
            </a:r>
            <a:r>
              <a:rPr sz="2400" dirty="0">
                <a:latin typeface="Times New Roman"/>
                <a:cs typeface="Times New Roman"/>
              </a:rPr>
              <a:t>results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bottom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pane.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Please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copy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paste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e- 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reply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-10" dirty="0">
                <a:latin typeface="Times New Roman"/>
                <a:cs typeface="Times New Roman"/>
              </a:rPr>
              <a:t> e-mail.</a:t>
            </a:r>
            <a:endParaRPr sz="2400">
              <a:latin typeface="Times New Roman"/>
              <a:cs typeface="Times New Roman"/>
            </a:endParaRPr>
          </a:p>
          <a:p>
            <a:pPr marL="368300" marR="71691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8300" algn="l"/>
              </a:tabLst>
            </a:pP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remember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select encryption.</a:t>
            </a:r>
            <a:endParaRPr sz="2400">
              <a:latin typeface="Times New Roman"/>
              <a:cs typeface="Times New Roman"/>
            </a:endParaRPr>
          </a:p>
          <a:p>
            <a:pPr marL="367665" marR="33147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6766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baseline="24305" dirty="0">
                <a:latin typeface="Times New Roman"/>
                <a:cs typeface="Times New Roman"/>
              </a:rPr>
              <a:t>nd</a:t>
            </a:r>
            <a:r>
              <a:rPr sz="2400" spc="262" baseline="24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reference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below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25" dirty="0">
                <a:latin typeface="Times New Roman"/>
                <a:cs typeface="Times New Roman"/>
              </a:rPr>
              <a:t> not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verified.</a:t>
            </a:r>
            <a:endParaRPr sz="2400">
              <a:latin typeface="Times New Roman"/>
              <a:cs typeface="Times New Roman"/>
            </a:endParaRPr>
          </a:p>
          <a:p>
            <a:pPr marL="26034" marR="8636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latin typeface="Times New Roman"/>
                <a:cs typeface="Times New Roman"/>
              </a:rPr>
              <a:t>Ref:</a:t>
            </a:r>
            <a:r>
              <a:rPr sz="1800" spc="325" dirty="0">
                <a:latin typeface="Times New Roman"/>
                <a:cs typeface="Times New Roman"/>
              </a:rPr>
              <a:t> </a:t>
            </a:r>
            <a:r>
              <a:rPr sz="1800" u="sng" spc="-2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https://www.top-</a:t>
            </a:r>
            <a:r>
              <a:rPr sz="18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password.com/blog/view-installed-certificates-in-windows-10-8-</a:t>
            </a:r>
            <a:r>
              <a:rPr sz="18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7/</a:t>
            </a:r>
            <a:r>
              <a:rPr sz="1800" spc="-25" dirty="0">
                <a:solidFill>
                  <a:srgbClr val="00DFCA"/>
                </a:solidFill>
                <a:latin typeface="Times New Roman"/>
                <a:cs typeface="Times New Roman"/>
              </a:rPr>
              <a:t> </a:t>
            </a:r>
            <a:r>
              <a:rPr sz="18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https://www.digicert.com/kb/code-signing/mac-verifying-code-signing-certificate.htm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71584" y="3276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60642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e-</a:t>
            </a:r>
            <a:r>
              <a:rPr sz="1200" dirty="0">
                <a:latin typeface="Times New Roman"/>
                <a:cs typeface="Times New Roman"/>
              </a:rPr>
              <a:t>mails sent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HTTPS </a:t>
            </a:r>
            <a:r>
              <a:rPr sz="1200" dirty="0">
                <a:latin typeface="Times New Roman"/>
                <a:cs typeface="Times New Roman"/>
              </a:rPr>
              <a:t>session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confidential?</a:t>
            </a:r>
            <a:endParaRPr sz="1200">
              <a:latin typeface="Times New Roman"/>
              <a:cs typeface="Times New Roman"/>
            </a:endParaRPr>
          </a:p>
          <a:p>
            <a:pPr marL="118745" marR="46799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exchanged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during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HTTPS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session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secure.</a:t>
            </a:r>
            <a:endParaRPr sz="1200">
              <a:latin typeface="Times New Roman"/>
              <a:cs typeface="Times New Roman"/>
            </a:endParaRPr>
          </a:p>
          <a:p>
            <a:pPr marL="461645" marR="30734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keys</a:t>
            </a:r>
            <a:endParaRPr sz="1200">
              <a:latin typeface="Times New Roman"/>
              <a:cs typeface="Times New Roman"/>
            </a:endParaRPr>
          </a:p>
          <a:p>
            <a:pPr marL="118745" marR="29019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generated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destroyed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after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stored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reused.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1583" y="229756"/>
            <a:ext cx="6269990" cy="1295400"/>
            <a:chOff x="231583" y="229756"/>
            <a:chExt cx="6269990" cy="1295400"/>
          </a:xfrm>
        </p:grpSpPr>
        <p:sp>
          <p:nvSpPr>
            <p:cNvPr id="5" name="object 5"/>
            <p:cNvSpPr/>
            <p:nvPr/>
          </p:nvSpPr>
          <p:spPr>
            <a:xfrm>
              <a:off x="868870" y="229756"/>
              <a:ext cx="883285" cy="567055"/>
            </a:xfrm>
            <a:custGeom>
              <a:avLst/>
              <a:gdLst/>
              <a:ahLst/>
              <a:cxnLst/>
              <a:rect l="l" t="t" r="r" b="b"/>
              <a:pathLst>
                <a:path w="883285" h="567055">
                  <a:moveTo>
                    <a:pt x="883132" y="566591"/>
                  </a:moveTo>
                  <a:lnTo>
                    <a:pt x="0" y="566591"/>
                  </a:lnTo>
                  <a:lnTo>
                    <a:pt x="0" y="0"/>
                  </a:lnTo>
                  <a:lnTo>
                    <a:pt x="883132" y="0"/>
                  </a:lnTo>
                  <a:lnTo>
                    <a:pt x="883132" y="566591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1544" y="251192"/>
              <a:ext cx="828675" cy="519430"/>
            </a:xfrm>
            <a:custGeom>
              <a:avLst/>
              <a:gdLst/>
              <a:ahLst/>
              <a:cxnLst/>
              <a:rect l="l" t="t" r="r" b="b"/>
              <a:pathLst>
                <a:path w="828675" h="519430">
                  <a:moveTo>
                    <a:pt x="828235" y="519086"/>
                  </a:moveTo>
                  <a:lnTo>
                    <a:pt x="0" y="519086"/>
                  </a:lnTo>
                  <a:lnTo>
                    <a:pt x="0" y="0"/>
                  </a:lnTo>
                  <a:lnTo>
                    <a:pt x="828235" y="0"/>
                  </a:lnTo>
                  <a:lnTo>
                    <a:pt x="828235" y="519086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0496" y="313181"/>
              <a:ext cx="362585" cy="479425"/>
            </a:xfrm>
            <a:custGeom>
              <a:avLst/>
              <a:gdLst/>
              <a:ahLst/>
              <a:cxnLst/>
              <a:rect l="l" t="t" r="r" b="b"/>
              <a:pathLst>
                <a:path w="362584" h="479425">
                  <a:moveTo>
                    <a:pt x="0" y="479112"/>
                  </a:moveTo>
                  <a:lnTo>
                    <a:pt x="362203" y="0"/>
                  </a:lnTo>
                </a:path>
              </a:pathLst>
            </a:custGeom>
            <a:ln w="236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25" y="427890"/>
              <a:ext cx="230927" cy="2242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4711" y="646301"/>
              <a:ext cx="803910" cy="704850"/>
            </a:xfrm>
            <a:custGeom>
              <a:avLst/>
              <a:gdLst/>
              <a:ahLst/>
              <a:cxnLst/>
              <a:rect l="l" t="t" r="r" b="b"/>
              <a:pathLst>
                <a:path w="803910" h="704850">
                  <a:moveTo>
                    <a:pt x="498850" y="704475"/>
                  </a:moveTo>
                  <a:lnTo>
                    <a:pt x="115761" y="704475"/>
                  </a:lnTo>
                  <a:lnTo>
                    <a:pt x="115761" y="551530"/>
                  </a:lnTo>
                  <a:lnTo>
                    <a:pt x="90700" y="551530"/>
                  </a:lnTo>
                  <a:lnTo>
                    <a:pt x="90700" y="411909"/>
                  </a:lnTo>
                  <a:lnTo>
                    <a:pt x="255988" y="526618"/>
                  </a:lnTo>
                  <a:lnTo>
                    <a:pt x="424261" y="302414"/>
                  </a:lnTo>
                  <a:lnTo>
                    <a:pt x="251215" y="188284"/>
                  </a:lnTo>
                  <a:lnTo>
                    <a:pt x="192737" y="278661"/>
                  </a:lnTo>
                  <a:lnTo>
                    <a:pt x="218992" y="303573"/>
                  </a:lnTo>
                  <a:lnTo>
                    <a:pt x="254198" y="330802"/>
                  </a:lnTo>
                  <a:lnTo>
                    <a:pt x="165885" y="436241"/>
                  </a:lnTo>
                  <a:lnTo>
                    <a:pt x="94280" y="389894"/>
                  </a:lnTo>
                  <a:lnTo>
                    <a:pt x="5967" y="325588"/>
                  </a:lnTo>
                  <a:lnTo>
                    <a:pt x="0" y="242742"/>
                  </a:lnTo>
                  <a:lnTo>
                    <a:pt x="130082" y="61989"/>
                  </a:lnTo>
                  <a:lnTo>
                    <a:pt x="191544" y="27808"/>
                  </a:lnTo>
                  <a:lnTo>
                    <a:pt x="238087" y="27808"/>
                  </a:lnTo>
                  <a:lnTo>
                    <a:pt x="281647" y="112391"/>
                  </a:lnTo>
                  <a:lnTo>
                    <a:pt x="300742" y="79369"/>
                  </a:lnTo>
                  <a:lnTo>
                    <a:pt x="281647" y="26649"/>
                  </a:lnTo>
                  <a:lnTo>
                    <a:pt x="337738" y="26649"/>
                  </a:lnTo>
                  <a:lnTo>
                    <a:pt x="318643" y="78790"/>
                  </a:lnTo>
                  <a:lnTo>
                    <a:pt x="336544" y="112391"/>
                  </a:lnTo>
                  <a:lnTo>
                    <a:pt x="375331" y="27808"/>
                  </a:lnTo>
                  <a:lnTo>
                    <a:pt x="436792" y="27808"/>
                  </a:lnTo>
                  <a:lnTo>
                    <a:pt x="590146" y="116447"/>
                  </a:lnTo>
                  <a:lnTo>
                    <a:pt x="609241" y="96749"/>
                  </a:lnTo>
                  <a:lnTo>
                    <a:pt x="684427" y="0"/>
                  </a:lnTo>
                  <a:lnTo>
                    <a:pt x="803769" y="77631"/>
                  </a:lnTo>
                  <a:lnTo>
                    <a:pt x="698748" y="206823"/>
                  </a:lnTo>
                  <a:lnTo>
                    <a:pt x="643850" y="281558"/>
                  </a:lnTo>
                  <a:lnTo>
                    <a:pt x="635496" y="291986"/>
                  </a:lnTo>
                  <a:lnTo>
                    <a:pt x="562101" y="291986"/>
                  </a:lnTo>
                  <a:lnTo>
                    <a:pt x="528089" y="267654"/>
                  </a:lnTo>
                  <a:lnTo>
                    <a:pt x="528089" y="552688"/>
                  </a:lnTo>
                  <a:lnTo>
                    <a:pt x="498850" y="552109"/>
                  </a:lnTo>
                  <a:lnTo>
                    <a:pt x="498850" y="704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10" y="674689"/>
              <a:ext cx="113129" cy="837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83" y="875141"/>
              <a:ext cx="91296" cy="1048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088" y="869348"/>
              <a:ext cx="101440" cy="811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07059" y="1124838"/>
              <a:ext cx="374650" cy="400050"/>
            </a:xfrm>
            <a:custGeom>
              <a:avLst/>
              <a:gdLst/>
              <a:ahLst/>
              <a:cxnLst/>
              <a:rect l="l" t="t" r="r" b="b"/>
              <a:pathLst>
                <a:path w="374650" h="400050">
                  <a:moveTo>
                    <a:pt x="374129" y="74739"/>
                  </a:moveTo>
                  <a:lnTo>
                    <a:pt x="309092" y="74739"/>
                  </a:lnTo>
                  <a:lnTo>
                    <a:pt x="309092" y="0"/>
                  </a:lnTo>
                  <a:lnTo>
                    <a:pt x="60858" y="0"/>
                  </a:lnTo>
                  <a:lnTo>
                    <a:pt x="60858" y="74739"/>
                  </a:lnTo>
                  <a:lnTo>
                    <a:pt x="0" y="74739"/>
                  </a:lnTo>
                  <a:lnTo>
                    <a:pt x="0" y="399745"/>
                  </a:lnTo>
                  <a:lnTo>
                    <a:pt x="374129" y="399745"/>
                  </a:lnTo>
                  <a:lnTo>
                    <a:pt x="374129" y="74739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060" y="1124258"/>
              <a:ext cx="131873" cy="1494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760" y="1124258"/>
              <a:ext cx="137243" cy="1442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455" y="878040"/>
              <a:ext cx="230330" cy="2236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832" y="878040"/>
              <a:ext cx="230330" cy="2236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10424" y="1124851"/>
              <a:ext cx="374650" cy="400050"/>
            </a:xfrm>
            <a:custGeom>
              <a:avLst/>
              <a:gdLst/>
              <a:ahLst/>
              <a:cxnLst/>
              <a:rect l="l" t="t" r="r" b="b"/>
              <a:pathLst>
                <a:path w="374650" h="400050">
                  <a:moveTo>
                    <a:pt x="374142" y="74726"/>
                  </a:moveTo>
                  <a:lnTo>
                    <a:pt x="309105" y="74726"/>
                  </a:lnTo>
                  <a:lnTo>
                    <a:pt x="309105" y="0"/>
                  </a:lnTo>
                  <a:lnTo>
                    <a:pt x="60274" y="0"/>
                  </a:lnTo>
                  <a:lnTo>
                    <a:pt x="60274" y="74726"/>
                  </a:lnTo>
                  <a:lnTo>
                    <a:pt x="0" y="74726"/>
                  </a:lnTo>
                  <a:lnTo>
                    <a:pt x="0" y="399732"/>
                  </a:lnTo>
                  <a:lnTo>
                    <a:pt x="374142" y="399732"/>
                  </a:lnTo>
                  <a:lnTo>
                    <a:pt x="374142" y="7472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436" y="1124260"/>
              <a:ext cx="131873" cy="1494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6137" y="1124261"/>
              <a:ext cx="137840" cy="1442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2100" y="328421"/>
              <a:ext cx="2234945" cy="10088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9637" y="328421"/>
              <a:ext cx="749807" cy="10088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2037" y="328421"/>
              <a:ext cx="3149345" cy="1008887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797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70" dirty="0"/>
              <a:t> </a:t>
            </a:r>
            <a:r>
              <a:rPr spc="-25" dirty="0"/>
              <a:t>e-</a:t>
            </a:r>
            <a:r>
              <a:rPr dirty="0"/>
              <a:t>mail:</a:t>
            </a:r>
            <a:r>
              <a:rPr spc="-70" dirty="0"/>
              <a:t> </a:t>
            </a:r>
            <a:r>
              <a:rPr spc="-10" dirty="0"/>
              <a:t>Review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06387" y="1776730"/>
            <a:ext cx="6559550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3587" y="2581402"/>
            <a:ext cx="3282315" cy="8305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385"/>
              </a:spcBef>
              <a:buSzPct val="64583"/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290"/>
              </a:spcBef>
              <a:buSzPct val="64583"/>
              <a:buAutoNum type="arabicPeriod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340" y="6153848"/>
            <a:ext cx="2405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8.5,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Review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R19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3381" y="3505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84298" y="328422"/>
            <a:ext cx="4102735" cy="2072639"/>
            <a:chOff x="2384298" y="328422"/>
            <a:chExt cx="4102735" cy="2072639"/>
          </a:xfrm>
        </p:grpSpPr>
        <p:sp>
          <p:nvSpPr>
            <p:cNvPr id="4" name="object 4"/>
            <p:cNvSpPr/>
            <p:nvPr/>
          </p:nvSpPr>
          <p:spPr>
            <a:xfrm>
              <a:off x="4297870" y="1067990"/>
              <a:ext cx="883285" cy="583565"/>
            </a:xfrm>
            <a:custGeom>
              <a:avLst/>
              <a:gdLst/>
              <a:ahLst/>
              <a:cxnLst/>
              <a:rect l="l" t="t" r="r" b="b"/>
              <a:pathLst>
                <a:path w="883285" h="583564">
                  <a:moveTo>
                    <a:pt x="883131" y="583252"/>
                  </a:moveTo>
                  <a:lnTo>
                    <a:pt x="0" y="583252"/>
                  </a:lnTo>
                  <a:lnTo>
                    <a:pt x="0" y="0"/>
                  </a:lnTo>
                  <a:lnTo>
                    <a:pt x="883131" y="0"/>
                  </a:lnTo>
                  <a:lnTo>
                    <a:pt x="883131" y="583252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0544" y="1090051"/>
              <a:ext cx="828675" cy="534670"/>
            </a:xfrm>
            <a:custGeom>
              <a:avLst/>
              <a:gdLst/>
              <a:ahLst/>
              <a:cxnLst/>
              <a:rect l="l" t="t" r="r" b="b"/>
              <a:pathLst>
                <a:path w="828675" h="534669">
                  <a:moveTo>
                    <a:pt x="828235" y="534354"/>
                  </a:moveTo>
                  <a:lnTo>
                    <a:pt x="0" y="534354"/>
                  </a:lnTo>
                  <a:lnTo>
                    <a:pt x="0" y="0"/>
                  </a:lnTo>
                  <a:lnTo>
                    <a:pt x="828235" y="0"/>
                  </a:lnTo>
                  <a:lnTo>
                    <a:pt x="828235" y="534354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9495" y="1153865"/>
              <a:ext cx="362585" cy="493395"/>
            </a:xfrm>
            <a:custGeom>
              <a:avLst/>
              <a:gdLst/>
              <a:ahLst/>
              <a:cxnLst/>
              <a:rect l="l" t="t" r="r" b="b"/>
              <a:pathLst>
                <a:path w="362585" h="493394">
                  <a:moveTo>
                    <a:pt x="0" y="493204"/>
                  </a:moveTo>
                  <a:lnTo>
                    <a:pt x="362203" y="0"/>
                  </a:lnTo>
                </a:path>
              </a:pathLst>
            </a:custGeom>
            <a:ln w="23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624" y="1271948"/>
              <a:ext cx="230927" cy="2307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73710" y="1496782"/>
              <a:ext cx="803910" cy="725805"/>
            </a:xfrm>
            <a:custGeom>
              <a:avLst/>
              <a:gdLst/>
              <a:ahLst/>
              <a:cxnLst/>
              <a:rect l="l" t="t" r="r" b="b"/>
              <a:pathLst>
                <a:path w="803910" h="725805">
                  <a:moveTo>
                    <a:pt x="498850" y="725195"/>
                  </a:moveTo>
                  <a:lnTo>
                    <a:pt x="115761" y="725195"/>
                  </a:lnTo>
                  <a:lnTo>
                    <a:pt x="115761" y="567751"/>
                  </a:lnTo>
                  <a:lnTo>
                    <a:pt x="90700" y="567751"/>
                  </a:lnTo>
                  <a:lnTo>
                    <a:pt x="90700" y="424024"/>
                  </a:lnTo>
                  <a:lnTo>
                    <a:pt x="255988" y="542107"/>
                  </a:lnTo>
                  <a:lnTo>
                    <a:pt x="424261" y="311309"/>
                  </a:lnTo>
                  <a:lnTo>
                    <a:pt x="251215" y="193822"/>
                  </a:lnTo>
                  <a:lnTo>
                    <a:pt x="192737" y="286857"/>
                  </a:lnTo>
                  <a:lnTo>
                    <a:pt x="218992" y="312502"/>
                  </a:lnTo>
                  <a:lnTo>
                    <a:pt x="254198" y="340531"/>
                  </a:lnTo>
                  <a:lnTo>
                    <a:pt x="165885" y="449072"/>
                  </a:lnTo>
                  <a:lnTo>
                    <a:pt x="94280" y="401362"/>
                  </a:lnTo>
                  <a:lnTo>
                    <a:pt x="5967" y="335164"/>
                  </a:lnTo>
                  <a:lnTo>
                    <a:pt x="0" y="249882"/>
                  </a:lnTo>
                  <a:lnTo>
                    <a:pt x="130082" y="63812"/>
                  </a:lnTo>
                  <a:lnTo>
                    <a:pt x="191544" y="28626"/>
                  </a:lnTo>
                  <a:lnTo>
                    <a:pt x="238087" y="28626"/>
                  </a:lnTo>
                  <a:lnTo>
                    <a:pt x="281647" y="115697"/>
                  </a:lnTo>
                  <a:lnTo>
                    <a:pt x="300742" y="81703"/>
                  </a:lnTo>
                  <a:lnTo>
                    <a:pt x="281647" y="27433"/>
                  </a:lnTo>
                  <a:lnTo>
                    <a:pt x="337738" y="27433"/>
                  </a:lnTo>
                  <a:lnTo>
                    <a:pt x="318643" y="81107"/>
                  </a:lnTo>
                  <a:lnTo>
                    <a:pt x="336544" y="115697"/>
                  </a:lnTo>
                  <a:lnTo>
                    <a:pt x="375331" y="28626"/>
                  </a:lnTo>
                  <a:lnTo>
                    <a:pt x="436792" y="28626"/>
                  </a:lnTo>
                  <a:lnTo>
                    <a:pt x="590146" y="119871"/>
                  </a:lnTo>
                  <a:lnTo>
                    <a:pt x="609241" y="99595"/>
                  </a:lnTo>
                  <a:lnTo>
                    <a:pt x="684427" y="0"/>
                  </a:lnTo>
                  <a:lnTo>
                    <a:pt x="803769" y="79914"/>
                  </a:lnTo>
                  <a:lnTo>
                    <a:pt x="698748" y="212906"/>
                  </a:lnTo>
                  <a:lnTo>
                    <a:pt x="643850" y="289839"/>
                  </a:lnTo>
                  <a:lnTo>
                    <a:pt x="635496" y="300574"/>
                  </a:lnTo>
                  <a:lnTo>
                    <a:pt x="562101" y="300574"/>
                  </a:lnTo>
                  <a:lnTo>
                    <a:pt x="528089" y="275526"/>
                  </a:lnTo>
                  <a:lnTo>
                    <a:pt x="528089" y="568944"/>
                  </a:lnTo>
                  <a:lnTo>
                    <a:pt x="498850" y="568348"/>
                  </a:lnTo>
                  <a:lnTo>
                    <a:pt x="498850" y="7251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0809" y="1526005"/>
              <a:ext cx="113129" cy="862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0582" y="1732352"/>
              <a:ext cx="91296" cy="1079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2087" y="1726388"/>
              <a:ext cx="101440" cy="834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36046" y="1989391"/>
              <a:ext cx="374650" cy="412115"/>
            </a:xfrm>
            <a:custGeom>
              <a:avLst/>
              <a:gdLst/>
              <a:ahLst/>
              <a:cxnLst/>
              <a:rect l="l" t="t" r="r" b="b"/>
              <a:pathLst>
                <a:path w="374650" h="412114">
                  <a:moveTo>
                    <a:pt x="374142" y="76936"/>
                  </a:moveTo>
                  <a:lnTo>
                    <a:pt x="309105" y="76936"/>
                  </a:lnTo>
                  <a:lnTo>
                    <a:pt x="309105" y="0"/>
                  </a:lnTo>
                  <a:lnTo>
                    <a:pt x="60871" y="0"/>
                  </a:lnTo>
                  <a:lnTo>
                    <a:pt x="60871" y="76936"/>
                  </a:lnTo>
                  <a:lnTo>
                    <a:pt x="0" y="76936"/>
                  </a:lnTo>
                  <a:lnTo>
                    <a:pt x="0" y="411505"/>
                  </a:lnTo>
                  <a:lnTo>
                    <a:pt x="374142" y="411505"/>
                  </a:lnTo>
                  <a:lnTo>
                    <a:pt x="374142" y="7693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6059" y="1988794"/>
              <a:ext cx="131873" cy="1538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759" y="1988794"/>
              <a:ext cx="137243" cy="1484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9454" y="1735333"/>
              <a:ext cx="230330" cy="230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2831" y="1735333"/>
              <a:ext cx="230330" cy="2302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39424" y="1989391"/>
              <a:ext cx="374650" cy="412115"/>
            </a:xfrm>
            <a:custGeom>
              <a:avLst/>
              <a:gdLst/>
              <a:ahLst/>
              <a:cxnLst/>
              <a:rect l="l" t="t" r="r" b="b"/>
              <a:pathLst>
                <a:path w="374650" h="412114">
                  <a:moveTo>
                    <a:pt x="374142" y="76936"/>
                  </a:moveTo>
                  <a:lnTo>
                    <a:pt x="309105" y="76936"/>
                  </a:lnTo>
                  <a:lnTo>
                    <a:pt x="309105" y="0"/>
                  </a:lnTo>
                  <a:lnTo>
                    <a:pt x="60274" y="0"/>
                  </a:lnTo>
                  <a:lnTo>
                    <a:pt x="60274" y="76936"/>
                  </a:lnTo>
                  <a:lnTo>
                    <a:pt x="0" y="76936"/>
                  </a:lnTo>
                  <a:lnTo>
                    <a:pt x="0" y="411505"/>
                  </a:lnTo>
                  <a:lnTo>
                    <a:pt x="374142" y="411505"/>
                  </a:lnTo>
                  <a:lnTo>
                    <a:pt x="374142" y="76936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9435" y="1988794"/>
              <a:ext cx="131873" cy="153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5136" y="1988794"/>
              <a:ext cx="137840" cy="1484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4298" y="328422"/>
              <a:ext cx="4102607" cy="100888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0295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Summary:</a:t>
            </a:r>
            <a:r>
              <a:rPr spc="-75" dirty="0"/>
              <a:t> </a:t>
            </a:r>
            <a:r>
              <a:rPr dirty="0"/>
              <a:t>So</a:t>
            </a:r>
            <a:r>
              <a:rPr spc="-65" dirty="0"/>
              <a:t> </a:t>
            </a:r>
            <a:r>
              <a:rPr spc="-25" dirty="0"/>
              <a:t>Far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6387" y="2346705"/>
            <a:ext cx="6831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2400" spc="-25" dirty="0">
                <a:solidFill>
                  <a:srgbClr val="063DE8"/>
                </a:solidFill>
                <a:latin typeface="Times New Roman"/>
                <a:cs typeface="Times New Roman"/>
              </a:rPr>
              <a:t>1.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confidentiality,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integrity,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6387" y="2639314"/>
            <a:ext cx="7741920" cy="33540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46100" algn="just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latin typeface="Times New Roman"/>
                <a:cs typeface="Times New Roman"/>
              </a:rPr>
              <a:t>availability,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non-repudiation.</a:t>
            </a:r>
            <a:endParaRPr sz="2400">
              <a:latin typeface="Times New Roman"/>
              <a:cs typeface="Times New Roman"/>
            </a:endParaRPr>
          </a:p>
          <a:p>
            <a:pPr marL="546100" marR="83185" indent="-533400" algn="just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AutoNum type="arabicPeriod" startAt="2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private)</a:t>
            </a:r>
            <a:endParaRPr sz="2400">
              <a:latin typeface="Times New Roman"/>
              <a:cs typeface="Times New Roman"/>
            </a:endParaRPr>
          </a:p>
          <a:p>
            <a:pPr marL="546100" marR="135255" indent="-534035" algn="just">
              <a:lnSpc>
                <a:spcPts val="2590"/>
              </a:lnSpc>
              <a:spcBef>
                <a:spcPts val="580"/>
              </a:spcBef>
              <a:buClr>
                <a:srgbClr val="063DE8"/>
              </a:buClr>
              <a:buAutoNum type="arabicPeriod" startAt="2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compute-</a:t>
            </a:r>
            <a:r>
              <a:rPr sz="2400" dirty="0">
                <a:latin typeface="Times New Roman"/>
                <a:cs typeface="Times New Roman"/>
              </a:rPr>
              <a:t>intensive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generally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546100" indent="-533400" algn="just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AutoNum type="arabicPeriod" startAt="2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digital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546100" marR="69850" indent="-533400" algn="just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AutoNum type="arabicPeriod" startAt="2"/>
              <a:tabLst>
                <a:tab pos="546100" algn="l"/>
              </a:tabLst>
            </a:pP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confidentiality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uses </a:t>
            </a:r>
            <a:r>
              <a:rPr sz="2400" dirty="0">
                <a:latin typeface="Times New Roman"/>
                <a:cs typeface="Times New Roman"/>
              </a:rPr>
              <a:t>certificates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e-</a:t>
            </a:r>
            <a:r>
              <a:rPr sz="2400" dirty="0">
                <a:latin typeface="Times New Roman"/>
                <a:cs typeface="Times New Roman"/>
              </a:rPr>
              <a:t>mail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25" dirty="0">
                <a:latin typeface="Times New Roman"/>
                <a:cs typeface="Times New Roman"/>
              </a:rPr>
              <a:t> key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340" y="6153848"/>
            <a:ext cx="1814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Ref: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8.1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8.5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9581" y="4648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7995" marR="156845" indent="-342900">
              <a:lnSpc>
                <a:spcPts val="1300"/>
              </a:lnSpc>
              <a:spcBef>
                <a:spcPts val="175"/>
              </a:spcBef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Unsure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question </a:t>
            </a:r>
            <a:r>
              <a:rPr sz="1200" dirty="0">
                <a:latin typeface="Times New Roman"/>
                <a:cs typeface="Times New Roman"/>
              </a:rPr>
              <a:t>("Did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watch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video</a:t>
            </a:r>
            <a:r>
              <a:rPr sz="1200" spc="-10" dirty="0">
                <a:latin typeface="Times New Roman"/>
                <a:cs typeface="Times New Roman"/>
              </a:rPr>
              <a:t> completely?")</a:t>
            </a:r>
            <a:endParaRPr sz="1200">
              <a:latin typeface="Times New Roman"/>
              <a:cs typeface="Times New Roman"/>
            </a:endParaRPr>
          </a:p>
          <a:p>
            <a:pPr marL="125095" marR="2202815">
              <a:lnSpc>
                <a:spcPts val="1580"/>
              </a:lnSpc>
              <a:spcBef>
                <a:spcPts val="55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= 0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points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Yes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=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4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points</a:t>
            </a:r>
            <a:endParaRPr sz="12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  <a:spcBef>
                <a:spcPts val="75"/>
              </a:spcBef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honest.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If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sure,</a:t>
            </a:r>
            <a:r>
              <a:rPr sz="1200" i="1" spc="-3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answer</a:t>
            </a:r>
            <a:r>
              <a:rPr sz="1200" i="1" spc="-3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No.</a:t>
            </a:r>
            <a:endParaRPr sz="1200">
              <a:latin typeface="Times New Roman"/>
              <a:cs typeface="Times New Roman"/>
            </a:endParaRPr>
          </a:p>
          <a:p>
            <a:pPr marL="467995" marR="504190" indent="-342900">
              <a:lnSpc>
                <a:spcPts val="1300"/>
              </a:lnSpc>
              <a:spcBef>
                <a:spcPts val="305"/>
              </a:spcBef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graph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regraded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2 </a:t>
            </a:r>
            <a:r>
              <a:rPr sz="1200" dirty="0">
                <a:latin typeface="Times New Roman"/>
                <a:cs typeface="Times New Roman"/>
              </a:rPr>
              <a:t>rankings?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too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many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changes.</a:t>
            </a:r>
            <a:endParaRPr sz="1200">
              <a:latin typeface="Times New Roman"/>
              <a:cs typeface="Times New Roman"/>
            </a:endParaRPr>
          </a:p>
          <a:p>
            <a:pPr marL="467995" marR="288925" indent="-342900">
              <a:lnSpc>
                <a:spcPct val="100000"/>
              </a:lnSpc>
              <a:spcBef>
                <a:spcPts val="260"/>
              </a:spcBef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digital</a:t>
            </a:r>
            <a:r>
              <a:rPr sz="1200" spc="-10" dirty="0">
                <a:latin typeface="Times New Roman"/>
                <a:cs typeface="Times New Roman"/>
              </a:rPr>
              <a:t> certificate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itself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attacks?</a:t>
            </a:r>
            <a:endParaRPr sz="1200">
              <a:latin typeface="Times New Roman"/>
              <a:cs typeface="Times New Roman"/>
            </a:endParaRPr>
          </a:p>
          <a:p>
            <a:pPr marL="125095" marR="15811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Digital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post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website. No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security</a:t>
            </a:r>
            <a:r>
              <a:rPr sz="1200" i="1" spc="50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help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kept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private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safe.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certificate.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328422"/>
            <a:ext cx="69098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105" dirty="0"/>
              <a:t> </a:t>
            </a:r>
            <a:r>
              <a:rPr dirty="0"/>
              <a:t>Layer</a:t>
            </a:r>
            <a:r>
              <a:rPr spc="-95" dirty="0"/>
              <a:t> </a:t>
            </a:r>
            <a:r>
              <a:rPr dirty="0"/>
              <a:t>Security</a:t>
            </a:r>
            <a:r>
              <a:rPr spc="-100" dirty="0"/>
              <a:t> </a:t>
            </a:r>
            <a:r>
              <a:rPr spc="-10" dirty="0"/>
              <a:t>(TLS)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624330"/>
            <a:ext cx="4486910" cy="2219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Web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Traffic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Approaches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History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SSL/TLS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Architecture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SSL/TLS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Components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HTTP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(HTTPS)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981" y="6553581"/>
            <a:ext cx="6454775" cy="0"/>
          </a:xfrm>
          <a:custGeom>
            <a:avLst/>
            <a:gdLst/>
            <a:ahLst/>
            <a:cxnLst/>
            <a:rect l="l" t="t" r="r" b="b"/>
            <a:pathLst>
              <a:path w="6454775">
                <a:moveTo>
                  <a:pt x="0" y="0"/>
                </a:moveTo>
                <a:lnTo>
                  <a:pt x="6454775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036" y="259206"/>
            <a:ext cx="1460032" cy="6789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4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Shell?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SSL=Secure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Socket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  <a:tabLst>
                <a:tab pos="3075940" algn="l"/>
              </a:tabLst>
            </a:pP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TLS</a:t>
            </a:r>
            <a:r>
              <a:rPr sz="1200" i="1" u="heavy" spc="-2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=</a:t>
            </a:r>
            <a:r>
              <a:rPr sz="1200" i="1" u="heavy" spc="-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Transport</a:t>
            </a:r>
            <a:r>
              <a:rPr sz="1200" i="1" u="heavy" spc="-2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Layer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Security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227838"/>
            <a:ext cx="718794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1122" y="344678"/>
            <a:ext cx="661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95" dirty="0"/>
              <a:t> </a:t>
            </a:r>
            <a:r>
              <a:rPr dirty="0"/>
              <a:t>Traffic</a:t>
            </a:r>
            <a:r>
              <a:rPr spc="-90" dirty="0"/>
              <a:t> </a:t>
            </a:r>
            <a:r>
              <a:rPr dirty="0"/>
              <a:t>Security</a:t>
            </a:r>
            <a:r>
              <a:rPr spc="-90" dirty="0"/>
              <a:t> </a:t>
            </a:r>
            <a:r>
              <a:rPr spc="-10" dirty="0"/>
              <a:t>Approaches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650" y="1563614"/>
            <a:ext cx="6819899" cy="16126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387" y="3091040"/>
            <a:ext cx="8141334" cy="32378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85"/>
              </a:spcBef>
            </a:pPr>
            <a:r>
              <a:rPr sz="1800" dirty="0">
                <a:latin typeface="Times New Roman"/>
                <a:cs typeface="Times New Roman"/>
              </a:rPr>
              <a:t>(Not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covered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course)</a:t>
            </a:r>
            <a:endParaRPr sz="18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spcBef>
                <a:spcPts val="3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93065" algn="l"/>
              </a:tabLst>
            </a:pPr>
            <a:r>
              <a:rPr sz="2400" dirty="0">
                <a:latin typeface="Times New Roman"/>
                <a:cs typeface="Times New Roman"/>
              </a:rPr>
              <a:t>SSL/TLS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over</a:t>
            </a:r>
            <a:r>
              <a:rPr sz="2400" b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TCP</a:t>
            </a:r>
            <a:r>
              <a:rPr sz="2400" b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layer:</a:t>
            </a:r>
            <a:endParaRPr sz="2400">
              <a:latin typeface="Times New Roman"/>
              <a:cs typeface="Times New Roman"/>
            </a:endParaRPr>
          </a:p>
          <a:p>
            <a:pPr marL="850900" marR="895985" lvl="1" indent="-381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64583"/>
              <a:buAutoNum type="arabicPeriod"/>
              <a:tabLst>
                <a:tab pos="8509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Crypto</a:t>
            </a:r>
            <a:r>
              <a:rPr sz="2400" b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Negotiation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hash </a:t>
            </a:r>
            <a:r>
              <a:rPr sz="2400" spc="-10" dirty="0">
                <a:latin typeface="Times New Roman"/>
                <a:cs typeface="Times New Roman"/>
              </a:rPr>
              <a:t>methods</a:t>
            </a:r>
            <a:endParaRPr sz="2400">
              <a:latin typeface="Times New Roman"/>
              <a:cs typeface="Times New Roman"/>
            </a:endParaRPr>
          </a:p>
          <a:p>
            <a:pPr marL="850900" marR="660400" lvl="1" indent="-381000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SzPct val="64583"/>
              <a:buAutoNum type="arabicPeriod"/>
              <a:tabLst>
                <a:tab pos="8509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2400" b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Exchange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 </a:t>
            </a:r>
            <a:r>
              <a:rPr sz="2400" spc="-10" dirty="0">
                <a:latin typeface="Times New Roman"/>
                <a:cs typeface="Times New Roman"/>
              </a:rPr>
              <a:t>certificates</a:t>
            </a:r>
            <a:endParaRPr sz="2400">
              <a:latin typeface="Times New Roman"/>
              <a:cs typeface="Times New Roman"/>
            </a:endParaRPr>
          </a:p>
          <a:p>
            <a:pPr marL="850265" lvl="1" indent="-380365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64583"/>
              <a:buAutoNum type="arabicPeriod"/>
              <a:tabLst>
                <a:tab pos="8502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Privacy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850265" lvl="1" indent="-380365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64583"/>
              <a:buAutoNum type="arabicPeriod"/>
              <a:tabLst>
                <a:tab pos="8502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keyed</a:t>
            </a:r>
            <a:r>
              <a:rPr sz="24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hash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69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33679" indent="-342900">
              <a:lnSpc>
                <a:spcPts val="1300"/>
              </a:lnSpc>
              <a:spcBef>
                <a:spcPts val="17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disadvantages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key </a:t>
            </a:r>
            <a:r>
              <a:rPr sz="1200" spc="-10" dirty="0">
                <a:latin typeface="Times New Roman"/>
                <a:cs typeface="Times New Roman"/>
              </a:rPr>
              <a:t>encryption?</a:t>
            </a:r>
            <a:endParaRPr sz="1200">
              <a:latin typeface="Times New Roman"/>
              <a:cs typeface="Times New Roman"/>
            </a:endParaRPr>
          </a:p>
          <a:p>
            <a:pPr marL="575945" marR="514350" indent="-457200">
              <a:lnSpc>
                <a:spcPts val="1300"/>
              </a:lnSpc>
              <a:spcBef>
                <a:spcPts val="280"/>
              </a:spcBef>
              <a:buClr>
                <a:srgbClr val="063DE8"/>
              </a:buClr>
              <a:buAutoNum type="arabicPeriod"/>
              <a:tabLst>
                <a:tab pos="575945" algn="l"/>
              </a:tabLst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secret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known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two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people.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Either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person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lose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536D2"/>
                </a:solidFill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575945" indent="-457200">
              <a:lnSpc>
                <a:spcPct val="100000"/>
              </a:lnSpc>
              <a:spcBef>
                <a:spcPts val="120"/>
              </a:spcBef>
              <a:buClr>
                <a:srgbClr val="063DE8"/>
              </a:buClr>
              <a:buAutoNum type="arabicPeriod"/>
              <a:tabLst>
                <a:tab pos="575945" algn="l"/>
              </a:tabLst>
            </a:pP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needs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536D2"/>
                </a:solidFill>
                <a:latin typeface="Times New Roman"/>
                <a:cs typeface="Times New Roman"/>
              </a:rPr>
              <a:t>exchanged</a:t>
            </a:r>
            <a:r>
              <a:rPr sz="1200" i="1" spc="-5" dirty="0">
                <a:solidFill>
                  <a:srgbClr val="0536D2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536D2"/>
                </a:solidFill>
                <a:latin typeface="Times New Roman"/>
                <a:cs typeface="Times New Roman"/>
              </a:rPr>
              <a:t>securely.</a:t>
            </a:r>
            <a:endParaRPr sz="1200">
              <a:latin typeface="Times New Roman"/>
              <a:cs typeface="Times New Roman"/>
            </a:endParaRPr>
          </a:p>
          <a:p>
            <a:pPr marL="461645" marR="204470" lvl="1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passed </a:t>
            </a:r>
            <a:r>
              <a:rPr sz="1200" dirty="0">
                <a:latin typeface="Times New Roman"/>
                <a:cs typeface="Times New Roman"/>
              </a:rPr>
              <a:t>safely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without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intruder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before communicating?</a:t>
            </a:r>
            <a:endParaRPr sz="1200">
              <a:latin typeface="Times New Roman"/>
              <a:cs typeface="Times New Roman"/>
            </a:endParaRPr>
          </a:p>
          <a:p>
            <a:pPr marL="118745" marR="65595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Mainly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offline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methods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methods.</a:t>
            </a:r>
            <a:endParaRPr sz="1200">
              <a:latin typeface="Times New Roman"/>
              <a:cs typeface="Times New Roman"/>
            </a:endParaRPr>
          </a:p>
          <a:p>
            <a:pPr marL="461645" marR="447040" lvl="1" indent="-342900" algn="just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talk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without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secret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 marR="22225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Anyone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original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without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461645" marR="440055" lvl="1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sniffers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20" dirty="0">
                <a:latin typeface="Times New Roman"/>
                <a:cs typeface="Times New Roman"/>
              </a:rPr>
              <a:t>key?</a:t>
            </a:r>
            <a:endParaRPr sz="1200">
              <a:latin typeface="Times New Roman"/>
              <a:cs typeface="Times New Roman"/>
            </a:endParaRPr>
          </a:p>
          <a:p>
            <a:pPr marL="118745" marR="33845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clear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sniffers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work.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If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infect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sender’s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computer,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75" y="328422"/>
            <a:ext cx="5042915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900">
              <a:lnSpc>
                <a:spcPct val="100000"/>
              </a:lnSpc>
              <a:spcBef>
                <a:spcPts val="100"/>
              </a:spcBef>
            </a:pPr>
            <a:r>
              <a:rPr dirty="0"/>
              <a:t>Secret</a:t>
            </a:r>
            <a:r>
              <a:rPr spc="-65" dirty="0"/>
              <a:t> </a:t>
            </a:r>
            <a:r>
              <a:rPr dirty="0"/>
              <a:t>Key</a:t>
            </a:r>
            <a:r>
              <a:rPr spc="-7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090930"/>
            <a:ext cx="6075680" cy="20370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symmetric</a:t>
            </a:r>
            <a:r>
              <a:rPr sz="24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Encrypted_Message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Encrypt(Key,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Decrypt(Key,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Encrypted_Message)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division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433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48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9)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429" y="3810212"/>
            <a:ext cx="6239370" cy="247404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16281" y="228979"/>
            <a:ext cx="1002030" cy="1143000"/>
            <a:chOff x="216281" y="228979"/>
            <a:chExt cx="1002030" cy="11430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30" y="228979"/>
              <a:ext cx="970562" cy="984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981" y="990981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763381" y="6020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8.5a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044" y="328422"/>
            <a:ext cx="207035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56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962" y="1092644"/>
            <a:ext cx="810387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115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Netscape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(Founded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Andreesen/UIUC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1994) </a:t>
            </a:r>
            <a:r>
              <a:rPr sz="2400" dirty="0">
                <a:latin typeface="Times New Roman"/>
                <a:cs typeface="Times New Roman"/>
              </a:rPr>
              <a:t>developed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SSL.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never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deployed.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V2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major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issues.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SSL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commonly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deployed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  <a:p>
            <a:pPr marL="355600" marR="43815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IETF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standardized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SSL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V3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upgrades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Transport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(TLS)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2246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1999]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encoded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SSL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V3.1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differences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interoperate.</a:t>
            </a:r>
            <a:endParaRPr sz="2400">
              <a:latin typeface="Times New Roman"/>
              <a:cs typeface="Times New Roman"/>
            </a:endParaRPr>
          </a:p>
          <a:p>
            <a:pPr marL="355600" marR="44767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v1.1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(SSL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V3.2)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CBC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attacks </a:t>
            </a: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4346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2006]</a:t>
            </a:r>
            <a:endParaRPr sz="2400">
              <a:latin typeface="Times New Roman"/>
              <a:cs typeface="Times New Roman"/>
            </a:endParaRPr>
          </a:p>
          <a:p>
            <a:pPr marL="355600" marR="40894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V1.2: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SHA-</a:t>
            </a:r>
            <a:r>
              <a:rPr sz="2400" dirty="0">
                <a:latin typeface="Times New Roman"/>
                <a:cs typeface="Times New Roman"/>
              </a:rPr>
              <a:t>256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instead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MD5,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Specify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hashes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signatures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acceptable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5246,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2008]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V1.3: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enhancements.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Windows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62" y="5847524"/>
            <a:ext cx="2252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[RFC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8446,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2018]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6122161"/>
            <a:ext cx="48996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http://en.wikipedia.org/wiki/Transport_Layer_Security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70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8745" marR="175895" indent="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SSL/TLS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handshake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ACKs?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SSL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runs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TCP.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TCP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acks.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Also,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SSL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responses,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 missing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messages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easily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detected.</a:t>
            </a:r>
            <a:endParaRPr sz="1200">
              <a:latin typeface="Times New Roman"/>
              <a:cs typeface="Times New Roman"/>
            </a:endParaRPr>
          </a:p>
          <a:p>
            <a:pPr marL="461645" marR="152400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Book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8.6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question: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way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might make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transaction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(i.e., </a:t>
            </a:r>
            <a:r>
              <a:rPr sz="1200" dirty="0">
                <a:latin typeface="Times New Roman"/>
                <a:cs typeface="Times New Roman"/>
              </a:rPr>
              <a:t>cannot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trusted)?</a:t>
            </a:r>
            <a:endParaRPr sz="1200">
              <a:latin typeface="Times New Roman"/>
              <a:cs typeface="Times New Roman"/>
            </a:endParaRPr>
          </a:p>
          <a:p>
            <a:pPr marL="118745" marR="29146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Their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not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accepted. If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 have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bad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reputation,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detected.</a:t>
            </a:r>
            <a:endParaRPr sz="1200">
              <a:latin typeface="Times New Roman"/>
              <a:cs typeface="Times New Roman"/>
            </a:endParaRPr>
          </a:p>
          <a:p>
            <a:pPr marL="461645" marR="293370" indent="-342900">
              <a:lnSpc>
                <a:spcPct val="10000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spc="-10" dirty="0">
                <a:latin typeface="Times New Roman"/>
                <a:cs typeface="Times New Roman"/>
              </a:rPr>
              <a:t>Generally,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handshake?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it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exchange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transmitter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receiver?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8.58.</a:t>
            </a:r>
            <a:endParaRPr sz="1200">
              <a:latin typeface="Times New Roman"/>
              <a:cs typeface="Times New Roman"/>
            </a:endParaRPr>
          </a:p>
          <a:p>
            <a:pPr marL="461645" marR="40576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record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another </a:t>
            </a:r>
            <a:r>
              <a:rPr sz="1200" dirty="0">
                <a:latin typeface="Times New Roman"/>
                <a:cs typeface="Times New Roman"/>
              </a:rPr>
              <a:t>layer?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its </a:t>
            </a:r>
            <a:r>
              <a:rPr sz="1200" dirty="0">
                <a:latin typeface="Times New Roman"/>
                <a:cs typeface="Times New Roman"/>
              </a:rPr>
              <a:t>relationship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20" dirty="0">
                <a:latin typeface="Times New Roman"/>
                <a:cs typeface="Times New Roman"/>
              </a:rPr>
              <a:t> three </a:t>
            </a:r>
            <a:r>
              <a:rPr sz="1200" spc="-10" dirty="0">
                <a:latin typeface="Times New Roman"/>
                <a:cs typeface="Times New Roman"/>
              </a:rPr>
              <a:t>protocols?</a:t>
            </a:r>
            <a:endParaRPr sz="1200">
              <a:latin typeface="Times New Roman"/>
              <a:cs typeface="Times New Roman"/>
            </a:endParaRPr>
          </a:p>
          <a:p>
            <a:pPr marL="118745" marR="448309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top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use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record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4332" y="227838"/>
            <a:ext cx="500252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4207" y="344678"/>
            <a:ext cx="443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2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784542"/>
            <a:ext cx="8009255" cy="331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SSL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components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layers</a:t>
            </a:r>
            <a:endParaRPr sz="2400">
              <a:latin typeface="Times New Roman"/>
              <a:cs typeface="Times New Roman"/>
            </a:endParaRPr>
          </a:p>
          <a:p>
            <a:pPr marL="469900" marR="374650" indent="-457200">
              <a:lnSpc>
                <a:spcPct val="100000"/>
              </a:lnSpc>
              <a:spcBef>
                <a:spcPts val="575"/>
              </a:spcBef>
              <a:buSzPct val="75000"/>
              <a:buAutoNum type="arabicPeriod"/>
              <a:tabLst>
                <a:tab pos="4699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Handshake</a:t>
            </a:r>
            <a:r>
              <a:rPr sz="2400" b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crypto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parameters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“SSL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session”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“SSL/TCP connections.”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SzPct val="75000"/>
              <a:buAutoNum type="arabicPeriod"/>
              <a:tabLst>
                <a:tab pos="4692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Record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MAC</a:t>
            </a:r>
            <a:endParaRPr sz="24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SzPct val="75000"/>
              <a:buAutoNum type="arabicPeriod"/>
              <a:tabLst>
                <a:tab pos="4692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Alert</a:t>
            </a:r>
            <a:r>
              <a:rPr sz="2400" b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problems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80"/>
              </a:spcBef>
              <a:buSzPct val="75000"/>
              <a:buAutoNum type="arabicPeriod"/>
              <a:tabLst>
                <a:tab pos="4699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2400" b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Cipher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Spec</a:t>
            </a:r>
            <a:r>
              <a:rPr sz="2400" b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crypto parameters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0612" y="4006679"/>
            <a:ext cx="3505847" cy="223179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5867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31114" y="6337447"/>
            <a:ext cx="452183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spc="170" dirty="0">
                <a:solidFill>
                  <a:srgbClr val="00DFCA"/>
                </a:solidFill>
                <a:latin typeface="Times New Roman"/>
                <a:cs typeface="Times New Roman"/>
                <a:hlinkClick r:id="rId4"/>
              </a:rPr>
              <a:t>2</a:t>
            </a:r>
            <a:r>
              <a:rPr sz="1200" spc="-35435" dirty="0">
                <a:solidFill>
                  <a:srgbClr val="00DFCA"/>
                </a:solidFill>
                <a:latin typeface="Times New Roman"/>
                <a:cs typeface="Times New Roman"/>
                <a:hlinkClick r:id="rId4"/>
              </a:rPr>
              <a:t>4</a:t>
            </a:r>
            <a:r>
              <a:rPr sz="1800" spc="240" baseline="-16203" dirty="0">
                <a:latin typeface="Times New Roman"/>
                <a:cs typeface="Times New Roman"/>
              </a:rPr>
              <a:t>L</a:t>
            </a:r>
            <a:r>
              <a:rPr sz="1800" spc="254" baseline="-16203" dirty="0">
                <a:latin typeface="Times New Roman"/>
                <a:cs typeface="Times New Roman"/>
              </a:rPr>
              <a:t>ouis</a:t>
            </a:r>
            <a:endParaRPr sz="1800" baseline="-1620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0347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  <a:tabLst>
                <a:tab pos="2581910" algn="l"/>
              </a:tabLst>
            </a:pPr>
            <a:r>
              <a:rPr sz="1200" u="sng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	</a:t>
            </a:r>
            <a:r>
              <a:rPr sz="1200" u="sng" spc="-5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71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1399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cryptographic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client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server?</a:t>
            </a:r>
            <a:endParaRPr sz="1200">
              <a:latin typeface="Times New Roman"/>
              <a:cs typeface="Times New Roman"/>
            </a:endParaRPr>
          </a:p>
          <a:p>
            <a:pPr marL="118745" marR="20066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same,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See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8-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59.</a:t>
            </a:r>
            <a:endParaRPr sz="1200">
              <a:latin typeface="Times New Roman"/>
              <a:cs typeface="Times New Roman"/>
            </a:endParaRPr>
          </a:p>
          <a:p>
            <a:pPr marL="461645" marR="18478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anything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currently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compute/use</a:t>
            </a:r>
            <a:r>
              <a:rPr sz="1200" spc="-10" dirty="0">
                <a:latin typeface="Times New Roman"/>
                <a:cs typeface="Times New Roman"/>
              </a:rPr>
              <a:t> post-</a:t>
            </a:r>
            <a:r>
              <a:rPr sz="1200" dirty="0">
                <a:latin typeface="Times New Roman"/>
                <a:cs typeface="Times New Roman"/>
              </a:rPr>
              <a:t>quantum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 </a:t>
            </a:r>
            <a:r>
              <a:rPr sz="1200" dirty="0">
                <a:latin typeface="Times New Roman"/>
                <a:cs typeface="Times New Roman"/>
              </a:rPr>
              <a:t>methods?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broken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advent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sufficiently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large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quantum computer?</a:t>
            </a:r>
            <a:endParaRPr sz="1200">
              <a:latin typeface="Times New Roman"/>
              <a:cs typeface="Times New Roman"/>
            </a:endParaRPr>
          </a:p>
          <a:p>
            <a:pPr marL="118745" marR="236854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Quantum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computers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quite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away.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See </a:t>
            </a:r>
            <a:r>
              <a:rPr sz="1200" i="1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2"/>
              </a:rPr>
              <a:t>http://www.cse.wustl.edu/~jain/talks/qb_tt.htm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191" y="227838"/>
            <a:ext cx="648995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5257" y="344678"/>
            <a:ext cx="591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25" dirty="0"/>
              <a:t> </a:t>
            </a:r>
            <a:r>
              <a:rPr dirty="0"/>
              <a:t>Handshake</a:t>
            </a:r>
            <a:r>
              <a:rPr spc="-25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317752"/>
            <a:ext cx="400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 indent="-6089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621665" algn="l"/>
              </a:tabLst>
            </a:pPr>
            <a:r>
              <a:rPr sz="2400" dirty="0">
                <a:latin typeface="Times New Roman"/>
                <a:cs typeface="Times New Roman"/>
              </a:rPr>
              <a:t>Allows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127" y="1683512"/>
            <a:ext cx="592899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675"/>
              </a:spcBef>
              <a:buSzPct val="64583"/>
              <a:buFont typeface="Wingdings"/>
              <a:buChar char="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Authenticate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other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algorithms</a:t>
            </a:r>
            <a:endParaRPr sz="24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cryptographic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927" y="3000248"/>
            <a:ext cx="6021070" cy="2219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621665" indent="-6089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621665" algn="l"/>
              </a:tabLst>
            </a:pPr>
            <a:r>
              <a:rPr sz="2400" dirty="0">
                <a:latin typeface="Times New Roman"/>
                <a:cs typeface="Times New Roman"/>
              </a:rPr>
              <a:t>Comprises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series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phases</a:t>
            </a:r>
            <a:endParaRPr sz="2400">
              <a:latin typeface="Times New Roman"/>
              <a:cs typeface="Times New Roman"/>
            </a:endParaRPr>
          </a:p>
          <a:p>
            <a:pPr marL="1002665" lvl="1" indent="-532765">
              <a:lnSpc>
                <a:spcPct val="100000"/>
              </a:lnSpc>
              <a:spcBef>
                <a:spcPts val="575"/>
              </a:spcBef>
              <a:buSzPct val="64583"/>
              <a:buAutoNum type="arabicPeriod"/>
              <a:tabLst>
                <a:tab pos="1002665" algn="l"/>
              </a:tabLst>
            </a:pPr>
            <a:r>
              <a:rPr sz="2400" dirty="0">
                <a:latin typeface="Times New Roman"/>
                <a:cs typeface="Times New Roman"/>
              </a:rPr>
              <a:t>Establish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Capabilities</a:t>
            </a:r>
            <a:endParaRPr sz="2400">
              <a:latin typeface="Times New Roman"/>
              <a:cs typeface="Times New Roman"/>
            </a:endParaRPr>
          </a:p>
          <a:p>
            <a:pPr marL="1002665" lvl="1" indent="-532765">
              <a:lnSpc>
                <a:spcPct val="100000"/>
              </a:lnSpc>
              <a:spcBef>
                <a:spcPts val="575"/>
              </a:spcBef>
              <a:buSzPct val="64583"/>
              <a:buAutoNum type="arabicPeriod"/>
              <a:tabLst>
                <a:tab pos="1002665" algn="l"/>
              </a:tabLst>
            </a:pP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</a:t>
            </a:r>
            <a:endParaRPr sz="2400">
              <a:latin typeface="Times New Roman"/>
              <a:cs typeface="Times New Roman"/>
            </a:endParaRPr>
          </a:p>
          <a:p>
            <a:pPr marL="1002665" lvl="1" indent="-532765">
              <a:lnSpc>
                <a:spcPct val="100000"/>
              </a:lnSpc>
              <a:spcBef>
                <a:spcPts val="575"/>
              </a:spcBef>
              <a:buSzPct val="64583"/>
              <a:buAutoNum type="arabicPeriod"/>
              <a:tabLst>
                <a:tab pos="1002665" algn="l"/>
              </a:tabLst>
            </a:pPr>
            <a:r>
              <a:rPr sz="2400" dirty="0">
                <a:latin typeface="Times New Roman"/>
                <a:cs typeface="Times New Roman"/>
              </a:rPr>
              <a:t>Client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Exchange</a:t>
            </a:r>
            <a:endParaRPr sz="2400">
              <a:latin typeface="Times New Roman"/>
              <a:cs typeface="Times New Roman"/>
            </a:endParaRPr>
          </a:p>
          <a:p>
            <a:pPr marL="1002665" lvl="1" indent="-532765">
              <a:lnSpc>
                <a:spcPct val="100000"/>
              </a:lnSpc>
              <a:spcBef>
                <a:spcPts val="580"/>
              </a:spcBef>
              <a:buSzPct val="64583"/>
              <a:buAutoNum type="arabicPeriod"/>
              <a:tabLst>
                <a:tab pos="1002665" algn="l"/>
              </a:tabLst>
            </a:pPr>
            <a:r>
              <a:rPr sz="2400" spc="-10" dirty="0">
                <a:latin typeface="Times New Roman"/>
                <a:cs typeface="Times New Roman"/>
              </a:rPr>
              <a:t>Finish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9581" y="4062603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/>
          <p:nvPr/>
        </p:nvSpPr>
        <p:spPr>
          <a:xfrm>
            <a:off x="154939" y="6369248"/>
            <a:ext cx="23361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20" dirty="0">
                <a:latin typeface="Times New Roman"/>
                <a:cs typeface="Times New Roman"/>
              </a:rPr>
              <a:t>8.57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9461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phase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three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optional.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benefits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them?</a:t>
            </a:r>
            <a:endParaRPr sz="1200">
              <a:latin typeface="Times New Roman"/>
              <a:cs typeface="Times New Roman"/>
            </a:endParaRPr>
          </a:p>
          <a:p>
            <a:pPr marL="118745" marR="464184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authenticated,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was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initially.</a:t>
            </a:r>
            <a:endParaRPr sz="1200">
              <a:latin typeface="Times New Roman"/>
              <a:cs typeface="Times New Roman"/>
            </a:endParaRPr>
          </a:p>
          <a:p>
            <a:pPr marL="118745" marR="1441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police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arrest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you?</a:t>
            </a:r>
            <a:endParaRPr sz="1200">
              <a:latin typeface="Times New Roman"/>
              <a:cs typeface="Times New Roman"/>
            </a:endParaRPr>
          </a:p>
          <a:p>
            <a:pPr marL="461645" marR="14922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stopping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middle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handshake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match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to?</a:t>
            </a:r>
            <a:endParaRPr sz="1200">
              <a:latin typeface="Times New Roman"/>
              <a:cs typeface="Times New Roman"/>
            </a:endParaRPr>
          </a:p>
          <a:p>
            <a:pPr marL="118745" marR="17462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called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“man-in-the-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middle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(MIM)”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attack.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Handshake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finished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avoid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MIM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changing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weak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suite</a:t>
            </a:r>
            <a:endParaRPr sz="1200">
              <a:latin typeface="Times New Roman"/>
              <a:cs typeface="Times New Roman"/>
            </a:endParaRPr>
          </a:p>
          <a:p>
            <a:pPr marL="461645" marR="270510" indent="-342900" algn="just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certificate verified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last </a:t>
            </a:r>
            <a:r>
              <a:rPr sz="1200" dirty="0">
                <a:latin typeface="Times New Roman"/>
                <a:cs typeface="Times New Roman"/>
              </a:rPr>
              <a:t>step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phase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checking,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MS </a:t>
            </a:r>
            <a:r>
              <a:rPr sz="1200" dirty="0">
                <a:latin typeface="Times New Roman"/>
                <a:cs typeface="Times New Roman"/>
              </a:rPr>
              <a:t>computed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same?</a:t>
            </a:r>
            <a:endParaRPr sz="1200">
              <a:latin typeface="Times New Roman"/>
              <a:cs typeface="Times New Roman"/>
            </a:endParaRPr>
          </a:p>
          <a:p>
            <a:pPr marL="118745" marR="213995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meaning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“Certificates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Verified.”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like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ack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am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done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phase.</a:t>
            </a:r>
            <a:endParaRPr sz="1200">
              <a:latin typeface="Times New Roman"/>
              <a:cs typeface="Times New Roman"/>
            </a:endParaRPr>
          </a:p>
          <a:p>
            <a:pPr marL="461645" marR="260985" indent="-342900" algn="just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SSL/TLS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handshake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handshakes?</a:t>
            </a:r>
            <a:endParaRPr sz="1200">
              <a:latin typeface="Times New Roman"/>
              <a:cs typeface="Times New Roman"/>
            </a:endParaRPr>
          </a:p>
          <a:p>
            <a:pPr marL="118745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figure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slide.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002" y="328422"/>
            <a:ext cx="80771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55" dirty="0"/>
              <a:t> </a:t>
            </a:r>
            <a:r>
              <a:rPr dirty="0"/>
              <a:t>Handshake</a:t>
            </a:r>
            <a:r>
              <a:rPr spc="-60" dirty="0"/>
              <a:t> </a:t>
            </a:r>
            <a:r>
              <a:rPr dirty="0"/>
              <a:t>Protocol</a:t>
            </a:r>
            <a:r>
              <a:rPr spc="-45" dirty="0"/>
              <a:t> </a:t>
            </a:r>
            <a:r>
              <a:rPr spc="-10" dirty="0"/>
              <a:t>Actions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1146" y="1093724"/>
            <a:ext cx="5955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Client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Hello: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Crypto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Choices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(Protocol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Version,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Cipher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Suite,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Compression,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350" spc="-15" baseline="-21604" dirty="0">
                <a:latin typeface="Times New Roman"/>
                <a:cs typeface="Times New Roman"/>
              </a:rPr>
              <a:t>Client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3612" y="1394650"/>
            <a:ext cx="3863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Hello: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Crypto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Selected,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1950" spc="-15" baseline="-21367" dirty="0">
                <a:latin typeface="Times New Roman"/>
                <a:cs typeface="Times New Roman"/>
              </a:rPr>
              <a:t>Server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2577" y="1789939"/>
            <a:ext cx="41427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Certificate: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8292" y="2580611"/>
            <a:ext cx="30968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0295" y="3371284"/>
            <a:ext cx="29794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Certificate: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Client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Certificate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4404" y="3766620"/>
            <a:ext cx="5895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Client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E(K</a:t>
            </a:r>
            <a:r>
              <a:rPr sz="1950" baseline="-21367" dirty="0">
                <a:latin typeface="Times New Roman"/>
                <a:cs typeface="Times New Roman"/>
              </a:rPr>
              <a:t>server</a:t>
            </a:r>
            <a:r>
              <a:rPr sz="1950" spc="15" baseline="-21367" dirty="0">
                <a:latin typeface="Times New Roman"/>
                <a:cs typeface="Times New Roman"/>
              </a:rPr>
              <a:t> </a:t>
            </a:r>
            <a:r>
              <a:rPr sz="1950" baseline="-21367" dirty="0">
                <a:latin typeface="Times New Roman"/>
                <a:cs typeface="Times New Roman"/>
              </a:rPr>
              <a:t>Public</a:t>
            </a:r>
            <a:r>
              <a:rPr sz="1950" spc="-15" baseline="-21367" dirty="0">
                <a:latin typeface="Times New Roman"/>
                <a:cs typeface="Times New Roman"/>
              </a:rPr>
              <a:t> </a:t>
            </a:r>
            <a:r>
              <a:rPr sz="1950" baseline="-21367" dirty="0">
                <a:latin typeface="Times New Roman"/>
                <a:cs typeface="Times New Roman"/>
              </a:rPr>
              <a:t>Key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PreMasterSecret)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1792" y="4555271"/>
            <a:ext cx="2113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Spec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2353" y="4950607"/>
            <a:ext cx="60686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Handshake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Finished: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1792" y="5345944"/>
            <a:ext cx="2113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Spec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2449" y="5741280"/>
            <a:ext cx="20935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Handshake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Finished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36725" y="1191005"/>
            <a:ext cx="6457315" cy="5086350"/>
            <a:chOff x="1236725" y="1191005"/>
            <a:chExt cx="6457315" cy="5086350"/>
          </a:xfrm>
        </p:grpSpPr>
        <p:sp>
          <p:nvSpPr>
            <p:cNvPr id="16" name="object 16"/>
            <p:cNvSpPr/>
            <p:nvPr/>
          </p:nvSpPr>
          <p:spPr>
            <a:xfrm>
              <a:off x="1259204" y="4137279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83044" y="409917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9204" y="1371980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3044" y="1333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2704" y="1767458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202" y="17293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2704" y="2162936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9202" y="21248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2704" y="2951607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9202" y="29135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59204" y="3741801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3044" y="37036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9204" y="4928234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3044" y="489013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204" y="5322951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83044" y="52848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2704" y="5718428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9202" y="56803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2704" y="6112383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59202" y="60742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65300" y="1219580"/>
              <a:ext cx="0" cy="5029200"/>
            </a:xfrm>
            <a:custGeom>
              <a:avLst/>
              <a:gdLst/>
              <a:ahLst/>
              <a:cxnLst/>
              <a:rect l="l" t="t" r="r" b="b"/>
              <a:pathLst>
                <a:path h="5029200">
                  <a:moveTo>
                    <a:pt x="0" y="50292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5338" y="1219580"/>
              <a:ext cx="0" cy="5029200"/>
            </a:xfrm>
            <a:custGeom>
              <a:avLst/>
              <a:gdLst/>
              <a:ahLst/>
              <a:cxnLst/>
              <a:rect l="l" t="t" r="r" b="b"/>
              <a:pathLst>
                <a:path h="5029200">
                  <a:moveTo>
                    <a:pt x="0" y="50292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5738" y="1054227"/>
            <a:ext cx="811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10755" algn="l"/>
              </a:tabLst>
            </a:pPr>
            <a:r>
              <a:rPr sz="2400" spc="-10" dirty="0">
                <a:latin typeface="Times New Roman"/>
                <a:cs typeface="Times New Roman"/>
              </a:rPr>
              <a:t>Client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Server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32383" y="3848478"/>
            <a:ext cx="233045" cy="76200"/>
            <a:chOff x="1032383" y="3848478"/>
            <a:chExt cx="233045" cy="76200"/>
          </a:xfrm>
        </p:grpSpPr>
        <p:sp>
          <p:nvSpPr>
            <p:cNvPr id="40" name="object 40"/>
            <p:cNvSpPr/>
            <p:nvPr/>
          </p:nvSpPr>
          <p:spPr>
            <a:xfrm>
              <a:off x="1045083" y="388658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9103" y="3848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5944" y="3379723"/>
            <a:ext cx="67691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 marR="11430" indent="-49530" algn="just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Generate random </a:t>
            </a:r>
            <a:r>
              <a:rPr sz="1400" dirty="0">
                <a:latin typeface="Times New Roman"/>
                <a:cs typeface="Times New Roman"/>
              </a:rPr>
              <a:t>PMS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45415" marR="5080" indent="-133350" algn="just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Times New Roman"/>
                <a:cs typeface="Times New Roman"/>
              </a:rPr>
              <a:t>Compute </a:t>
            </a:r>
            <a:r>
              <a:rPr sz="1400" dirty="0">
                <a:latin typeface="Times New Roman"/>
                <a:cs typeface="Times New Roman"/>
              </a:rPr>
              <a:t>MS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32383" y="4381878"/>
            <a:ext cx="233045" cy="76200"/>
            <a:chOff x="1032383" y="4381878"/>
            <a:chExt cx="233045" cy="76200"/>
          </a:xfrm>
        </p:grpSpPr>
        <p:sp>
          <p:nvSpPr>
            <p:cNvPr id="44" name="object 44"/>
            <p:cNvSpPr/>
            <p:nvPr/>
          </p:nvSpPr>
          <p:spPr>
            <a:xfrm>
              <a:off x="1045083" y="441998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89103" y="4381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728825" y="4141723"/>
            <a:ext cx="676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415" marR="5080" indent="-13335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Compute </a:t>
            </a:r>
            <a:r>
              <a:rPr sz="1400" dirty="0">
                <a:latin typeface="Times New Roman"/>
                <a:cs typeface="Times New Roman"/>
              </a:rPr>
              <a:t>MS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665336" y="4381878"/>
            <a:ext cx="233679" cy="76200"/>
            <a:chOff x="7665336" y="4381878"/>
            <a:chExt cx="233679" cy="76200"/>
          </a:xfrm>
        </p:grpSpPr>
        <p:sp>
          <p:nvSpPr>
            <p:cNvPr id="48" name="object 48"/>
            <p:cNvSpPr/>
            <p:nvPr/>
          </p:nvSpPr>
          <p:spPr>
            <a:xfrm>
              <a:off x="7728839" y="4419980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157479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5336" y="4381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808933" y="2185226"/>
            <a:ext cx="3425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59202" y="2519550"/>
            <a:ext cx="6412865" cy="76200"/>
            <a:chOff x="1259202" y="2519550"/>
            <a:chExt cx="6412865" cy="76200"/>
          </a:xfrm>
        </p:grpSpPr>
        <p:sp>
          <p:nvSpPr>
            <p:cNvPr id="52" name="object 52"/>
            <p:cNvSpPr/>
            <p:nvPr/>
          </p:nvSpPr>
          <p:spPr>
            <a:xfrm>
              <a:off x="1322705" y="2557653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59202" y="25195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530767" y="2975801"/>
            <a:ext cx="19278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Hello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Done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246505" y="3308982"/>
            <a:ext cx="6425565" cy="1262380"/>
            <a:chOff x="1246505" y="3308982"/>
            <a:chExt cx="6425565" cy="1262380"/>
          </a:xfrm>
        </p:grpSpPr>
        <p:sp>
          <p:nvSpPr>
            <p:cNvPr id="56" name="object 56"/>
            <p:cNvSpPr/>
            <p:nvPr/>
          </p:nvSpPr>
          <p:spPr>
            <a:xfrm>
              <a:off x="1322705" y="3347085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9202" y="33089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9205" y="4532757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83044" y="44946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582874" y="4161664"/>
            <a:ext cx="17862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Verify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31494" y="1838832"/>
            <a:ext cx="7576820" cy="2750185"/>
            <a:chOff x="531494" y="1838832"/>
            <a:chExt cx="7576820" cy="2750185"/>
          </a:xfrm>
        </p:grpSpPr>
        <p:sp>
          <p:nvSpPr>
            <p:cNvPr id="62" name="object 62"/>
            <p:cNvSpPr/>
            <p:nvPr/>
          </p:nvSpPr>
          <p:spPr>
            <a:xfrm>
              <a:off x="531494" y="1845182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1494" y="3429380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1494" y="4582286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39581" y="6324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69" name="object 69"/>
          <p:cNvSpPr txBox="1"/>
          <p:nvPr/>
        </p:nvSpPr>
        <p:spPr>
          <a:xfrm>
            <a:off x="166052" y="6369248"/>
            <a:ext cx="232537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8.58a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9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7995" indent="-342900">
              <a:lnSpc>
                <a:spcPts val="1285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standard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form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"x-</a:t>
            </a:r>
            <a:r>
              <a:rPr sz="1200" spc="-25" dirty="0">
                <a:latin typeface="Times New Roman"/>
                <a:cs typeface="Times New Roman"/>
              </a:rPr>
              <a:t>way</a:t>
            </a:r>
            <a:endParaRPr sz="1200">
              <a:latin typeface="Times New Roman"/>
              <a:cs typeface="Times New Roman"/>
            </a:endParaRPr>
          </a:p>
          <a:p>
            <a:pPr marL="467995" marR="3251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handshake,"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before?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0" dirty="0">
                <a:latin typeface="Times New Roman"/>
                <a:cs typeface="Times New Roman"/>
              </a:rPr>
              <a:t> here?</a:t>
            </a:r>
            <a:endParaRPr sz="1200">
              <a:latin typeface="Times New Roman"/>
              <a:cs typeface="Times New Roman"/>
            </a:endParaRPr>
          </a:p>
          <a:p>
            <a:pPr marL="125095" marR="17907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called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13-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handshake.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two-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authentication.</a:t>
            </a:r>
            <a:endParaRPr sz="1200">
              <a:latin typeface="Times New Roman"/>
              <a:cs typeface="Times New Roman"/>
            </a:endParaRPr>
          </a:p>
          <a:p>
            <a:pPr marL="467995" marR="29146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799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challenges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limitations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certificate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SSL/TLS connections?</a:t>
            </a:r>
            <a:endParaRPr sz="1200">
              <a:latin typeface="Times New Roman"/>
              <a:cs typeface="Times New Roman"/>
            </a:endParaRPr>
          </a:p>
          <a:p>
            <a:pPr marL="125095">
              <a:lnSpc>
                <a:spcPts val="1435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Certificates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computation,</a:t>
            </a:r>
            <a:endParaRPr sz="1200">
              <a:latin typeface="Times New Roman"/>
              <a:cs typeface="Times New Roman"/>
            </a:endParaRPr>
          </a:p>
          <a:p>
            <a:pPr marL="104139">
              <a:lnSpc>
                <a:spcPts val="1914"/>
              </a:lnSpc>
              <a:tabLst>
                <a:tab pos="3075940" algn="l"/>
              </a:tabLst>
            </a:pPr>
            <a:r>
              <a:rPr sz="1200" i="1" u="heavy" spc="-13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which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is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complex</a:t>
            </a:r>
            <a:r>
              <a:rPr sz="16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16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002" y="328422"/>
            <a:ext cx="80771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55" dirty="0"/>
              <a:t> </a:t>
            </a:r>
            <a:r>
              <a:rPr dirty="0"/>
              <a:t>Handshake</a:t>
            </a:r>
            <a:r>
              <a:rPr spc="-60" dirty="0"/>
              <a:t> </a:t>
            </a:r>
            <a:r>
              <a:rPr dirty="0"/>
              <a:t>Protocol</a:t>
            </a:r>
            <a:r>
              <a:rPr spc="-45" dirty="0"/>
              <a:t> </a:t>
            </a:r>
            <a:r>
              <a:rPr spc="-10" dirty="0"/>
              <a:t>Actions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1146" y="1093724"/>
            <a:ext cx="59556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Client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Hello: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Crypto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Choices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(Protocol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Version,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Cipher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Suite,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Compression,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</a:t>
            </a:r>
            <a:r>
              <a:rPr sz="1350" spc="-15" baseline="-21604" dirty="0">
                <a:latin typeface="Times New Roman"/>
                <a:cs typeface="Times New Roman"/>
              </a:rPr>
              <a:t>Client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3612" y="1394650"/>
            <a:ext cx="3863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Hello: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Crypto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Selected,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1950" spc="-15" baseline="-21367" dirty="0">
                <a:latin typeface="Times New Roman"/>
                <a:cs typeface="Times New Roman"/>
              </a:rPr>
              <a:t>Server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2577" y="1789939"/>
            <a:ext cx="41427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Certificate: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8292" y="2580611"/>
            <a:ext cx="30968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0295" y="3371284"/>
            <a:ext cx="29794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Certificate: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Client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Certificate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4404" y="3766620"/>
            <a:ext cx="58953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Client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E(K</a:t>
            </a:r>
            <a:r>
              <a:rPr sz="1950" baseline="-21367" dirty="0">
                <a:latin typeface="Times New Roman"/>
                <a:cs typeface="Times New Roman"/>
              </a:rPr>
              <a:t>server</a:t>
            </a:r>
            <a:r>
              <a:rPr sz="1950" spc="15" baseline="-21367" dirty="0">
                <a:latin typeface="Times New Roman"/>
                <a:cs typeface="Times New Roman"/>
              </a:rPr>
              <a:t> </a:t>
            </a:r>
            <a:r>
              <a:rPr sz="1950" baseline="-21367" dirty="0">
                <a:latin typeface="Times New Roman"/>
                <a:cs typeface="Times New Roman"/>
              </a:rPr>
              <a:t>Public</a:t>
            </a:r>
            <a:r>
              <a:rPr sz="1950" spc="-15" baseline="-21367" dirty="0">
                <a:latin typeface="Times New Roman"/>
                <a:cs typeface="Times New Roman"/>
              </a:rPr>
              <a:t> </a:t>
            </a:r>
            <a:r>
              <a:rPr sz="1950" baseline="-21367" dirty="0">
                <a:latin typeface="Times New Roman"/>
                <a:cs typeface="Times New Roman"/>
              </a:rPr>
              <a:t>Key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PreMasterSecret)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1792" y="4555271"/>
            <a:ext cx="2113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Spec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2353" y="4950607"/>
            <a:ext cx="60686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Handshake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Finished: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Previous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messages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1792" y="5345944"/>
            <a:ext cx="2113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Change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Spec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2449" y="5741280"/>
            <a:ext cx="20935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Handshake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Finished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36725" y="1191005"/>
            <a:ext cx="6457315" cy="5086350"/>
            <a:chOff x="1236725" y="1191005"/>
            <a:chExt cx="6457315" cy="5086350"/>
          </a:xfrm>
        </p:grpSpPr>
        <p:sp>
          <p:nvSpPr>
            <p:cNvPr id="16" name="object 16"/>
            <p:cNvSpPr/>
            <p:nvPr/>
          </p:nvSpPr>
          <p:spPr>
            <a:xfrm>
              <a:off x="1259204" y="4137279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83044" y="409917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9204" y="1371980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3044" y="1333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2704" y="1767458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202" y="17293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2704" y="2162936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9202" y="21248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2704" y="2951607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9202" y="29135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59204" y="3741801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3044" y="37036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9204" y="4928234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3044" y="489013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9204" y="5322951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83044" y="52848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2704" y="5718428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9202" y="56803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2704" y="6112383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59202" y="60742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65300" y="1219580"/>
              <a:ext cx="0" cy="5029200"/>
            </a:xfrm>
            <a:custGeom>
              <a:avLst/>
              <a:gdLst/>
              <a:ahLst/>
              <a:cxnLst/>
              <a:rect l="l" t="t" r="r" b="b"/>
              <a:pathLst>
                <a:path h="5029200">
                  <a:moveTo>
                    <a:pt x="0" y="50292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5338" y="1219580"/>
              <a:ext cx="0" cy="5029200"/>
            </a:xfrm>
            <a:custGeom>
              <a:avLst/>
              <a:gdLst/>
              <a:ahLst/>
              <a:cxnLst/>
              <a:rect l="l" t="t" r="r" b="b"/>
              <a:pathLst>
                <a:path h="5029200">
                  <a:moveTo>
                    <a:pt x="0" y="50292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5738" y="1054227"/>
            <a:ext cx="811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10755" algn="l"/>
              </a:tabLst>
            </a:pPr>
            <a:r>
              <a:rPr sz="2400" spc="-10" dirty="0">
                <a:latin typeface="Times New Roman"/>
                <a:cs typeface="Times New Roman"/>
              </a:rPr>
              <a:t>Client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Server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32383" y="3848478"/>
            <a:ext cx="233045" cy="76200"/>
            <a:chOff x="1032383" y="3848478"/>
            <a:chExt cx="233045" cy="76200"/>
          </a:xfrm>
        </p:grpSpPr>
        <p:sp>
          <p:nvSpPr>
            <p:cNvPr id="40" name="object 40"/>
            <p:cNvSpPr/>
            <p:nvPr/>
          </p:nvSpPr>
          <p:spPr>
            <a:xfrm>
              <a:off x="1045083" y="388658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9103" y="38484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5944" y="3379723"/>
            <a:ext cx="67691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 marR="11430" indent="-49530" algn="just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Generate random </a:t>
            </a:r>
            <a:r>
              <a:rPr sz="1400" dirty="0">
                <a:latin typeface="Times New Roman"/>
                <a:cs typeface="Times New Roman"/>
              </a:rPr>
              <a:t>PMS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45415" marR="5080" indent="-133350" algn="just">
              <a:lnSpc>
                <a:spcPct val="100000"/>
              </a:lnSpc>
              <a:spcBef>
                <a:spcPts val="960"/>
              </a:spcBef>
            </a:pPr>
            <a:r>
              <a:rPr sz="1400" spc="-10" dirty="0">
                <a:latin typeface="Times New Roman"/>
                <a:cs typeface="Times New Roman"/>
              </a:rPr>
              <a:t>Compute </a:t>
            </a:r>
            <a:r>
              <a:rPr sz="1400" dirty="0">
                <a:latin typeface="Times New Roman"/>
                <a:cs typeface="Times New Roman"/>
              </a:rPr>
              <a:t>MS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32383" y="4381878"/>
            <a:ext cx="233045" cy="76200"/>
            <a:chOff x="1032383" y="4381878"/>
            <a:chExt cx="233045" cy="76200"/>
          </a:xfrm>
        </p:grpSpPr>
        <p:sp>
          <p:nvSpPr>
            <p:cNvPr id="44" name="object 44"/>
            <p:cNvSpPr/>
            <p:nvPr/>
          </p:nvSpPr>
          <p:spPr>
            <a:xfrm>
              <a:off x="1045083" y="4419980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7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89103" y="4381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728825" y="4141723"/>
            <a:ext cx="676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415" marR="5080" indent="-13335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Compute </a:t>
            </a:r>
            <a:r>
              <a:rPr sz="1400" dirty="0">
                <a:latin typeface="Times New Roman"/>
                <a:cs typeface="Times New Roman"/>
              </a:rPr>
              <a:t>MS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665336" y="4381878"/>
            <a:ext cx="233679" cy="76200"/>
            <a:chOff x="7665336" y="4381878"/>
            <a:chExt cx="233679" cy="76200"/>
          </a:xfrm>
        </p:grpSpPr>
        <p:sp>
          <p:nvSpPr>
            <p:cNvPr id="48" name="object 48"/>
            <p:cNvSpPr/>
            <p:nvPr/>
          </p:nvSpPr>
          <p:spPr>
            <a:xfrm>
              <a:off x="7728839" y="4419980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157479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5336" y="4381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808933" y="2185226"/>
            <a:ext cx="3425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40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(Optional)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59202" y="2519550"/>
            <a:ext cx="6412865" cy="76200"/>
            <a:chOff x="1259202" y="2519550"/>
            <a:chExt cx="6412865" cy="76200"/>
          </a:xfrm>
        </p:grpSpPr>
        <p:sp>
          <p:nvSpPr>
            <p:cNvPr id="52" name="object 52"/>
            <p:cNvSpPr/>
            <p:nvPr/>
          </p:nvSpPr>
          <p:spPr>
            <a:xfrm>
              <a:off x="1322705" y="2557653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59202" y="25195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530767" y="2975801"/>
            <a:ext cx="19278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Hello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Done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246505" y="3308982"/>
            <a:ext cx="6425565" cy="1262380"/>
            <a:chOff x="1246505" y="3308982"/>
            <a:chExt cx="6425565" cy="1262380"/>
          </a:xfrm>
        </p:grpSpPr>
        <p:sp>
          <p:nvSpPr>
            <p:cNvPr id="56" name="object 56"/>
            <p:cNvSpPr/>
            <p:nvPr/>
          </p:nvSpPr>
          <p:spPr>
            <a:xfrm>
              <a:off x="1322705" y="3347085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6336538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9202" y="33089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9205" y="4532757"/>
              <a:ext cx="6336665" cy="0"/>
            </a:xfrm>
            <a:custGeom>
              <a:avLst/>
              <a:gdLst/>
              <a:ahLst/>
              <a:cxnLst/>
              <a:rect l="l" t="t" r="r" b="b"/>
              <a:pathLst>
                <a:path w="6336665">
                  <a:moveTo>
                    <a:pt x="0" y="0"/>
                  </a:moveTo>
                  <a:lnTo>
                    <a:pt x="63365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83044" y="44946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582874" y="4161664"/>
            <a:ext cx="17862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Times New Roman"/>
                <a:cs typeface="Times New Roman"/>
              </a:rPr>
              <a:t>Certificate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Verify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31494" y="1838832"/>
            <a:ext cx="7576820" cy="2750185"/>
            <a:chOff x="531494" y="1838832"/>
            <a:chExt cx="7576820" cy="2750185"/>
          </a:xfrm>
        </p:grpSpPr>
        <p:sp>
          <p:nvSpPr>
            <p:cNvPr id="62" name="object 62"/>
            <p:cNvSpPr/>
            <p:nvPr/>
          </p:nvSpPr>
          <p:spPr>
            <a:xfrm>
              <a:off x="531494" y="1845182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1494" y="3429380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1494" y="4582286"/>
              <a:ext cx="7576820" cy="0"/>
            </a:xfrm>
            <a:custGeom>
              <a:avLst/>
              <a:gdLst/>
              <a:ahLst/>
              <a:cxnLst/>
              <a:rect l="l" t="t" r="r" b="b"/>
              <a:pathLst>
                <a:path w="7576820">
                  <a:moveTo>
                    <a:pt x="0" y="0"/>
                  </a:moveTo>
                  <a:lnTo>
                    <a:pt x="7576566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68" name="object 68"/>
          <p:cNvSpPr txBox="1"/>
          <p:nvPr/>
        </p:nvSpPr>
        <p:spPr>
          <a:xfrm>
            <a:off x="166052" y="6369248"/>
            <a:ext cx="232537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480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8.58b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60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9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SSL/TLS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handshake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TCP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handshake?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SSL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TCP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connection.</a:t>
            </a:r>
            <a:endParaRPr sz="1200">
              <a:latin typeface="Times New Roman"/>
              <a:cs typeface="Times New Roman"/>
            </a:endParaRPr>
          </a:p>
          <a:p>
            <a:pPr marL="461645" marR="17081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encrypted </a:t>
            </a:r>
            <a:r>
              <a:rPr sz="1200" dirty="0">
                <a:latin typeface="Times New Roman"/>
                <a:cs typeface="Times New Roman"/>
              </a:rPr>
              <a:t>version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PMS,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PMS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server’s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key.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client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check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they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computed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MS?</a:t>
            </a:r>
            <a:endParaRPr sz="1200">
              <a:latin typeface="Times New Roman"/>
              <a:cs typeface="Times New Roman"/>
            </a:endParaRPr>
          </a:p>
          <a:p>
            <a:pPr marL="118745" marR="204470" algn="just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MS.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check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same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have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MS,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decryption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result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garbage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resync.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580" y="227838"/>
            <a:ext cx="6377177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1645" y="344678"/>
            <a:ext cx="5805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Cryptographic</a:t>
            </a:r>
            <a:r>
              <a:rPr spc="-150" dirty="0"/>
              <a:t> </a:t>
            </a:r>
            <a:r>
              <a:rPr spc="-10" dirty="0"/>
              <a:t>Computations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3058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Master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creation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127" y="1610359"/>
            <a:ext cx="7365365" cy="271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SzPct val="64583"/>
              <a:buFont typeface="Wingdings"/>
              <a:buChar char=""/>
              <a:tabLst>
                <a:tab pos="29781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one-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48-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10" dirty="0">
                <a:latin typeface="Times New Roman"/>
                <a:cs typeface="Times New Roman"/>
              </a:rPr>
              <a:t>nonces</a:t>
            </a:r>
            <a:endParaRPr sz="2400">
              <a:latin typeface="Times New Roman"/>
              <a:cs typeface="Times New Roman"/>
            </a:endParaRPr>
          </a:p>
          <a:p>
            <a:pPr marL="298450" marR="6985" indent="-286385">
              <a:lnSpc>
                <a:spcPct val="8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29845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48-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pre-</a:t>
            </a:r>
            <a:r>
              <a:rPr sz="2400" dirty="0">
                <a:latin typeface="Times New Roman"/>
                <a:cs typeface="Times New Roman"/>
              </a:rPr>
              <a:t>master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exchanged/generated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secure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(RSA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Diffie-</a:t>
            </a:r>
            <a:r>
              <a:rPr sz="2400" dirty="0">
                <a:latin typeface="Times New Roman"/>
                <a:cs typeface="Times New Roman"/>
              </a:rPr>
              <a:t>Hellman)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then </a:t>
            </a:r>
            <a:r>
              <a:rPr sz="2400" spc="-10" dirty="0">
                <a:latin typeface="Times New Roman"/>
                <a:cs typeface="Times New Roman"/>
              </a:rPr>
              <a:t>hashing:</a:t>
            </a:r>
            <a:endParaRPr sz="24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80000"/>
              </a:lnSpc>
              <a:spcBef>
                <a:spcPts val="455"/>
              </a:spcBef>
              <a:buSzPct val="63888"/>
              <a:buFont typeface="Wingdings"/>
              <a:buChar char=""/>
              <a:tabLst>
                <a:tab pos="298450" algn="l"/>
              </a:tabLst>
            </a:pPr>
            <a:r>
              <a:rPr sz="1800" i="1" dirty="0">
                <a:latin typeface="Times New Roman"/>
                <a:cs typeface="Times New Roman"/>
              </a:rPr>
              <a:t>Master_Secret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=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MD5(Pre_master_Secret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SHA(‘A’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pre_master_secret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|| </a:t>
            </a:r>
            <a:r>
              <a:rPr sz="1800" i="1" spc="-10" dirty="0">
                <a:latin typeface="Times New Roman"/>
                <a:cs typeface="Times New Roman"/>
              </a:rPr>
              <a:t>clientHello.random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ServerHello.random))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||</a:t>
            </a:r>
            <a:endParaRPr sz="1800">
              <a:latin typeface="Times New Roman"/>
              <a:cs typeface="Times New Roman"/>
            </a:endParaRPr>
          </a:p>
          <a:p>
            <a:pPr marL="298450" marR="1288415">
              <a:lnSpc>
                <a:spcPct val="80000"/>
              </a:lnSpc>
            </a:pPr>
            <a:r>
              <a:rPr sz="1800" i="1" spc="-10" dirty="0">
                <a:latin typeface="Times New Roman"/>
                <a:cs typeface="Times New Roman"/>
              </a:rPr>
              <a:t>MD5(Pre_master_Secret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SHA(‘BBB’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pre_master_secret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|| </a:t>
            </a:r>
            <a:r>
              <a:rPr sz="1800" i="1" spc="-10" dirty="0">
                <a:latin typeface="Times New Roman"/>
                <a:cs typeface="Times New Roman"/>
              </a:rPr>
              <a:t>clientHello.random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ServerHello.random))</a:t>
            </a:r>
            <a:r>
              <a:rPr sz="1800" i="1" spc="3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|| </a:t>
            </a:r>
            <a:r>
              <a:rPr sz="1800" i="1" spc="-10" dirty="0">
                <a:latin typeface="Times New Roman"/>
                <a:cs typeface="Times New Roman"/>
              </a:rPr>
              <a:t>MD5(Pre_master_Secret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SHA(‘CCC’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pre_master_secret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|| </a:t>
            </a:r>
            <a:r>
              <a:rPr sz="1800" i="1" spc="-10" dirty="0">
                <a:latin typeface="Times New Roman"/>
                <a:cs typeface="Times New Roman"/>
              </a:rPr>
              <a:t>clientHello.random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||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ServerHello.random))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927" y="4298695"/>
            <a:ext cx="7982584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Generation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cryptographic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parameters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ts val="2300"/>
              </a:lnSpc>
              <a:spcBef>
                <a:spcPts val="560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“client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secret,”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secret,”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key,”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key,”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write </a:t>
            </a:r>
            <a:r>
              <a:rPr sz="2400" dirty="0">
                <a:latin typeface="Times New Roman"/>
                <a:cs typeface="Times New Roman"/>
              </a:rPr>
              <a:t>IV,”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IV.”</a:t>
            </a:r>
            <a:endParaRPr sz="2400">
              <a:latin typeface="Times New Roman"/>
              <a:cs typeface="Times New Roman"/>
            </a:endParaRPr>
          </a:p>
          <a:p>
            <a:pPr marL="831215" lvl="1" indent="-361315">
              <a:lnSpc>
                <a:spcPct val="100000"/>
              </a:lnSpc>
              <a:spcBef>
                <a:spcPts val="25"/>
              </a:spcBef>
              <a:buSzPct val="64583"/>
              <a:buFont typeface="Wingdings"/>
              <a:buChar char=""/>
              <a:tabLst>
                <a:tab pos="831215" algn="l"/>
              </a:tabLst>
            </a:pPr>
            <a:r>
              <a:rPr sz="2400" dirty="0">
                <a:latin typeface="Times New Roman"/>
                <a:cs typeface="Times New Roman"/>
              </a:rPr>
              <a:t>Generated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master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secret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1481" y="4191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1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427990" indent="-342900">
              <a:lnSpc>
                <a:spcPts val="1440"/>
              </a:lnSpc>
              <a:spcBef>
                <a:spcPts val="1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similar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0" dirty="0">
                <a:latin typeface="Times New Roman"/>
                <a:cs typeface="Times New Roman"/>
              </a:rPr>
              <a:t> that </a:t>
            </a:r>
            <a:r>
              <a:rPr sz="1200" dirty="0">
                <a:latin typeface="Times New Roman"/>
                <a:cs typeface="Times New Roman"/>
              </a:rPr>
              <a:t>works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UDP?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ts val="1390"/>
              </a:lnSpc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DTLS.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covered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course.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275082"/>
            <a:ext cx="7373111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1325" y="377444"/>
            <a:ext cx="68681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SSL/TLS</a:t>
            </a:r>
            <a:r>
              <a:rPr sz="3200" spc="-70" dirty="0"/>
              <a:t> </a:t>
            </a:r>
            <a:r>
              <a:rPr sz="3200" dirty="0"/>
              <a:t>Change</a:t>
            </a:r>
            <a:r>
              <a:rPr sz="3200" spc="-70" dirty="0"/>
              <a:t> </a:t>
            </a:r>
            <a:r>
              <a:rPr sz="3200" dirty="0"/>
              <a:t>Cipher</a:t>
            </a:r>
            <a:r>
              <a:rPr sz="3200" spc="-65" dirty="0"/>
              <a:t> </a:t>
            </a:r>
            <a:r>
              <a:rPr sz="3200" dirty="0"/>
              <a:t>Spec</a:t>
            </a:r>
            <a:r>
              <a:rPr sz="3200" spc="-60" dirty="0"/>
              <a:t> </a:t>
            </a:r>
            <a:r>
              <a:rPr sz="3200" spc="-10" dirty="0"/>
              <a:t>Protocol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626046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1-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Causes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negotiated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parameters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current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Hence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updating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cipher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suite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use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4021" y="4318000"/>
            <a:ext cx="2146288" cy="11048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1481" y="2514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890" y="328422"/>
            <a:ext cx="52958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276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55" dirty="0"/>
              <a:t> </a:t>
            </a:r>
            <a:r>
              <a:rPr dirty="0"/>
              <a:t>Alert</a:t>
            </a:r>
            <a:r>
              <a:rPr spc="-40" dirty="0"/>
              <a:t> </a:t>
            </a:r>
            <a:r>
              <a:rPr spc="-10" dirty="0"/>
              <a:t>Protocol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243329"/>
            <a:ext cx="698754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Conveys</a:t>
            </a:r>
            <a:r>
              <a:rPr sz="2400" spc="-20" dirty="0">
                <a:latin typeface="Times New Roman"/>
                <a:cs typeface="Times New Roman"/>
              </a:rPr>
              <a:t> SSL-</a:t>
            </a:r>
            <a:r>
              <a:rPr sz="2400" dirty="0">
                <a:latin typeface="Times New Roman"/>
                <a:cs typeface="Times New Roman"/>
              </a:rPr>
              <a:t>related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alerts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entity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320"/>
              </a:lnSpc>
              <a:spcBef>
                <a:spcPts val="545"/>
              </a:spcBef>
            </a:pPr>
            <a:r>
              <a:rPr sz="2400" spc="-20" dirty="0">
                <a:latin typeface="Times New Roman"/>
                <a:cs typeface="Times New Roman"/>
              </a:rPr>
              <a:t>Two-</a:t>
            </a:r>
            <a:r>
              <a:rPr sz="2400" dirty="0">
                <a:latin typeface="Times New Roman"/>
                <a:cs typeface="Times New Roman"/>
              </a:rPr>
              <a:t>byte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Level-</a:t>
            </a:r>
            <a:r>
              <a:rPr sz="2400" dirty="0">
                <a:latin typeface="Times New Roman"/>
                <a:cs typeface="Times New Roman"/>
              </a:rPr>
              <a:t>Alert,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warning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fatal, </a:t>
            </a:r>
            <a:r>
              <a:rPr sz="2400" dirty="0">
                <a:latin typeface="Times New Roman"/>
                <a:cs typeface="Times New Roman"/>
              </a:rPr>
              <a:t>fatal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Immediate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termination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6997" y="2267458"/>
            <a:ext cx="33020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20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21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22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41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42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43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44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1397" y="2267458"/>
            <a:ext cx="571754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214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Close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notify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 </a:t>
            </a:r>
            <a:r>
              <a:rPr sz="2400" dirty="0">
                <a:latin typeface="Times New Roman"/>
                <a:cs typeface="Times New Roman"/>
              </a:rPr>
              <a:t>Unexpected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(fatal) </a:t>
            </a:r>
            <a:r>
              <a:rPr sz="2400" dirty="0">
                <a:latin typeface="Times New Roman"/>
                <a:cs typeface="Times New Roman"/>
              </a:rPr>
              <a:t>Bad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(fatal)</a:t>
            </a:r>
            <a:endParaRPr sz="2400">
              <a:latin typeface="Times New Roman"/>
              <a:cs typeface="Times New Roman"/>
            </a:endParaRPr>
          </a:p>
          <a:p>
            <a:pPr marL="12700" marR="14287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Decryption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failed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(fatal,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only) </a:t>
            </a:r>
            <a:r>
              <a:rPr sz="2400" dirty="0">
                <a:latin typeface="Times New Roman"/>
                <a:cs typeface="Times New Roman"/>
              </a:rPr>
              <a:t>Record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overflow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(fatal,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only)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(SSL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v3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 </a:t>
            </a:r>
            <a:r>
              <a:rPr sz="2400" dirty="0">
                <a:latin typeface="Times New Roman"/>
                <a:cs typeface="Times New Roman"/>
              </a:rPr>
              <a:t>Bad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</a:t>
            </a:r>
            <a:endParaRPr sz="2400">
              <a:latin typeface="Times New Roman"/>
              <a:cs typeface="Times New Roman"/>
            </a:endParaRPr>
          </a:p>
          <a:p>
            <a:pPr marL="12700" marR="60579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Unsupported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 </a:t>
            </a:r>
            <a:r>
              <a:rPr sz="2400" dirty="0">
                <a:latin typeface="Times New Roman"/>
                <a:cs typeface="Times New Roman"/>
              </a:rPr>
              <a:t>Certificate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revoked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997" y="5559297"/>
            <a:ext cx="543623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spc="-25" dirty="0">
                <a:latin typeface="Times New Roman"/>
                <a:cs typeface="Times New Roman"/>
              </a:rPr>
              <a:t>45</a:t>
            </a:r>
            <a:r>
              <a:rPr sz="2400" dirty="0">
                <a:latin typeface="Times New Roman"/>
                <a:cs typeface="Times New Roman"/>
              </a:rPr>
              <a:t>	Certificate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expired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(warning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fatal)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590"/>
              </a:lnSpc>
            </a:pPr>
            <a:r>
              <a:rPr sz="2400" spc="-25" dirty="0">
                <a:latin typeface="Times New Roman"/>
                <a:cs typeface="Times New Roman"/>
              </a:rPr>
              <a:t>….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1525" y="2531872"/>
            <a:ext cx="1143203" cy="109219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28981" y="6553581"/>
            <a:ext cx="6343650" cy="0"/>
          </a:xfrm>
          <a:custGeom>
            <a:avLst/>
            <a:gdLst/>
            <a:ahLst/>
            <a:cxnLst/>
            <a:rect l="l" t="t" r="r" b="b"/>
            <a:pathLst>
              <a:path w="6343650">
                <a:moveTo>
                  <a:pt x="0" y="0"/>
                </a:moveTo>
                <a:lnTo>
                  <a:pt x="634365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9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21615" indent="-179070">
              <a:lnSpc>
                <a:spcPts val="1285"/>
              </a:lnSpc>
              <a:buSzPct val="75000"/>
              <a:buFont typeface="Wingdings"/>
              <a:buChar char=""/>
              <a:tabLst>
                <a:tab pos="2216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request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being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sent?</a:t>
            </a:r>
            <a:endParaRPr sz="1200">
              <a:latin typeface="Times New Roman"/>
              <a:cs typeface="Times New Roman"/>
            </a:endParaRPr>
          </a:p>
          <a:p>
            <a:pPr marL="42545" marR="14922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frequently—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every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few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minutes.</a:t>
            </a:r>
            <a:endParaRPr sz="1200">
              <a:latin typeface="Times New Roman"/>
              <a:cs typeface="Times New Roman"/>
            </a:endParaRPr>
          </a:p>
          <a:p>
            <a:pPr marL="42545" marR="102235" indent="179070">
              <a:lnSpc>
                <a:spcPct val="100000"/>
              </a:lnSpc>
              <a:buSzPct val="75000"/>
              <a:buFont typeface="Wingdings"/>
              <a:buChar char=""/>
              <a:tabLst>
                <a:tab pos="22161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textbook,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claims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closure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record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must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before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closing</a:t>
            </a:r>
            <a:r>
              <a:rPr sz="1200" dirty="0">
                <a:latin typeface="Times New Roman"/>
                <a:cs typeface="Times New Roman"/>
              </a:rPr>
              <a:t> 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TCP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connection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prevent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truncation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attacks.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unexpected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disconnect?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closure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request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results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timely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release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of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resources.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Without closure,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sides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release resources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after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timeout.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subject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“truncation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attack.”</a:t>
            </a:r>
            <a:endParaRPr sz="1200">
              <a:latin typeface="Times New Roman"/>
              <a:cs typeface="Times New Roman"/>
            </a:endParaRPr>
          </a:p>
          <a:p>
            <a:pPr marL="42545" marR="332105" indent="179070" algn="just">
              <a:lnSpc>
                <a:spcPct val="100000"/>
              </a:lnSpc>
              <a:buSzPct val="75000"/>
              <a:buFont typeface="Wingdings"/>
              <a:buChar char=""/>
              <a:tabLst>
                <a:tab pos="22161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sentence: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"hash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plus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HMAC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MB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plus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current </a:t>
            </a:r>
            <a:r>
              <a:rPr sz="1200" dirty="0">
                <a:latin typeface="Times New Roman"/>
                <a:cs typeface="Times New Roman"/>
              </a:rPr>
              <a:t>sequence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number"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648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book?</a:t>
            </a:r>
            <a:endParaRPr sz="1200">
              <a:latin typeface="Times New Roman"/>
              <a:cs typeface="Times New Roman"/>
            </a:endParaRPr>
          </a:p>
          <a:p>
            <a:pPr marL="42545" marR="1221740">
              <a:lnSpc>
                <a:spcPct val="12000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MD5(Data||HMAC</a:t>
            </a:r>
            <a:r>
              <a:rPr sz="1200" i="1" spc="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Key||Seq</a:t>
            </a:r>
            <a:r>
              <a:rPr sz="1200" i="1" spc="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#)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MB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Bob’s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HMAC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key.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MD5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just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here.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658" y="227838"/>
            <a:ext cx="741578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62723" y="344678"/>
            <a:ext cx="6844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85" dirty="0"/>
              <a:t> </a:t>
            </a:r>
            <a:r>
              <a:rPr dirty="0"/>
              <a:t>Record</a:t>
            </a:r>
            <a:r>
              <a:rPr spc="-70" dirty="0"/>
              <a:t> </a:t>
            </a:r>
            <a:r>
              <a:rPr dirty="0"/>
              <a:t>Protocol</a:t>
            </a:r>
            <a:r>
              <a:rPr spc="-65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8100695" cy="35001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Confidentiality</a:t>
            </a:r>
            <a:endParaRPr sz="2400">
              <a:latin typeface="Times New Roman"/>
              <a:cs typeface="Times New Roman"/>
            </a:endParaRPr>
          </a:p>
          <a:p>
            <a:pPr marL="755650" marR="868044" lvl="1" indent="-285750">
              <a:lnSpc>
                <a:spcPts val="2590"/>
              </a:lnSpc>
              <a:spcBef>
                <a:spcPts val="615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symmetric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 </a:t>
            </a:r>
            <a:r>
              <a:rPr sz="2400" dirty="0">
                <a:latin typeface="Times New Roman"/>
                <a:cs typeface="Times New Roman"/>
              </a:rPr>
              <a:t>defined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Handshake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ts val="2590"/>
              </a:lnSpc>
              <a:spcBef>
                <a:spcPts val="580"/>
              </a:spcBef>
              <a:buSzPct val="64583"/>
              <a:buFont typeface="Wingdings"/>
              <a:buChar char=""/>
              <a:tabLst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AES,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IDEA,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RC2-</a:t>
            </a:r>
            <a:r>
              <a:rPr sz="2400" dirty="0">
                <a:latin typeface="Times New Roman"/>
                <a:cs typeface="Times New Roman"/>
              </a:rPr>
              <a:t>40,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DES-</a:t>
            </a:r>
            <a:r>
              <a:rPr sz="2400" dirty="0">
                <a:latin typeface="Times New Roman"/>
                <a:cs typeface="Times New Roman"/>
              </a:rPr>
              <a:t>40,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3DES,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Fortezza,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RC4- </a:t>
            </a:r>
            <a:r>
              <a:rPr sz="2400" dirty="0">
                <a:latin typeface="Times New Roman"/>
                <a:cs typeface="Times New Roman"/>
              </a:rPr>
              <a:t>40,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RC4-</a:t>
            </a:r>
            <a:r>
              <a:rPr sz="2400" spc="-25" dirty="0">
                <a:latin typeface="Times New Roman"/>
                <a:cs typeface="Times New Roman"/>
              </a:rPr>
              <a:t>128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54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compressed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before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Message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integrity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key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Similar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HMAC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padding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3484" y="5334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2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44475" indent="-342900">
              <a:lnSpc>
                <a:spcPts val="1440"/>
              </a:lnSpc>
              <a:spcBef>
                <a:spcPts val="2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active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development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TLS? </a:t>
            </a:r>
            <a:r>
              <a:rPr sz="1200" dirty="0">
                <a:latin typeface="Times New Roman"/>
                <a:cs typeface="Times New Roman"/>
              </a:rPr>
              <a:t>What's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organization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overseeing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protocol?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4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IETF.</a:t>
            </a:r>
            <a:endParaRPr sz="1200">
              <a:latin typeface="Times New Roman"/>
              <a:cs typeface="Times New Roman"/>
            </a:endParaRPr>
          </a:p>
          <a:p>
            <a:pPr marL="461645" marR="213360" indent="-342900">
              <a:lnSpc>
                <a:spcPct val="100000"/>
              </a:lnSpc>
              <a:spcBef>
                <a:spcPts val="29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What's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organization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overseeing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TLS?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IEEE?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IETF.</a:t>
            </a:r>
            <a:endParaRPr sz="1200">
              <a:latin typeface="Times New Roman"/>
              <a:cs typeface="Times New Roman"/>
            </a:endParaRPr>
          </a:p>
          <a:p>
            <a:pPr marL="461645" marR="513080" indent="-342900">
              <a:lnSpc>
                <a:spcPct val="100000"/>
              </a:lnSpc>
              <a:spcBef>
                <a:spcPts val="29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session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start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Master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(MS)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created?</a:t>
            </a:r>
            <a:endParaRPr sz="1200">
              <a:latin typeface="Times New Roman"/>
              <a:cs typeface="Times New Roman"/>
            </a:endParaRPr>
          </a:p>
          <a:p>
            <a:pPr marL="118745" marR="34544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8-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58.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Generally,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start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defined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top.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869" y="227838"/>
            <a:ext cx="782421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3744" y="344678"/>
            <a:ext cx="725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SSL/TLS</a:t>
            </a:r>
            <a:r>
              <a:rPr spc="-85" dirty="0"/>
              <a:t> </a:t>
            </a:r>
            <a:r>
              <a:rPr dirty="0"/>
              <a:t>Record</a:t>
            </a:r>
            <a:r>
              <a:rPr spc="-70" dirty="0"/>
              <a:t> </a:t>
            </a:r>
            <a:r>
              <a:rPr dirty="0"/>
              <a:t>Protocol</a:t>
            </a:r>
            <a:r>
              <a:rPr spc="-65" dirty="0"/>
              <a:t> </a:t>
            </a:r>
            <a:r>
              <a:rPr spc="-10" dirty="0"/>
              <a:t>Operation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582" y="1600113"/>
            <a:ext cx="6956963" cy="406168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2055" y="4191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79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75" y="328422"/>
            <a:ext cx="5042915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900">
              <a:lnSpc>
                <a:spcPct val="100000"/>
              </a:lnSpc>
              <a:spcBef>
                <a:spcPts val="100"/>
              </a:spcBef>
            </a:pPr>
            <a:r>
              <a:rPr dirty="0"/>
              <a:t>Secret</a:t>
            </a:r>
            <a:r>
              <a:rPr spc="-65" dirty="0"/>
              <a:t> </a:t>
            </a:r>
            <a:r>
              <a:rPr dirty="0"/>
              <a:t>Key</a:t>
            </a:r>
            <a:r>
              <a:rPr spc="-70" dirty="0"/>
              <a:t> </a:t>
            </a:r>
            <a:r>
              <a:rPr spc="-10" dirty="0"/>
              <a:t>Encryption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090930"/>
            <a:ext cx="6075680" cy="20370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symmetric</a:t>
            </a:r>
            <a:r>
              <a:rPr sz="2400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Encrypted_Message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Encrypt(Key,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Decrypt(Key,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Encrypted_Message)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division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433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48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9)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429" y="3810212"/>
            <a:ext cx="6239370" cy="247404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16281" y="228979"/>
            <a:ext cx="1002030" cy="1143000"/>
            <a:chOff x="216281" y="228979"/>
            <a:chExt cx="1002030" cy="11430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30" y="228979"/>
              <a:ext cx="970562" cy="9842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8981" y="990981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25400">
              <a:solidFill>
                <a:srgbClr val="063D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763381" y="3886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20"/>
              </a:lnSpc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Even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key, without</a:t>
            </a:r>
            <a:endParaRPr sz="1200">
              <a:latin typeface="Times New Roman"/>
              <a:cs typeface="Times New Roman"/>
            </a:endParaRPr>
          </a:p>
          <a:p>
            <a:pPr marL="461645" marR="2660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knowing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encryption algorithm?</a:t>
            </a:r>
            <a:endParaRPr sz="1200">
              <a:latin typeface="Times New Roman"/>
              <a:cs typeface="Times New Roman"/>
            </a:endParaRPr>
          </a:p>
          <a:p>
            <a:pPr marL="118745" marR="20637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algorithms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generally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finite.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easy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them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all.</a:t>
            </a:r>
            <a:endParaRPr sz="1200">
              <a:latin typeface="Times New Roman"/>
              <a:cs typeface="Times New Roman"/>
            </a:endParaRPr>
          </a:p>
          <a:p>
            <a:pPr marL="461645" marR="483870" indent="-342900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461645" algn="l"/>
                <a:tab pos="499745" algn="l"/>
              </a:tabLst>
            </a:pPr>
            <a:r>
              <a:rPr sz="9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transmit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encrypted </a:t>
            </a:r>
            <a:r>
              <a:rPr sz="1200" dirty="0">
                <a:latin typeface="Times New Roman"/>
                <a:cs typeface="Times New Roman"/>
              </a:rPr>
              <a:t>messages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together?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discussed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later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emails.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0" dirty="0">
                <a:latin typeface="Times New Roman"/>
                <a:cs typeface="Times New Roman"/>
              </a:rPr>
              <a:t>8.5b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53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ts val="122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diagram,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TLS(in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QUIC)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part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HTTP/3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HTTP/2?</a:t>
            </a:r>
            <a:endParaRPr sz="1200">
              <a:latin typeface="Times New Roman"/>
              <a:cs typeface="Times New Roman"/>
            </a:endParaRPr>
          </a:p>
          <a:p>
            <a:pPr marL="118745" marR="28892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QUIC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new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Transport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that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includes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TLS.</a:t>
            </a:r>
            <a:endParaRPr sz="1200">
              <a:latin typeface="Times New Roman"/>
              <a:cs typeface="Times New Roman"/>
            </a:endParaRPr>
          </a:p>
          <a:p>
            <a:pPr marL="461645" marR="266065" indent="-342900">
              <a:lnSpc>
                <a:spcPct val="100000"/>
              </a:lnSpc>
              <a:spcBef>
                <a:spcPts val="29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remember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somewhere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hacker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analyze/sniff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traffic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HTTPS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Wireshark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extract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useful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information.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true?</a:t>
            </a:r>
            <a:endParaRPr sz="1200">
              <a:latin typeface="Times New Roman"/>
              <a:cs typeface="Times New Roman"/>
            </a:endParaRPr>
          </a:p>
          <a:p>
            <a:pPr marL="118745" marR="219075">
              <a:lnSpc>
                <a:spcPct val="100000"/>
              </a:lnSpc>
              <a:spcBef>
                <a:spcPts val="285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able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traffic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flow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information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monitoring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length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of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messages.</a:t>
            </a:r>
            <a:endParaRPr sz="1200">
              <a:latin typeface="Times New Roman"/>
              <a:cs typeface="Times New Roman"/>
            </a:endParaRPr>
          </a:p>
          <a:p>
            <a:pPr marL="461645" marR="35750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there's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HTTP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HTTPS?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Many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websites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security.</a:t>
            </a:r>
            <a:endParaRPr sz="1200">
              <a:latin typeface="Times New Roman"/>
              <a:cs typeface="Times New Roman"/>
            </a:endParaRPr>
          </a:p>
          <a:p>
            <a:pPr marL="461645" marR="26098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answered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new </a:t>
            </a:r>
            <a:r>
              <a:rPr sz="1200" spc="-10" dirty="0">
                <a:latin typeface="Times New Roman"/>
                <a:cs typeface="Times New Roman"/>
              </a:rPr>
              <a:t>Transport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includes </a:t>
            </a:r>
            <a:r>
              <a:rPr sz="1200" dirty="0">
                <a:latin typeface="Times New Roman"/>
                <a:cs typeface="Times New Roman"/>
              </a:rPr>
              <a:t>TLS,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shown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slides.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25" dirty="0">
                <a:latin typeface="Times New Roman"/>
                <a:cs typeface="Times New Roman"/>
              </a:rPr>
              <a:t> is </a:t>
            </a:r>
            <a:r>
              <a:rPr sz="1200" spc="-10" dirty="0">
                <a:latin typeface="Times New Roman"/>
                <a:cs typeface="Times New Roman"/>
              </a:rPr>
              <a:t>correct?</a:t>
            </a:r>
            <a:endParaRPr sz="1200">
              <a:latin typeface="Times New Roman"/>
              <a:cs typeface="Times New Roman"/>
            </a:endParaRPr>
          </a:p>
          <a:p>
            <a:pPr marL="118745" marR="32893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QUIC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transport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like 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TCP.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Some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part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TLS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UDP.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7557" y="227838"/>
            <a:ext cx="5196077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7432" y="344678"/>
            <a:ext cx="462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40" dirty="0"/>
              <a:t> </a:t>
            </a:r>
            <a:r>
              <a:rPr dirty="0"/>
              <a:t>HTTP</a:t>
            </a:r>
            <a:r>
              <a:rPr spc="-40" dirty="0"/>
              <a:t> </a:t>
            </a:r>
            <a:r>
              <a:rPr spc="-10" dirty="0"/>
              <a:t>(HTTPS)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258773"/>
            <a:ext cx="7971155" cy="17932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HTTPS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(HTTP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SSL)</a:t>
            </a:r>
            <a:endParaRPr sz="20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SzPct val="65000"/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Combination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SSL/TLS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between </a:t>
            </a:r>
            <a:r>
              <a:rPr sz="2000" dirty="0">
                <a:latin typeface="Times New Roman"/>
                <a:cs typeface="Times New Roman"/>
              </a:rPr>
              <a:t>browser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[RFC2818]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HTTPS://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HTTP://.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443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80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Encrypts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contents,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cookies,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6042278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88972" y="3202685"/>
            <a:ext cx="138112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Times New Roman"/>
                <a:cs typeface="Times New Roman"/>
              </a:rPr>
              <a:t>HTTP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2534" y="3202685"/>
            <a:ext cx="119380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Times New Roman"/>
                <a:cs typeface="Times New Roman"/>
              </a:rPr>
              <a:t>HTTP/2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4673" y="3202685"/>
            <a:ext cx="119126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2400" spc="-10" dirty="0">
                <a:latin typeface="Times New Roman"/>
                <a:cs typeface="Times New Roman"/>
              </a:rPr>
              <a:t>HTTP/3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8972" y="3789045"/>
            <a:ext cx="138112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80"/>
              </a:spcBef>
            </a:pPr>
            <a:r>
              <a:rPr sz="2400" spc="-10" dirty="0">
                <a:latin typeface="Times New Roman"/>
                <a:cs typeface="Times New Roman"/>
              </a:rPr>
              <a:t>TLS/SSL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9288" y="3789045"/>
            <a:ext cx="136588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1.2+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4673" y="3789045"/>
            <a:ext cx="119126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1.3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4609" y="4370070"/>
            <a:ext cx="941069" cy="46228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Times New Roman"/>
                <a:cs typeface="Times New Roman"/>
              </a:rPr>
              <a:t>QUIC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3421" y="4947665"/>
            <a:ext cx="829944" cy="462280"/>
          </a:xfrm>
          <a:custGeom>
            <a:avLst/>
            <a:gdLst/>
            <a:ahLst/>
            <a:cxnLst/>
            <a:rect l="l" t="t" r="r" b="b"/>
            <a:pathLst>
              <a:path w="829945" h="462279">
                <a:moveTo>
                  <a:pt x="0" y="0"/>
                </a:moveTo>
                <a:lnTo>
                  <a:pt x="829818" y="0"/>
                </a:lnTo>
                <a:lnTo>
                  <a:pt x="829818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57709" y="4970145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UDP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88972" y="5540502"/>
            <a:ext cx="5278755" cy="46228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75"/>
              </a:spcBef>
            </a:pPr>
            <a:r>
              <a:rPr sz="2400" spc="-10" dirty="0">
                <a:latin typeface="Times New Roman"/>
                <a:cs typeface="Times New Roman"/>
              </a:rPr>
              <a:t>IPv4/IPv6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82264" y="3667125"/>
            <a:ext cx="2540" cy="119380"/>
          </a:xfrm>
          <a:custGeom>
            <a:avLst/>
            <a:gdLst/>
            <a:ahLst/>
            <a:cxnLst/>
            <a:rect l="l" t="t" r="r" b="b"/>
            <a:pathLst>
              <a:path w="2539" h="119379">
                <a:moveTo>
                  <a:pt x="0" y="0"/>
                </a:moveTo>
                <a:lnTo>
                  <a:pt x="2032" y="11880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1178" y="3661790"/>
            <a:ext cx="31115" cy="128270"/>
          </a:xfrm>
          <a:custGeom>
            <a:avLst/>
            <a:gdLst/>
            <a:ahLst/>
            <a:cxnLst/>
            <a:rect l="l" t="t" r="r" b="b"/>
            <a:pathLst>
              <a:path w="31114" h="128270">
                <a:moveTo>
                  <a:pt x="0" y="0"/>
                </a:moveTo>
                <a:lnTo>
                  <a:pt x="30988" y="1282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9989" y="3671696"/>
            <a:ext cx="0" cy="109855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33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0939" y="4247007"/>
            <a:ext cx="19685" cy="123825"/>
          </a:xfrm>
          <a:custGeom>
            <a:avLst/>
            <a:gdLst/>
            <a:ahLst/>
            <a:cxnLst/>
            <a:rect l="l" t="t" r="r" b="b"/>
            <a:pathLst>
              <a:path w="19684" h="123825">
                <a:moveTo>
                  <a:pt x="0" y="0"/>
                </a:moveTo>
                <a:lnTo>
                  <a:pt x="19062" y="12353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300089" y="4247007"/>
            <a:ext cx="635635" cy="1306830"/>
            <a:chOff x="6300089" y="4247007"/>
            <a:chExt cx="635635" cy="1306830"/>
          </a:xfrm>
        </p:grpSpPr>
        <p:sp>
          <p:nvSpPr>
            <p:cNvPr id="23" name="object 23"/>
            <p:cNvSpPr/>
            <p:nvPr/>
          </p:nvSpPr>
          <p:spPr>
            <a:xfrm>
              <a:off x="6312789" y="4247007"/>
              <a:ext cx="0" cy="701040"/>
            </a:xfrm>
            <a:custGeom>
              <a:avLst/>
              <a:gdLst/>
              <a:ahLst/>
              <a:cxnLst/>
              <a:rect l="l" t="t" r="r" b="b"/>
              <a:pathLst>
                <a:path h="701039">
                  <a:moveTo>
                    <a:pt x="0" y="0"/>
                  </a:moveTo>
                  <a:lnTo>
                    <a:pt x="0" y="70091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2386" y="4832223"/>
              <a:ext cx="635" cy="709295"/>
            </a:xfrm>
            <a:custGeom>
              <a:avLst/>
              <a:gdLst/>
              <a:ahLst/>
              <a:cxnLst/>
              <a:rect l="l" t="t" r="r" b="b"/>
              <a:pathLst>
                <a:path w="634" h="709295">
                  <a:moveTo>
                    <a:pt x="203" y="0"/>
                  </a:moveTo>
                  <a:lnTo>
                    <a:pt x="0" y="70868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6393" y="539711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12699"/>
                  </a:moveTo>
                  <a:lnTo>
                    <a:pt x="3719" y="3719"/>
                  </a:lnTo>
                  <a:lnTo>
                    <a:pt x="12700" y="0"/>
                  </a:lnTo>
                  <a:lnTo>
                    <a:pt x="21680" y="3719"/>
                  </a:lnTo>
                  <a:lnTo>
                    <a:pt x="25400" y="12699"/>
                  </a:lnTo>
                  <a:lnTo>
                    <a:pt x="21680" y="21680"/>
                  </a:lnTo>
                  <a:lnTo>
                    <a:pt x="12700" y="25399"/>
                  </a:lnTo>
                  <a:lnTo>
                    <a:pt x="3719" y="2168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59093" y="5409819"/>
              <a:ext cx="6985" cy="131445"/>
            </a:xfrm>
            <a:custGeom>
              <a:avLst/>
              <a:gdLst/>
              <a:ahLst/>
              <a:cxnLst/>
              <a:rect l="l" t="t" r="r" b="b"/>
              <a:pathLst>
                <a:path w="6985" h="131445">
                  <a:moveTo>
                    <a:pt x="0" y="0"/>
                  </a:moveTo>
                  <a:lnTo>
                    <a:pt x="6642" y="13131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892421" y="4252340"/>
            <a:ext cx="0" cy="1289685"/>
          </a:xfrm>
          <a:custGeom>
            <a:avLst/>
            <a:gdLst/>
            <a:ahLst/>
            <a:cxnLst/>
            <a:rect l="l" t="t" r="r" b="b"/>
            <a:pathLst>
              <a:path h="1289685">
                <a:moveTo>
                  <a:pt x="0" y="0"/>
                </a:moveTo>
                <a:lnTo>
                  <a:pt x="0" y="12891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2264" y="4252340"/>
            <a:ext cx="0" cy="1289685"/>
          </a:xfrm>
          <a:custGeom>
            <a:avLst/>
            <a:gdLst/>
            <a:ahLst/>
            <a:cxnLst/>
            <a:rect l="l" t="t" r="r" b="b"/>
            <a:pathLst>
              <a:path h="1289685">
                <a:moveTo>
                  <a:pt x="0" y="0"/>
                </a:moveTo>
                <a:lnTo>
                  <a:pt x="0" y="12891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70507" y="3077336"/>
            <a:ext cx="200025" cy="1289050"/>
          </a:xfrm>
          <a:custGeom>
            <a:avLst/>
            <a:gdLst/>
            <a:ahLst/>
            <a:cxnLst/>
            <a:rect l="l" t="t" r="r" b="b"/>
            <a:pathLst>
              <a:path w="200025" h="1289050">
                <a:moveTo>
                  <a:pt x="199644" y="1288542"/>
                </a:moveTo>
                <a:lnTo>
                  <a:pt x="160788" y="1287235"/>
                </a:lnTo>
                <a:lnTo>
                  <a:pt x="129058" y="1283671"/>
                </a:lnTo>
                <a:lnTo>
                  <a:pt x="107666" y="1278383"/>
                </a:lnTo>
                <a:lnTo>
                  <a:pt x="99821" y="1271905"/>
                </a:lnTo>
                <a:lnTo>
                  <a:pt x="99821" y="660908"/>
                </a:lnTo>
                <a:lnTo>
                  <a:pt x="91977" y="654429"/>
                </a:lnTo>
                <a:lnTo>
                  <a:pt x="70585" y="649141"/>
                </a:lnTo>
                <a:lnTo>
                  <a:pt x="38855" y="645577"/>
                </a:lnTo>
                <a:lnTo>
                  <a:pt x="0" y="644271"/>
                </a:lnTo>
                <a:lnTo>
                  <a:pt x="38855" y="642964"/>
                </a:lnTo>
                <a:lnTo>
                  <a:pt x="70585" y="639400"/>
                </a:lnTo>
                <a:lnTo>
                  <a:pt x="91977" y="634112"/>
                </a:lnTo>
                <a:lnTo>
                  <a:pt x="99821" y="627634"/>
                </a:lnTo>
                <a:lnTo>
                  <a:pt x="99821" y="16637"/>
                </a:lnTo>
                <a:lnTo>
                  <a:pt x="107666" y="10158"/>
                </a:lnTo>
                <a:lnTo>
                  <a:pt x="129058" y="4870"/>
                </a:lnTo>
                <a:lnTo>
                  <a:pt x="160788" y="1306"/>
                </a:ln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70507" y="4444365"/>
            <a:ext cx="200025" cy="965835"/>
          </a:xfrm>
          <a:custGeom>
            <a:avLst/>
            <a:gdLst/>
            <a:ahLst/>
            <a:cxnLst/>
            <a:rect l="l" t="t" r="r" b="b"/>
            <a:pathLst>
              <a:path w="200025" h="965835">
                <a:moveTo>
                  <a:pt x="199644" y="965454"/>
                </a:moveTo>
                <a:lnTo>
                  <a:pt x="160788" y="964147"/>
                </a:lnTo>
                <a:lnTo>
                  <a:pt x="129058" y="960585"/>
                </a:lnTo>
                <a:lnTo>
                  <a:pt x="107666" y="955300"/>
                </a:lnTo>
                <a:lnTo>
                  <a:pt x="99821" y="948829"/>
                </a:lnTo>
                <a:lnTo>
                  <a:pt x="99821" y="499351"/>
                </a:lnTo>
                <a:lnTo>
                  <a:pt x="91977" y="492880"/>
                </a:lnTo>
                <a:lnTo>
                  <a:pt x="70585" y="487595"/>
                </a:lnTo>
                <a:lnTo>
                  <a:pt x="38855" y="484033"/>
                </a:lnTo>
                <a:lnTo>
                  <a:pt x="0" y="482727"/>
                </a:lnTo>
                <a:lnTo>
                  <a:pt x="38855" y="481420"/>
                </a:lnTo>
                <a:lnTo>
                  <a:pt x="70585" y="477858"/>
                </a:lnTo>
                <a:lnTo>
                  <a:pt x="91977" y="472573"/>
                </a:lnTo>
                <a:lnTo>
                  <a:pt x="99821" y="466102"/>
                </a:lnTo>
                <a:lnTo>
                  <a:pt x="99821" y="16624"/>
                </a:lnTo>
                <a:lnTo>
                  <a:pt x="107666" y="10153"/>
                </a:lnTo>
                <a:lnTo>
                  <a:pt x="129058" y="4868"/>
                </a:lnTo>
                <a:lnTo>
                  <a:pt x="160788" y="1306"/>
                </a:ln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8927" y="3462737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Application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7477" y="6068115"/>
            <a:ext cx="361251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1850"/>
              </a:lnSpc>
            </a:pPr>
            <a:r>
              <a:rPr sz="1600" dirty="0">
                <a:latin typeface="Times New Roman"/>
                <a:cs typeface="Times New Roman"/>
              </a:rPr>
              <a:t>Ref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https://en.wikipedia.org/wiki/HTTP/3</a:t>
            </a:r>
            <a:endParaRPr sz="1600">
              <a:latin typeface="Times New Roman"/>
              <a:cs typeface="Times New Roman"/>
            </a:endParaRPr>
          </a:p>
          <a:p>
            <a:pPr marL="186055">
              <a:lnSpc>
                <a:spcPts val="1310"/>
              </a:lnSpc>
              <a:spcBef>
                <a:spcPts val="49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800" spc="-10" dirty="0">
                <a:latin typeface="Times New Roman"/>
                <a:cs typeface="Times New Roman"/>
              </a:rPr>
              <a:t>8.64a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2" name="object 32"/>
          <p:cNvSpPr txBox="1"/>
          <p:nvPr/>
        </p:nvSpPr>
        <p:spPr>
          <a:xfrm>
            <a:off x="519544" y="4707540"/>
            <a:ext cx="120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Transport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71475" marR="208279" indent="-28575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71475" algn="l"/>
              </a:tabLst>
            </a:pPr>
            <a:r>
              <a:rPr sz="1200" spc="-10" dirty="0">
                <a:latin typeface="Times New Roman"/>
                <a:cs typeface="Times New Roman"/>
              </a:rPr>
              <a:t>Textbook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632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straightforward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website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certificate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use </a:t>
            </a:r>
            <a:r>
              <a:rPr sz="1200" dirty="0">
                <a:latin typeface="Times New Roman"/>
                <a:cs typeface="Times New Roman"/>
              </a:rPr>
              <a:t>HTTPS,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certificates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helpful?</a:t>
            </a:r>
            <a:endParaRPr sz="12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290"/>
              </a:spcBef>
            </a:pP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authenticate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website.</a:t>
            </a:r>
            <a:endParaRPr sz="1200">
              <a:latin typeface="Times New Roman"/>
              <a:cs typeface="Times New Roman"/>
            </a:endParaRPr>
          </a:p>
          <a:p>
            <a:pPr marL="371475" marR="147955" indent="-28575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7147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SSL/TLS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transportation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25" dirty="0">
                <a:latin typeface="Times New Roman"/>
                <a:cs typeface="Times New Roman"/>
              </a:rPr>
              <a:t> to </a:t>
            </a: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functionalities?</a:t>
            </a:r>
            <a:endParaRPr sz="12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290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Yes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7557" y="227838"/>
            <a:ext cx="5196077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7432" y="344678"/>
            <a:ext cx="462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Secure</a:t>
            </a:r>
            <a:r>
              <a:rPr spc="-40" dirty="0"/>
              <a:t> </a:t>
            </a:r>
            <a:r>
              <a:rPr dirty="0"/>
              <a:t>HTTP</a:t>
            </a:r>
            <a:r>
              <a:rPr spc="-40" dirty="0"/>
              <a:t> </a:t>
            </a:r>
            <a:r>
              <a:rPr spc="-10" dirty="0"/>
              <a:t>(HTTPS)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258773"/>
            <a:ext cx="7971155" cy="17932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HTTPS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(HTTP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SSL)</a:t>
            </a:r>
            <a:endParaRPr sz="20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SzPct val="65000"/>
              <a:buFont typeface="Wingdings"/>
              <a:buChar char="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Combination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SSL/TLS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communications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between </a:t>
            </a:r>
            <a:r>
              <a:rPr sz="2000" dirty="0">
                <a:latin typeface="Times New Roman"/>
                <a:cs typeface="Times New Roman"/>
              </a:rPr>
              <a:t>browser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[RFC2818]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HTTPS://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HTTP://.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443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80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Encrypts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contents,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data,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cookies,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HTTP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headers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340" y="6045961"/>
            <a:ext cx="34423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https://en.wikipedia.org/wiki/HTTP/3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8972" y="3202685"/>
            <a:ext cx="138112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Times New Roman"/>
                <a:cs typeface="Times New Roman"/>
              </a:rPr>
              <a:t>HTTP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1.1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2534" y="3202685"/>
            <a:ext cx="119380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Times New Roman"/>
                <a:cs typeface="Times New Roman"/>
              </a:rPr>
              <a:t>HTTP/2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4673" y="3202685"/>
            <a:ext cx="119126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2400" spc="-10" dirty="0">
                <a:latin typeface="Times New Roman"/>
                <a:cs typeface="Times New Roman"/>
              </a:rPr>
              <a:t>HTTP/3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8972" y="3789045"/>
            <a:ext cx="138112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80"/>
              </a:spcBef>
            </a:pPr>
            <a:r>
              <a:rPr sz="2400" spc="-10" dirty="0">
                <a:latin typeface="Times New Roman"/>
                <a:cs typeface="Times New Roman"/>
              </a:rPr>
              <a:t>TLS/SSL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9288" y="3789045"/>
            <a:ext cx="1365885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1.2+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4673" y="3789045"/>
            <a:ext cx="1191260" cy="4616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latin typeface="Times New Roman"/>
                <a:cs typeface="Times New Roman"/>
              </a:rPr>
              <a:t>TLS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1.3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4609" y="4370070"/>
            <a:ext cx="941069" cy="46228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Times New Roman"/>
                <a:cs typeface="Times New Roman"/>
              </a:rPr>
              <a:t>QUIC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3421" y="4947665"/>
            <a:ext cx="829944" cy="462280"/>
          </a:xfrm>
          <a:custGeom>
            <a:avLst/>
            <a:gdLst/>
            <a:ahLst/>
            <a:cxnLst/>
            <a:rect l="l" t="t" r="r" b="b"/>
            <a:pathLst>
              <a:path w="829945" h="462279">
                <a:moveTo>
                  <a:pt x="0" y="0"/>
                </a:moveTo>
                <a:lnTo>
                  <a:pt x="829818" y="0"/>
                </a:lnTo>
                <a:lnTo>
                  <a:pt x="829818" y="461771"/>
                </a:lnTo>
                <a:lnTo>
                  <a:pt x="0" y="461771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57709" y="4970145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UDP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88972" y="5540502"/>
            <a:ext cx="5278755" cy="46228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75"/>
              </a:spcBef>
            </a:pPr>
            <a:r>
              <a:rPr sz="2400" spc="-10" dirty="0">
                <a:latin typeface="Times New Roman"/>
                <a:cs typeface="Times New Roman"/>
              </a:rPr>
              <a:t>IPv4/IPv6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82264" y="3667125"/>
            <a:ext cx="2540" cy="119380"/>
          </a:xfrm>
          <a:custGeom>
            <a:avLst/>
            <a:gdLst/>
            <a:ahLst/>
            <a:cxnLst/>
            <a:rect l="l" t="t" r="r" b="b"/>
            <a:pathLst>
              <a:path w="2539" h="119379">
                <a:moveTo>
                  <a:pt x="0" y="0"/>
                </a:moveTo>
                <a:lnTo>
                  <a:pt x="2032" y="11880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1178" y="3661790"/>
            <a:ext cx="31115" cy="128270"/>
          </a:xfrm>
          <a:custGeom>
            <a:avLst/>
            <a:gdLst/>
            <a:ahLst/>
            <a:cxnLst/>
            <a:rect l="l" t="t" r="r" b="b"/>
            <a:pathLst>
              <a:path w="31114" h="128270">
                <a:moveTo>
                  <a:pt x="0" y="0"/>
                </a:moveTo>
                <a:lnTo>
                  <a:pt x="30988" y="1282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9989" y="3671696"/>
            <a:ext cx="0" cy="109855"/>
          </a:xfrm>
          <a:custGeom>
            <a:avLst/>
            <a:gdLst/>
            <a:ahLst/>
            <a:cxnLst/>
            <a:rect l="l" t="t" r="r" b="b"/>
            <a:pathLst>
              <a:path h="109854">
                <a:moveTo>
                  <a:pt x="0" y="0"/>
                </a:moveTo>
                <a:lnTo>
                  <a:pt x="0" y="10933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0939" y="4247007"/>
            <a:ext cx="19685" cy="123825"/>
          </a:xfrm>
          <a:custGeom>
            <a:avLst/>
            <a:gdLst/>
            <a:ahLst/>
            <a:cxnLst/>
            <a:rect l="l" t="t" r="r" b="b"/>
            <a:pathLst>
              <a:path w="19684" h="123825">
                <a:moveTo>
                  <a:pt x="0" y="0"/>
                </a:moveTo>
                <a:lnTo>
                  <a:pt x="19062" y="12353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300089" y="4247007"/>
            <a:ext cx="635635" cy="1306830"/>
            <a:chOff x="6300089" y="4247007"/>
            <a:chExt cx="635635" cy="1306830"/>
          </a:xfrm>
        </p:grpSpPr>
        <p:sp>
          <p:nvSpPr>
            <p:cNvPr id="23" name="object 23"/>
            <p:cNvSpPr/>
            <p:nvPr/>
          </p:nvSpPr>
          <p:spPr>
            <a:xfrm>
              <a:off x="6312789" y="4247007"/>
              <a:ext cx="0" cy="701040"/>
            </a:xfrm>
            <a:custGeom>
              <a:avLst/>
              <a:gdLst/>
              <a:ahLst/>
              <a:cxnLst/>
              <a:rect l="l" t="t" r="r" b="b"/>
              <a:pathLst>
                <a:path h="701039">
                  <a:moveTo>
                    <a:pt x="0" y="0"/>
                  </a:moveTo>
                  <a:lnTo>
                    <a:pt x="0" y="70091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2386" y="4832223"/>
              <a:ext cx="635" cy="709295"/>
            </a:xfrm>
            <a:custGeom>
              <a:avLst/>
              <a:gdLst/>
              <a:ahLst/>
              <a:cxnLst/>
              <a:rect l="l" t="t" r="r" b="b"/>
              <a:pathLst>
                <a:path w="634" h="709295">
                  <a:moveTo>
                    <a:pt x="203" y="0"/>
                  </a:moveTo>
                  <a:lnTo>
                    <a:pt x="0" y="70868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6393" y="539711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0" y="12699"/>
                  </a:moveTo>
                  <a:lnTo>
                    <a:pt x="3719" y="3719"/>
                  </a:lnTo>
                  <a:lnTo>
                    <a:pt x="12700" y="0"/>
                  </a:lnTo>
                  <a:lnTo>
                    <a:pt x="21680" y="3719"/>
                  </a:lnTo>
                  <a:lnTo>
                    <a:pt x="25400" y="12699"/>
                  </a:lnTo>
                  <a:lnTo>
                    <a:pt x="21680" y="21680"/>
                  </a:lnTo>
                  <a:lnTo>
                    <a:pt x="12700" y="25399"/>
                  </a:lnTo>
                  <a:lnTo>
                    <a:pt x="3719" y="2168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59093" y="5409819"/>
              <a:ext cx="6985" cy="131445"/>
            </a:xfrm>
            <a:custGeom>
              <a:avLst/>
              <a:gdLst/>
              <a:ahLst/>
              <a:cxnLst/>
              <a:rect l="l" t="t" r="r" b="b"/>
              <a:pathLst>
                <a:path w="6985" h="131445">
                  <a:moveTo>
                    <a:pt x="0" y="0"/>
                  </a:moveTo>
                  <a:lnTo>
                    <a:pt x="6642" y="13131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892421" y="4252340"/>
            <a:ext cx="0" cy="1289685"/>
          </a:xfrm>
          <a:custGeom>
            <a:avLst/>
            <a:gdLst/>
            <a:ahLst/>
            <a:cxnLst/>
            <a:rect l="l" t="t" r="r" b="b"/>
            <a:pathLst>
              <a:path h="1289685">
                <a:moveTo>
                  <a:pt x="0" y="0"/>
                </a:moveTo>
                <a:lnTo>
                  <a:pt x="0" y="12891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2264" y="4252340"/>
            <a:ext cx="0" cy="1289685"/>
          </a:xfrm>
          <a:custGeom>
            <a:avLst/>
            <a:gdLst/>
            <a:ahLst/>
            <a:cxnLst/>
            <a:rect l="l" t="t" r="r" b="b"/>
            <a:pathLst>
              <a:path h="1289685">
                <a:moveTo>
                  <a:pt x="0" y="0"/>
                </a:moveTo>
                <a:lnTo>
                  <a:pt x="0" y="12891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70507" y="3077336"/>
            <a:ext cx="200025" cy="1289050"/>
          </a:xfrm>
          <a:custGeom>
            <a:avLst/>
            <a:gdLst/>
            <a:ahLst/>
            <a:cxnLst/>
            <a:rect l="l" t="t" r="r" b="b"/>
            <a:pathLst>
              <a:path w="200025" h="1289050">
                <a:moveTo>
                  <a:pt x="199644" y="1288542"/>
                </a:moveTo>
                <a:lnTo>
                  <a:pt x="160788" y="1287235"/>
                </a:lnTo>
                <a:lnTo>
                  <a:pt x="129058" y="1283671"/>
                </a:lnTo>
                <a:lnTo>
                  <a:pt x="107666" y="1278383"/>
                </a:lnTo>
                <a:lnTo>
                  <a:pt x="99821" y="1271905"/>
                </a:lnTo>
                <a:lnTo>
                  <a:pt x="99821" y="660908"/>
                </a:lnTo>
                <a:lnTo>
                  <a:pt x="91977" y="654429"/>
                </a:lnTo>
                <a:lnTo>
                  <a:pt x="70585" y="649141"/>
                </a:lnTo>
                <a:lnTo>
                  <a:pt x="38855" y="645577"/>
                </a:lnTo>
                <a:lnTo>
                  <a:pt x="0" y="644271"/>
                </a:lnTo>
                <a:lnTo>
                  <a:pt x="38855" y="642964"/>
                </a:lnTo>
                <a:lnTo>
                  <a:pt x="70585" y="639400"/>
                </a:lnTo>
                <a:lnTo>
                  <a:pt x="91977" y="634112"/>
                </a:lnTo>
                <a:lnTo>
                  <a:pt x="99821" y="627634"/>
                </a:lnTo>
                <a:lnTo>
                  <a:pt x="99821" y="16637"/>
                </a:lnTo>
                <a:lnTo>
                  <a:pt x="107666" y="10158"/>
                </a:lnTo>
                <a:lnTo>
                  <a:pt x="129058" y="4870"/>
                </a:lnTo>
                <a:lnTo>
                  <a:pt x="160788" y="1306"/>
                </a:ln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70507" y="4444365"/>
            <a:ext cx="200025" cy="965835"/>
          </a:xfrm>
          <a:custGeom>
            <a:avLst/>
            <a:gdLst/>
            <a:ahLst/>
            <a:cxnLst/>
            <a:rect l="l" t="t" r="r" b="b"/>
            <a:pathLst>
              <a:path w="200025" h="965835">
                <a:moveTo>
                  <a:pt x="199644" y="965454"/>
                </a:moveTo>
                <a:lnTo>
                  <a:pt x="160788" y="964147"/>
                </a:lnTo>
                <a:lnTo>
                  <a:pt x="129058" y="960585"/>
                </a:lnTo>
                <a:lnTo>
                  <a:pt x="107666" y="955300"/>
                </a:lnTo>
                <a:lnTo>
                  <a:pt x="99821" y="948829"/>
                </a:lnTo>
                <a:lnTo>
                  <a:pt x="99821" y="499351"/>
                </a:lnTo>
                <a:lnTo>
                  <a:pt x="91977" y="492880"/>
                </a:lnTo>
                <a:lnTo>
                  <a:pt x="70585" y="487595"/>
                </a:lnTo>
                <a:lnTo>
                  <a:pt x="38855" y="484033"/>
                </a:lnTo>
                <a:lnTo>
                  <a:pt x="0" y="482727"/>
                </a:lnTo>
                <a:lnTo>
                  <a:pt x="38855" y="481420"/>
                </a:lnTo>
                <a:lnTo>
                  <a:pt x="70585" y="477858"/>
                </a:lnTo>
                <a:lnTo>
                  <a:pt x="91977" y="472573"/>
                </a:lnTo>
                <a:lnTo>
                  <a:pt x="99821" y="466102"/>
                </a:lnTo>
                <a:lnTo>
                  <a:pt x="99821" y="16624"/>
                </a:lnTo>
                <a:lnTo>
                  <a:pt x="107666" y="10153"/>
                </a:lnTo>
                <a:lnTo>
                  <a:pt x="129058" y="4868"/>
                </a:lnTo>
                <a:lnTo>
                  <a:pt x="160788" y="1306"/>
                </a:ln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8927" y="3462737"/>
            <a:ext cx="146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Application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9544" y="4707540"/>
            <a:ext cx="120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Transport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39581" y="3810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6" name="object 36"/>
          <p:cNvSpPr txBox="1"/>
          <p:nvPr/>
        </p:nvSpPr>
        <p:spPr>
          <a:xfrm>
            <a:off x="137477" y="6369248"/>
            <a:ext cx="235394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>
              <a:lnSpc>
                <a:spcPts val="128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800" spc="-10" dirty="0">
                <a:latin typeface="Times New Roman"/>
                <a:cs typeface="Times New Roman"/>
              </a:rPr>
              <a:t>8.64b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60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297815" indent="-179070">
              <a:lnSpc>
                <a:spcPts val="129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change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marL="118745" marR="189865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session?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TLS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frequently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avoid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giving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much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data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attacker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analyze.</a:t>
            </a:r>
            <a:endParaRPr sz="1200">
              <a:latin typeface="Times New Roman"/>
              <a:cs typeface="Times New Roman"/>
            </a:endParaRPr>
          </a:p>
          <a:p>
            <a:pPr marL="118745" marR="268605" indent="179070" algn="just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sequence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initialized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zero?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am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sure,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would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initial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sequence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random.</a:t>
            </a:r>
            <a:endParaRPr sz="1200">
              <a:latin typeface="Times New Roman"/>
              <a:cs typeface="Times New Roman"/>
            </a:endParaRPr>
          </a:p>
          <a:p>
            <a:pPr marL="118745" marR="172720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What 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symmetric?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symmetric.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Public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asymmetric.</a:t>
            </a:r>
            <a:endParaRPr sz="1200">
              <a:latin typeface="Times New Roman"/>
              <a:cs typeface="Times New Roman"/>
            </a:endParaRPr>
          </a:p>
          <a:p>
            <a:pPr marL="297815" indent="-179070" algn="just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TLS's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 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TCP’s?</a:t>
            </a:r>
            <a:endParaRPr sz="1200">
              <a:latin typeface="Times New Roman"/>
              <a:cs typeface="Times New Roman"/>
            </a:endParaRPr>
          </a:p>
          <a:p>
            <a:pPr marL="118745" marR="205104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similar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identical.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TLS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spc="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protocol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than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TCP.</a:t>
            </a:r>
            <a:endParaRPr sz="1200">
              <a:latin typeface="Times New Roman"/>
              <a:cs typeface="Times New Roman"/>
            </a:endParaRPr>
          </a:p>
          <a:p>
            <a:pPr marL="118745" marR="172085" indent="179070">
              <a:lnSpc>
                <a:spcPct val="100000"/>
              </a:lnSpc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TLS?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Will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costly?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lengths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chosen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user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depending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level 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Longer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computation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power.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1537" y="305981"/>
            <a:ext cx="1497330" cy="1312545"/>
            <a:chOff x="231537" y="305981"/>
            <a:chExt cx="1497330" cy="1312545"/>
          </a:xfrm>
        </p:grpSpPr>
        <p:sp>
          <p:nvSpPr>
            <p:cNvPr id="4" name="object 4"/>
            <p:cNvSpPr/>
            <p:nvPr/>
          </p:nvSpPr>
          <p:spPr>
            <a:xfrm>
              <a:off x="858946" y="305981"/>
              <a:ext cx="869950" cy="574675"/>
            </a:xfrm>
            <a:custGeom>
              <a:avLst/>
              <a:gdLst/>
              <a:ahLst/>
              <a:cxnLst/>
              <a:rect l="l" t="t" r="r" b="b"/>
              <a:pathLst>
                <a:path w="869950" h="574675">
                  <a:moveTo>
                    <a:pt x="869445" y="574256"/>
                  </a:moveTo>
                  <a:lnTo>
                    <a:pt x="0" y="574256"/>
                  </a:lnTo>
                  <a:lnTo>
                    <a:pt x="0" y="0"/>
                  </a:lnTo>
                  <a:lnTo>
                    <a:pt x="869445" y="0"/>
                  </a:lnTo>
                  <a:lnTo>
                    <a:pt x="869445" y="574256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1271" y="327706"/>
              <a:ext cx="815975" cy="526415"/>
            </a:xfrm>
            <a:custGeom>
              <a:avLst/>
              <a:gdLst/>
              <a:ahLst/>
              <a:cxnLst/>
              <a:rect l="l" t="t" r="r" b="b"/>
              <a:pathLst>
                <a:path w="815975" h="526415">
                  <a:moveTo>
                    <a:pt x="815398" y="526110"/>
                  </a:moveTo>
                  <a:lnTo>
                    <a:pt x="0" y="526110"/>
                  </a:lnTo>
                  <a:lnTo>
                    <a:pt x="0" y="0"/>
                  </a:lnTo>
                  <a:lnTo>
                    <a:pt x="815398" y="0"/>
                  </a:lnTo>
                  <a:lnTo>
                    <a:pt x="815398" y="52611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083" y="390535"/>
              <a:ext cx="356870" cy="485775"/>
            </a:xfrm>
            <a:custGeom>
              <a:avLst/>
              <a:gdLst/>
              <a:ahLst/>
              <a:cxnLst/>
              <a:rect l="l" t="t" r="r" b="b"/>
              <a:pathLst>
                <a:path w="356869" h="485775">
                  <a:moveTo>
                    <a:pt x="0" y="485594"/>
                  </a:moveTo>
                  <a:lnTo>
                    <a:pt x="356589" y="0"/>
                  </a:lnTo>
                </a:path>
              </a:pathLst>
            </a:custGeom>
            <a:ln w="23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324" y="506796"/>
              <a:ext cx="227348" cy="227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4461" y="728162"/>
              <a:ext cx="791845" cy="714375"/>
            </a:xfrm>
            <a:custGeom>
              <a:avLst/>
              <a:gdLst/>
              <a:ahLst/>
              <a:cxnLst/>
              <a:rect l="l" t="t" r="r" b="b"/>
              <a:pathLst>
                <a:path w="791844" h="714375">
                  <a:moveTo>
                    <a:pt x="491118" y="714005"/>
                  </a:moveTo>
                  <a:lnTo>
                    <a:pt x="113967" y="714005"/>
                  </a:lnTo>
                  <a:lnTo>
                    <a:pt x="113967" y="558991"/>
                  </a:lnTo>
                  <a:lnTo>
                    <a:pt x="89294" y="558991"/>
                  </a:lnTo>
                  <a:lnTo>
                    <a:pt x="89294" y="417481"/>
                  </a:lnTo>
                  <a:lnTo>
                    <a:pt x="252021" y="533742"/>
                  </a:lnTo>
                  <a:lnTo>
                    <a:pt x="417685" y="306505"/>
                  </a:lnTo>
                  <a:lnTo>
                    <a:pt x="247321" y="190832"/>
                  </a:lnTo>
                  <a:lnTo>
                    <a:pt x="189750" y="282431"/>
                  </a:lnTo>
                  <a:lnTo>
                    <a:pt x="215598" y="307680"/>
                  </a:lnTo>
                  <a:lnTo>
                    <a:pt x="250259" y="335277"/>
                  </a:lnTo>
                  <a:lnTo>
                    <a:pt x="163314" y="442143"/>
                  </a:lnTo>
                  <a:lnTo>
                    <a:pt x="92819" y="395169"/>
                  </a:lnTo>
                  <a:lnTo>
                    <a:pt x="5874" y="329992"/>
                  </a:lnTo>
                  <a:lnTo>
                    <a:pt x="0" y="246026"/>
                  </a:lnTo>
                  <a:lnTo>
                    <a:pt x="128066" y="62827"/>
                  </a:lnTo>
                  <a:lnTo>
                    <a:pt x="188575" y="28184"/>
                  </a:lnTo>
                  <a:lnTo>
                    <a:pt x="234397" y="28184"/>
                  </a:lnTo>
                  <a:lnTo>
                    <a:pt x="277282" y="113912"/>
                  </a:lnTo>
                  <a:lnTo>
                    <a:pt x="296081" y="80443"/>
                  </a:lnTo>
                  <a:lnTo>
                    <a:pt x="277282" y="27010"/>
                  </a:lnTo>
                  <a:lnTo>
                    <a:pt x="332503" y="27010"/>
                  </a:lnTo>
                  <a:lnTo>
                    <a:pt x="313705" y="79855"/>
                  </a:lnTo>
                  <a:lnTo>
                    <a:pt x="331328" y="113912"/>
                  </a:lnTo>
                  <a:lnTo>
                    <a:pt x="369513" y="28184"/>
                  </a:lnTo>
                  <a:lnTo>
                    <a:pt x="430022" y="28184"/>
                  </a:lnTo>
                  <a:lnTo>
                    <a:pt x="581000" y="118022"/>
                  </a:lnTo>
                  <a:lnTo>
                    <a:pt x="599799" y="98058"/>
                  </a:lnTo>
                  <a:lnTo>
                    <a:pt x="673819" y="0"/>
                  </a:lnTo>
                  <a:lnTo>
                    <a:pt x="791312" y="78681"/>
                  </a:lnTo>
                  <a:lnTo>
                    <a:pt x="687918" y="209621"/>
                  </a:lnTo>
                  <a:lnTo>
                    <a:pt x="633872" y="285367"/>
                  </a:lnTo>
                  <a:lnTo>
                    <a:pt x="625647" y="295936"/>
                  </a:lnTo>
                  <a:lnTo>
                    <a:pt x="553389" y="295936"/>
                  </a:lnTo>
                  <a:lnTo>
                    <a:pt x="519904" y="271275"/>
                  </a:lnTo>
                  <a:lnTo>
                    <a:pt x="519904" y="560165"/>
                  </a:lnTo>
                  <a:lnTo>
                    <a:pt x="491118" y="559578"/>
                  </a:lnTo>
                  <a:lnTo>
                    <a:pt x="491118" y="7140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91" y="756934"/>
              <a:ext cx="111376" cy="849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37" y="960097"/>
              <a:ext cx="89881" cy="106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339" y="954226"/>
              <a:ext cx="99868" cy="822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6543" y="1213179"/>
              <a:ext cx="368935" cy="405765"/>
            </a:xfrm>
            <a:custGeom>
              <a:avLst/>
              <a:gdLst/>
              <a:ahLst/>
              <a:cxnLst/>
              <a:rect l="l" t="t" r="r" b="b"/>
              <a:pathLst>
                <a:path w="368934" h="405765">
                  <a:moveTo>
                    <a:pt x="368338" y="75742"/>
                  </a:moveTo>
                  <a:lnTo>
                    <a:pt x="304304" y="75742"/>
                  </a:lnTo>
                  <a:lnTo>
                    <a:pt x="304304" y="0"/>
                  </a:lnTo>
                  <a:lnTo>
                    <a:pt x="59918" y="0"/>
                  </a:lnTo>
                  <a:lnTo>
                    <a:pt x="59918" y="75742"/>
                  </a:lnTo>
                  <a:lnTo>
                    <a:pt x="0" y="75742"/>
                  </a:lnTo>
                  <a:lnTo>
                    <a:pt x="0" y="405142"/>
                  </a:lnTo>
                  <a:lnTo>
                    <a:pt x="368338" y="405142"/>
                  </a:lnTo>
                  <a:lnTo>
                    <a:pt x="368338" y="75742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545" y="1212584"/>
              <a:ext cx="129829" cy="151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592" y="1212585"/>
              <a:ext cx="135116" cy="1462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803" y="963035"/>
              <a:ext cx="226760" cy="2266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927" y="963036"/>
              <a:ext cx="226760" cy="2266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3660" y="1213179"/>
              <a:ext cx="368935" cy="405765"/>
            </a:xfrm>
            <a:custGeom>
              <a:avLst/>
              <a:gdLst/>
              <a:ahLst/>
              <a:cxnLst/>
              <a:rect l="l" t="t" r="r" b="b"/>
              <a:pathLst>
                <a:path w="368935" h="405765">
                  <a:moveTo>
                    <a:pt x="368338" y="75742"/>
                  </a:moveTo>
                  <a:lnTo>
                    <a:pt x="304304" y="75742"/>
                  </a:lnTo>
                  <a:lnTo>
                    <a:pt x="304304" y="0"/>
                  </a:lnTo>
                  <a:lnTo>
                    <a:pt x="59334" y="0"/>
                  </a:lnTo>
                  <a:lnTo>
                    <a:pt x="59334" y="75742"/>
                  </a:lnTo>
                  <a:lnTo>
                    <a:pt x="0" y="75742"/>
                  </a:lnTo>
                  <a:lnTo>
                    <a:pt x="0" y="405155"/>
                  </a:lnTo>
                  <a:lnTo>
                    <a:pt x="368338" y="405155"/>
                  </a:lnTo>
                  <a:lnTo>
                    <a:pt x="368338" y="75742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669" y="1212587"/>
              <a:ext cx="129829" cy="1514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717" y="1212587"/>
              <a:ext cx="135703" cy="14620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66416" y="328422"/>
            <a:ext cx="3658361" cy="100888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2540">
              <a:lnSpc>
                <a:spcPct val="100000"/>
              </a:lnSpc>
              <a:spcBef>
                <a:spcPts val="100"/>
              </a:spcBef>
            </a:pPr>
            <a:r>
              <a:rPr dirty="0"/>
              <a:t>TLS:</a:t>
            </a:r>
            <a:r>
              <a:rPr spc="-2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6387" y="1551876"/>
            <a:ext cx="76263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800" spc="-25" dirty="0">
                <a:solidFill>
                  <a:srgbClr val="063DE8"/>
                </a:solidFill>
                <a:latin typeface="Times New Roman"/>
                <a:cs typeface="Times New Roman"/>
              </a:rPr>
              <a:t>1.</a:t>
            </a:r>
            <a:r>
              <a:rPr sz="28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Netscape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invented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SSL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secure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web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transactions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6387" y="1978596"/>
            <a:ext cx="55499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AutoNum type="arabicPeriod" startAt="2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TLS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revised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version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SSL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V3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Clr>
                <a:srgbClr val="063DE8"/>
              </a:buClr>
              <a:buAutoNum type="arabicPeriod" startAt="2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TLS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provides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437" y="2832036"/>
            <a:ext cx="463613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AutoNum type="alphaLcPeriod"/>
              <a:tabLst>
                <a:tab pos="526415" algn="l"/>
              </a:tabLst>
            </a:pPr>
            <a:r>
              <a:rPr sz="2800" dirty="0">
                <a:latin typeface="Times New Roman"/>
                <a:cs typeface="Times New Roman"/>
              </a:rPr>
              <a:t>Crypto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negotiation,</a:t>
            </a:r>
            <a:endParaRPr sz="2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lphaLcPeriod"/>
              <a:tabLst>
                <a:tab pos="526415" algn="l"/>
              </a:tabLst>
            </a:pPr>
            <a:r>
              <a:rPr sz="2800" dirty="0">
                <a:latin typeface="Times New Roman"/>
                <a:cs typeface="Times New Roman"/>
              </a:rPr>
              <a:t>Secure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exchange,</a:t>
            </a:r>
            <a:endParaRPr sz="2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lphaLcPeriod"/>
              <a:tabLst>
                <a:tab pos="526415" algn="l"/>
              </a:tabLst>
            </a:pPr>
            <a:r>
              <a:rPr sz="2800" dirty="0">
                <a:latin typeface="Times New Roman"/>
                <a:cs typeface="Times New Roman"/>
              </a:rPr>
              <a:t>Privacy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via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encryption,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</a:t>
            </a:r>
            <a:endParaRPr sz="2800">
              <a:latin typeface="Times New Roman"/>
              <a:cs typeface="Times New Roman"/>
            </a:endParaRPr>
          </a:p>
          <a:p>
            <a:pPr marL="526415" indent="-513715">
              <a:lnSpc>
                <a:spcPct val="100000"/>
              </a:lnSpc>
              <a:buAutoNum type="alphaLcPeriod"/>
              <a:tabLst>
                <a:tab pos="526415" algn="l"/>
              </a:tabLst>
            </a:pPr>
            <a:r>
              <a:rPr sz="2800" dirty="0">
                <a:latin typeface="Times New Roman"/>
                <a:cs typeface="Times New Roman"/>
              </a:rPr>
              <a:t>Integrity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keyed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hash.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6387" y="4538916"/>
            <a:ext cx="59137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800" spc="-25" dirty="0">
                <a:solidFill>
                  <a:srgbClr val="063DE8"/>
                </a:solidFill>
                <a:latin typeface="Times New Roman"/>
                <a:cs typeface="Times New Roman"/>
              </a:rPr>
              <a:t>4.</a:t>
            </a:r>
            <a:r>
              <a:rPr sz="28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HTTP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over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TLS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also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called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HTTPS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9740" y="6154610"/>
            <a:ext cx="23774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Ref: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Read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Section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8.6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Exercises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imes New Roman"/>
                <a:cs typeface="Times New Roman"/>
              </a:rPr>
              <a:t>R20-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R23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39581" y="5258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82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33045" indent="-342900">
              <a:lnSpc>
                <a:spcPct val="100000"/>
              </a:lnSpc>
              <a:spcBef>
                <a:spcPts val="16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spc="-20" dirty="0">
                <a:latin typeface="Times New Roman"/>
                <a:cs typeface="Times New Roman"/>
              </a:rPr>
              <a:t>VPS?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VPS=Virtual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endParaRPr sz="1200">
              <a:latin typeface="Times New Roman"/>
              <a:cs typeface="Times New Roman"/>
            </a:endParaRPr>
          </a:p>
          <a:p>
            <a:pPr marL="118745" marR="26606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cloud.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for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avoid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expense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a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physical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5036" y="259206"/>
            <a:ext cx="7686675" cy="1113155"/>
            <a:chOff x="375036" y="259206"/>
            <a:chExt cx="7686675" cy="1113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036" y="259206"/>
              <a:ext cx="1456987" cy="6789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3643" y="363473"/>
              <a:ext cx="6337553" cy="10088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926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55" dirty="0"/>
              <a:t> </a:t>
            </a:r>
            <a:r>
              <a:rPr dirty="0"/>
              <a:t>Security</a:t>
            </a:r>
            <a:r>
              <a:rPr spc="-55" dirty="0"/>
              <a:t> </a:t>
            </a:r>
            <a:r>
              <a:rPr dirty="0"/>
              <a:t>(IPsec)</a:t>
            </a:r>
            <a:r>
              <a:rPr spc="-4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20" dirty="0"/>
              <a:t>VPNs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387" y="1256867"/>
            <a:ext cx="4728210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IPsec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Applications: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VPNs</a:t>
            </a: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770"/>
              </a:spcBef>
              <a:buClr>
                <a:srgbClr val="063DE8"/>
              </a:buClr>
              <a:buSzPct val="75000"/>
              <a:buAutoNum type="arabicPeriod"/>
              <a:tabLst>
                <a:tab pos="469265" algn="l"/>
              </a:tabLst>
            </a:pPr>
            <a:r>
              <a:rPr sz="3200" dirty="0">
                <a:latin typeface="Times New Roman"/>
                <a:cs typeface="Times New Roman"/>
              </a:rPr>
              <a:t>Two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ways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secure: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437" y="2525141"/>
            <a:ext cx="51917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6415" algn="l"/>
              </a:tabLst>
            </a:pPr>
            <a:r>
              <a:rPr sz="2050" spc="-25" dirty="0">
                <a:latin typeface="Times New Roman"/>
                <a:cs typeface="Times New Roman"/>
              </a:rPr>
              <a:t>a.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Authentication</a:t>
            </a:r>
            <a:r>
              <a:rPr sz="3200" spc="-1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Header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(AH)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387" y="3012516"/>
            <a:ext cx="7182484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865"/>
              </a:spcBef>
              <a:tabLst>
                <a:tab pos="926465" algn="l"/>
              </a:tabLst>
            </a:pPr>
            <a:r>
              <a:rPr sz="2050" spc="-25" dirty="0">
                <a:latin typeface="Times New Roman"/>
                <a:cs typeface="Times New Roman"/>
              </a:rPr>
              <a:t>b.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Encapsulating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Security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Payload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(ESP)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469265" algn="l"/>
              </a:tabLst>
            </a:pPr>
            <a:r>
              <a:rPr sz="2400" spc="-25" dirty="0">
                <a:solidFill>
                  <a:srgbClr val="063DE8"/>
                </a:solidFill>
                <a:latin typeface="Times New Roman"/>
                <a:cs typeface="Times New Roman"/>
              </a:rPr>
              <a:t>3.</a:t>
            </a:r>
            <a:r>
              <a:rPr sz="24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3200" dirty="0">
                <a:latin typeface="Times New Roman"/>
                <a:cs typeface="Times New Roman"/>
              </a:rPr>
              <a:t>Internet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Key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Exchange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(IKE)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8631" y="31245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83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55270" indent="-342900">
              <a:lnSpc>
                <a:spcPct val="100000"/>
              </a:lnSpc>
              <a:spcBef>
                <a:spcPts val="16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type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IPsec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application,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IPsec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called VPNs?</a:t>
            </a:r>
            <a:endParaRPr sz="1200">
              <a:latin typeface="Times New Roman"/>
              <a:cs typeface="Times New Roman"/>
            </a:endParaRPr>
          </a:p>
          <a:p>
            <a:pPr marL="118745" marR="350520" algn="just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type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IPsec.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IPsec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applications.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bottom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slide.</a:t>
            </a:r>
            <a:endParaRPr sz="1200">
              <a:latin typeface="Times New Roman"/>
              <a:cs typeface="Times New Roman"/>
            </a:endParaRPr>
          </a:p>
          <a:p>
            <a:pPr marL="461645" marR="26924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rejection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replayed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packets </a:t>
            </a:r>
            <a:r>
              <a:rPr sz="1200" dirty="0">
                <a:latin typeface="Times New Roman"/>
                <a:cs typeface="Times New Roman"/>
              </a:rPr>
              <a:t>enforced?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timestamps/sequence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way.</a:t>
            </a:r>
            <a:endParaRPr sz="1200">
              <a:latin typeface="Times New Roman"/>
              <a:cs typeface="Times New Roman"/>
            </a:endParaRPr>
          </a:p>
          <a:p>
            <a:pPr marL="461645" marR="25400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daily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life,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going</a:t>
            </a:r>
            <a:r>
              <a:rPr sz="1200" spc="-20" dirty="0">
                <a:latin typeface="Times New Roman"/>
                <a:cs typeface="Times New Roman"/>
              </a:rPr>
              <a:t> over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do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explicitly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ask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encryption.</a:t>
            </a:r>
            <a:r>
              <a:rPr sz="1200" spc="26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31623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IPSec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automatically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enabled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most </a:t>
            </a:r>
            <a:r>
              <a:rPr sz="1200" dirty="0">
                <a:latin typeface="Times New Roman"/>
                <a:cs typeface="Times New Roman"/>
              </a:rPr>
              <a:t>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systems?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endParaRPr sz="1200">
              <a:latin typeface="Times New Roman"/>
              <a:cs typeface="Times New Roman"/>
            </a:endParaRPr>
          </a:p>
          <a:p>
            <a:pPr marL="461645" marR="158115" indent="-342900">
              <a:lnSpc>
                <a:spcPct val="100000"/>
              </a:lnSpc>
              <a:spcBef>
                <a:spcPts val="290"/>
              </a:spcBef>
              <a:buFont typeface="Wingdings"/>
              <a:buChar char=""/>
              <a:tabLst>
                <a:tab pos="461645" algn="l"/>
                <a:tab pos="499745" algn="l"/>
              </a:tabLst>
            </a:pPr>
            <a:r>
              <a:rPr sz="9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IPsec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infer </a:t>
            </a:r>
            <a:r>
              <a:rPr sz="1200" dirty="0">
                <a:latin typeface="Times New Roman"/>
                <a:cs typeface="Times New Roman"/>
              </a:rPr>
              <a:t>information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flow?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16827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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switches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private</a:t>
            </a:r>
            <a:r>
              <a:rPr sz="1200" spc="-10" dirty="0">
                <a:latin typeface="Times New Roman"/>
                <a:cs typeface="Times New Roman"/>
              </a:rPr>
              <a:t> browser,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work?</a:t>
            </a:r>
            <a:endParaRPr sz="1200">
              <a:latin typeface="Times New Roman"/>
              <a:cs typeface="Times New Roman"/>
            </a:endParaRPr>
          </a:p>
          <a:p>
            <a:pPr marL="118745" marR="464184" algn="just">
              <a:lnSpc>
                <a:spcPct val="100000"/>
              </a:lnSpc>
              <a:spcBef>
                <a:spcPts val="285"/>
              </a:spcBef>
            </a:pP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security,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HTTPS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browser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public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mode.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Private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disables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add-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browser.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8470" y="227838"/>
            <a:ext cx="279425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8343" y="344678"/>
            <a:ext cx="2221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3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008874"/>
            <a:ext cx="7814309" cy="53797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200" dirty="0">
                <a:latin typeface="Times New Roman"/>
                <a:cs typeface="Times New Roman"/>
              </a:rPr>
              <a:t>IPsec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provides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Access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control: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User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authentication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integrity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origin</a:t>
            </a:r>
            <a:r>
              <a:rPr sz="2200" spc="-10" dirty="0">
                <a:latin typeface="Times New Roman"/>
                <a:cs typeface="Times New Roman"/>
              </a:rPr>
              <a:t> authentication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Rejection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replayed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packets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0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Confidentiality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(encryption)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Limited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traffic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flow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confidentiality</a:t>
            </a:r>
            <a:endParaRPr sz="2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200" spc="-10" dirty="0">
                <a:latin typeface="Times New Roman"/>
                <a:cs typeface="Times New Roman"/>
              </a:rPr>
              <a:t>Benefits: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70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Security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Layer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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Applies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10" dirty="0">
                <a:latin typeface="Times New Roman"/>
                <a:cs typeface="Times New Roman"/>
              </a:rPr>
              <a:t> transports/applications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ts val="2510"/>
              </a:lnSpc>
              <a:spcBef>
                <a:spcPts val="259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It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implemented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10" dirty="0">
                <a:latin typeface="Times New Roman"/>
                <a:cs typeface="Times New Roman"/>
              </a:rPr>
              <a:t> Firewall/router</a:t>
            </a:r>
            <a:endParaRPr sz="2200">
              <a:latin typeface="Times New Roman"/>
              <a:cs typeface="Times New Roman"/>
            </a:endParaRPr>
          </a:p>
          <a:p>
            <a:pPr marL="755650">
              <a:lnSpc>
                <a:spcPts val="2510"/>
              </a:lnSpc>
            </a:pPr>
            <a:r>
              <a:rPr sz="2200" dirty="0">
                <a:latin typeface="Symbol"/>
                <a:cs typeface="Symbol"/>
              </a:rPr>
              <a:t>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Security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traffic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crossing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perimeter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54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Transparent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applications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transparent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end-users</a:t>
            </a:r>
            <a:endParaRPr sz="22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SzPct val="63636"/>
              <a:buFont typeface="Wingdings"/>
              <a:buChar char=""/>
              <a:tabLst>
                <a:tab pos="755015" algn="l"/>
              </a:tabLst>
            </a:pP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provide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security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individual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users</a:t>
            </a:r>
            <a:endParaRPr sz="22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200" dirty="0">
                <a:latin typeface="Times New Roman"/>
                <a:cs typeface="Times New Roman"/>
              </a:rPr>
              <a:t>Applications: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VPNs,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Branch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Offices,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Remote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Users,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Extranets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http://en.wikipedia.org/wiki/IPsec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6248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84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 algn="just">
              <a:lnSpc>
                <a:spcPts val="2595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009" indent="-342265" algn="just">
              <a:lnSpc>
                <a:spcPts val="1285"/>
              </a:lnSpc>
              <a:buSzPct val="75000"/>
              <a:buFont typeface="Wingdings"/>
              <a:buChar char=""/>
              <a:tabLst>
                <a:tab pos="461009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 </a:t>
            </a:r>
            <a:r>
              <a:rPr sz="1200" spc="-10" dirty="0">
                <a:latin typeface="Times New Roman"/>
                <a:cs typeface="Times New Roman"/>
              </a:rPr>
              <a:t>websites</a:t>
            </a:r>
            <a:endParaRPr sz="1200">
              <a:latin typeface="Times New Roman"/>
              <a:cs typeface="Times New Roman"/>
            </a:endParaRPr>
          </a:p>
          <a:p>
            <a:pPr marL="461645" marR="146685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think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company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request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physically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location?</a:t>
            </a:r>
            <a:endParaRPr sz="1200">
              <a:latin typeface="Times New Roman"/>
              <a:cs typeface="Times New Roman"/>
            </a:endParaRPr>
          </a:p>
          <a:p>
            <a:pPr marL="118745" marR="19177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requests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server,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communicating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with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destination.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world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messages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coming/going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location.</a:t>
            </a:r>
            <a:endParaRPr sz="1200">
              <a:latin typeface="Times New Roman"/>
              <a:cs typeface="Times New Roman"/>
            </a:endParaRPr>
          </a:p>
          <a:p>
            <a:pPr marL="461645" marR="163195" indent="-342900">
              <a:lnSpc>
                <a:spcPct val="100000"/>
              </a:lnSpc>
              <a:spcBef>
                <a:spcPts val="29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communicating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address?</a:t>
            </a:r>
            <a:endParaRPr sz="1200">
              <a:latin typeface="Times New Roman"/>
              <a:cs typeface="Times New Roman"/>
            </a:endParaRPr>
          </a:p>
          <a:p>
            <a:pPr marL="118745" marR="14922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like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other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server.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fixed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address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rotating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address (remember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google.com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address?).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also</a:t>
            </a:r>
            <a:r>
              <a:rPr sz="1200" i="1" spc="50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behind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load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balancer.</a:t>
            </a:r>
            <a:endParaRPr sz="1200">
              <a:latin typeface="Times New Roman"/>
              <a:cs typeface="Times New Roman"/>
            </a:endParaRPr>
          </a:p>
          <a:p>
            <a:pPr marL="461645" marR="690245" indent="-342900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461645" algn="l"/>
                <a:tab pos="499745" algn="l"/>
              </a:tabLst>
            </a:pPr>
            <a:r>
              <a:rPr sz="900" dirty="0">
                <a:latin typeface="Times New Roman"/>
                <a:cs typeface="Times New Roman"/>
              </a:rPr>
              <a:t>	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25" dirty="0">
                <a:latin typeface="Times New Roman"/>
                <a:cs typeface="Times New Roman"/>
              </a:rPr>
              <a:t> is </a:t>
            </a:r>
            <a:r>
              <a:rPr sz="1200" spc="-10" dirty="0">
                <a:latin typeface="Times New Roman"/>
                <a:cs typeface="Times New Roman"/>
              </a:rPr>
              <a:t>exposed?</a:t>
            </a:r>
            <a:endParaRPr sz="1200">
              <a:latin typeface="Times New Roman"/>
              <a:cs typeface="Times New Roman"/>
            </a:endParaRPr>
          </a:p>
          <a:p>
            <a:pPr marL="118745" marR="1651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“VPN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exposed”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government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finds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out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VPNing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some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site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banned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government.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35496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"virtual"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come </a:t>
            </a:r>
            <a:r>
              <a:rPr sz="1200" spc="-10" dirty="0">
                <a:latin typeface="Times New Roman"/>
                <a:cs typeface="Times New Roman"/>
              </a:rPr>
              <a:t>from?</a:t>
            </a:r>
            <a:endParaRPr sz="1200">
              <a:latin typeface="Times New Roman"/>
              <a:cs typeface="Times New Roman"/>
            </a:endParaRPr>
          </a:p>
          <a:p>
            <a:pPr marL="118745" marR="49530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virtual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replacement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private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network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private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line.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166" y="227838"/>
            <a:ext cx="537362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79041" y="344678"/>
            <a:ext cx="480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75" dirty="0"/>
              <a:t> </a:t>
            </a:r>
            <a:r>
              <a:rPr dirty="0"/>
              <a:t>Security</a:t>
            </a:r>
            <a:r>
              <a:rPr spc="-6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43000"/>
            <a:ext cx="7715249" cy="51549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6401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/>
          <p:nvPr/>
        </p:nvSpPr>
        <p:spPr>
          <a:xfrm>
            <a:off x="154939" y="6369248"/>
            <a:ext cx="23361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8.68a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06705" indent="-342900">
              <a:lnSpc>
                <a:spcPct val="100000"/>
              </a:lnSpc>
              <a:spcBef>
                <a:spcPts val="760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need DNS?</a:t>
            </a:r>
            <a:endParaRPr sz="1200">
              <a:latin typeface="Times New Roman"/>
              <a:cs typeface="Times New Roman"/>
            </a:endParaRPr>
          </a:p>
          <a:p>
            <a:pPr marL="118745" marR="317500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VPN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server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name.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can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address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directly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DNS.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166" y="227838"/>
            <a:ext cx="537362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79041" y="344678"/>
            <a:ext cx="480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75" dirty="0"/>
              <a:t> </a:t>
            </a:r>
            <a:r>
              <a:rPr dirty="0"/>
              <a:t>Security</a:t>
            </a:r>
            <a:r>
              <a:rPr spc="-6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43000"/>
            <a:ext cx="7715249" cy="51549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3048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/>
          <p:nvPr/>
        </p:nvSpPr>
        <p:spPr>
          <a:xfrm>
            <a:off x="154939" y="6369248"/>
            <a:ext cx="23361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8.68b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 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firewall?</a:t>
            </a:r>
            <a:endParaRPr sz="120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traffic.</a:t>
            </a:r>
            <a:endParaRPr sz="1200">
              <a:latin typeface="Times New Roman"/>
              <a:cs typeface="Times New Roman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SzPct val="75000"/>
              <a:buFont typeface="Wingdings"/>
              <a:buChar char=""/>
              <a:tabLst>
                <a:tab pos="385445" algn="l"/>
              </a:tabLst>
            </a:pPr>
            <a:r>
              <a:rPr sz="1200" dirty="0">
                <a:latin typeface="Times New Roman"/>
                <a:cs typeface="Times New Roman"/>
              </a:rPr>
              <a:t>Why do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SPD?</a:t>
            </a:r>
            <a:endParaRPr sz="1200">
              <a:latin typeface="Times New Roman"/>
              <a:cs typeface="Times New Roman"/>
            </a:endParaRPr>
          </a:p>
          <a:p>
            <a:pPr marL="42545" marR="33083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SPD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policies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which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remain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same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over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long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term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smaller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database.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current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connections,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which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change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new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connections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up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old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closed.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Implementors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decide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keep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them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same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“database,”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they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 purposes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durability.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7735" y="328422"/>
            <a:ext cx="5395721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3860">
              <a:lnSpc>
                <a:spcPct val="100000"/>
              </a:lnSpc>
              <a:spcBef>
                <a:spcPts val="100"/>
              </a:spcBef>
            </a:pPr>
            <a:r>
              <a:rPr dirty="0"/>
              <a:t>IP</a:t>
            </a:r>
            <a:r>
              <a:rPr spc="-75" dirty="0"/>
              <a:t> </a:t>
            </a:r>
            <a:r>
              <a:rPr dirty="0"/>
              <a:t>Security</a:t>
            </a:r>
            <a:r>
              <a:rPr spc="-65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243330"/>
            <a:ext cx="4977130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Internet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(IKE)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IPsec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(SAD)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Security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Policy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(SPD)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655" y="3068573"/>
            <a:ext cx="7486649" cy="32956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2055" y="39627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©2024</a:t>
            </a:r>
            <a:r>
              <a:rPr spc="-25" dirty="0"/>
              <a:t> </a:t>
            </a:r>
            <a:r>
              <a:rPr dirty="0"/>
              <a:t>Raj</a:t>
            </a:r>
            <a:r>
              <a:rPr spc="-25" dirty="0"/>
              <a:t> </a:t>
            </a:r>
            <a:r>
              <a:rPr spc="-20" dirty="0"/>
              <a:t>Jain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4939" y="6369248"/>
            <a:ext cx="23361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20" dirty="0">
                <a:latin typeface="Times New Roman"/>
                <a:cs typeface="Times New Roman"/>
              </a:rPr>
              <a:t>8.69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5389" y="6304978"/>
            <a:ext cx="981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118745" marR="156845" indent="179070">
              <a:lnSpc>
                <a:spcPct val="100000"/>
              </a:lnSpc>
              <a:spcBef>
                <a:spcPts val="160"/>
              </a:spcBef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association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databases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server?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manages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SAD?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device keeps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manages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its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databases.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security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camera,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maintain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SPD.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phone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connect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own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SAD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SPD.</a:t>
            </a:r>
            <a:endParaRPr sz="1200">
              <a:latin typeface="Times New Roman"/>
              <a:cs typeface="Times New Roman"/>
            </a:endParaRPr>
          </a:p>
          <a:p>
            <a:pPr marL="118745" marR="55244" indent="179070">
              <a:lnSpc>
                <a:spcPct val="100000"/>
              </a:lnSpc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receiver,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would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sender-</a:t>
            </a:r>
            <a:r>
              <a:rPr sz="1200" dirty="0">
                <a:latin typeface="Times New Roman"/>
                <a:cs typeface="Times New Roman"/>
              </a:rPr>
              <a:t>receivers,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separate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SADs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0" dirty="0">
                <a:latin typeface="Times New Roman"/>
                <a:cs typeface="Times New Roman"/>
              </a:rPr>
              <a:t> sender-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pair?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association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one-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and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one-to-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one.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So,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would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two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associations.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Since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sender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also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receiver,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four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associations.</a:t>
            </a:r>
            <a:endParaRPr sz="1200">
              <a:latin typeface="Times New Roman"/>
              <a:cs typeface="Times New Roman"/>
            </a:endParaRPr>
          </a:p>
          <a:p>
            <a:pPr marL="118745" marR="36830" indent="179070">
              <a:lnSpc>
                <a:spcPct val="100000"/>
              </a:lnSpc>
              <a:buSzPct val="75000"/>
              <a:buFont typeface="Wingdings"/>
              <a:buChar char=""/>
              <a:tabLst>
                <a:tab pos="297815" algn="l"/>
              </a:tabLst>
            </a:pP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entities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unidirectional SA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generally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two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SAs.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many bytes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ESP?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  <a:tabLst>
                <a:tab pos="3075940" algn="l"/>
              </a:tabLst>
            </a:pP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critical</a:t>
            </a:r>
            <a:r>
              <a:rPr sz="1200" i="1" u="heavy" spc="-1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1200" i="1" u="heavy" spc="-25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1200" i="1" u="heavy" spc="-2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i="1" u="heavy" spc="-10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course.</a:t>
            </a:r>
            <a:r>
              <a:rPr sz="1200" i="1" u="heavy" dirty="0">
                <a:solidFill>
                  <a:srgbClr val="063DE8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869" y="227838"/>
            <a:ext cx="7823454" cy="10088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3744" y="344678"/>
            <a:ext cx="725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</a:t>
            </a:r>
            <a:r>
              <a:rPr spc="-60" dirty="0"/>
              <a:t> </a:t>
            </a:r>
            <a:r>
              <a:rPr dirty="0"/>
              <a:t>Association</a:t>
            </a:r>
            <a:r>
              <a:rPr spc="-55" dirty="0"/>
              <a:t> </a:t>
            </a:r>
            <a:r>
              <a:rPr dirty="0"/>
              <a:t>Database</a:t>
            </a:r>
            <a:r>
              <a:rPr spc="-60" dirty="0"/>
              <a:t> </a:t>
            </a:r>
            <a:r>
              <a:rPr spc="-10" dirty="0"/>
              <a:t>(SAD)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340" y="1258772"/>
            <a:ext cx="6794500" cy="49936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host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Associations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(SAs)</a:t>
            </a:r>
            <a:endParaRPr sz="20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170"/>
              </a:lnSpc>
              <a:spcBef>
                <a:spcPts val="50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18465" algn="l"/>
              </a:tabLst>
            </a:pPr>
            <a:r>
              <a:rPr sz="2000" dirty="0">
                <a:latin typeface="Times New Roman"/>
                <a:cs typeface="Times New Roman"/>
              </a:rPr>
              <a:t>SA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One-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relationship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sender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receiver 	</a:t>
            </a:r>
            <a:r>
              <a:rPr sz="2000" spc="-20" dirty="0">
                <a:latin typeface="Times New Roman"/>
                <a:cs typeface="Times New Roman"/>
              </a:rPr>
              <a:t>Two-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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SA’s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required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9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parameters: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Parameters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(SPI)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IP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Destination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Security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Protocol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Identifier: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ESP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contains: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spc="-25" dirty="0">
                <a:latin typeface="Times New Roman"/>
                <a:cs typeface="Times New Roman"/>
              </a:rPr>
              <a:t>SPI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counter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counter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overflow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flag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spc="-10" dirty="0">
                <a:latin typeface="Times New Roman"/>
                <a:cs typeface="Times New Roman"/>
              </a:rPr>
              <a:t>Anti-</a:t>
            </a:r>
            <a:r>
              <a:rPr sz="2000" dirty="0">
                <a:latin typeface="Times New Roman"/>
                <a:cs typeface="Times New Roman"/>
              </a:rPr>
              <a:t>replay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(Acceptable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#s)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AH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information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lifetime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SA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Mode: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Transport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tunnel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wildcard</a:t>
            </a:r>
            <a:endParaRPr sz="20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SzPct val="65000"/>
              <a:buFont typeface="Wingdings"/>
              <a:buChar char=""/>
              <a:tabLst>
                <a:tab pos="755015" algn="l"/>
              </a:tabLst>
            </a:pPr>
            <a:r>
              <a:rPr sz="2000" dirty="0">
                <a:latin typeface="Times New Roman"/>
                <a:cs typeface="Times New Roman"/>
              </a:rPr>
              <a:t>Path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MTU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340" y="6175311"/>
            <a:ext cx="3879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Times New Roman"/>
                <a:cs typeface="Times New Roman"/>
              </a:rPr>
              <a:t>Ref: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http://en.wikipedia.org/wiki/Security_association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939" y="6369248"/>
            <a:ext cx="2336165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3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85"/>
              </a:lnSpc>
            </a:pPr>
            <a:r>
              <a:rPr sz="1800" spc="-20" dirty="0">
                <a:latin typeface="Times New Roman"/>
                <a:cs typeface="Times New Roman"/>
              </a:rPr>
              <a:t>8.70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again?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What’s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clear?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461" y="227838"/>
            <a:ext cx="6732270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9336" y="344678"/>
            <a:ext cx="615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Security</a:t>
            </a:r>
            <a:r>
              <a:rPr spc="-80" dirty="0"/>
              <a:t> </a:t>
            </a:r>
            <a:r>
              <a:rPr dirty="0"/>
              <a:t>Policy</a:t>
            </a:r>
            <a:r>
              <a:rPr spc="-70" dirty="0"/>
              <a:t> </a:t>
            </a:r>
            <a:r>
              <a:rPr dirty="0"/>
              <a:t>Database</a:t>
            </a:r>
            <a:r>
              <a:rPr spc="-65" dirty="0"/>
              <a:t> </a:t>
            </a:r>
            <a:r>
              <a:rPr spc="-10" dirty="0"/>
              <a:t>(SPD)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6235" algn="l"/>
              </a:tabLst>
            </a:pPr>
            <a:r>
              <a:rPr dirty="0"/>
              <a:t>Relates</a:t>
            </a:r>
            <a:r>
              <a:rPr spc="-50" dirty="0"/>
              <a:t> </a:t>
            </a:r>
            <a:r>
              <a:rPr dirty="0"/>
              <a:t>IP</a:t>
            </a:r>
            <a:r>
              <a:rPr spc="-25" dirty="0"/>
              <a:t> </a:t>
            </a:r>
            <a:r>
              <a:rPr dirty="0"/>
              <a:t>traffic</a:t>
            </a:r>
            <a:r>
              <a:rPr spc="-4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specific</a:t>
            </a:r>
            <a:r>
              <a:rPr spc="-50" dirty="0"/>
              <a:t> </a:t>
            </a:r>
            <a:r>
              <a:rPr spc="-25" dirty="0"/>
              <a:t>SAs</a:t>
            </a:r>
          </a:p>
          <a:p>
            <a:pPr marL="755650" lvl="1" indent="-28511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Match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traffic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relevant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SA</a:t>
            </a:r>
            <a:endParaRPr sz="2400">
              <a:latin typeface="Times New Roman"/>
              <a:cs typeface="Times New Roman"/>
            </a:endParaRPr>
          </a:p>
          <a:p>
            <a:pPr marL="755650" lvl="1" indent="-285115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selectors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filter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outgoing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traffic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map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5750">
              <a:lnSpc>
                <a:spcPct val="100000"/>
              </a:lnSpc>
              <a:spcBef>
                <a:spcPts val="575"/>
              </a:spcBef>
              <a:buSzPct val="64583"/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addresses,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protocol, </a:t>
            </a:r>
            <a:r>
              <a:rPr sz="2400" dirty="0">
                <a:latin typeface="Times New Roman"/>
                <a:cs typeface="Times New Roman"/>
              </a:rPr>
              <a:t>name,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ports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04" y="3524250"/>
            <a:ext cx="6031991" cy="28574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2055" y="2351151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/>
          <p:nvPr/>
        </p:nvSpPr>
        <p:spPr>
          <a:xfrm>
            <a:off x="154939" y="6369248"/>
            <a:ext cx="23361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325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20" dirty="0">
                <a:latin typeface="Times New Roman"/>
                <a:cs typeface="Times New Roman"/>
              </a:rPr>
              <a:t>8.71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77520" marR="986155" indent="-342900">
              <a:lnSpc>
                <a:spcPct val="100000"/>
              </a:lnSpc>
              <a:spcBef>
                <a:spcPts val="160"/>
              </a:spcBef>
              <a:buFont typeface="Wingdings"/>
              <a:buChar char=""/>
              <a:tabLst>
                <a:tab pos="477520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give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example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Polyalphabetic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substitution?</a:t>
            </a:r>
            <a:endParaRPr sz="1200">
              <a:latin typeface="Times New Roman"/>
              <a:cs typeface="Times New Roman"/>
            </a:endParaRPr>
          </a:p>
          <a:p>
            <a:pPr marL="134620" marR="80200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Example: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position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#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letter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Plaintext:</a:t>
            </a:r>
            <a:r>
              <a:rPr sz="1200" i="1" spc="125" dirty="0">
                <a:solidFill>
                  <a:srgbClr val="063DE8"/>
                </a:solidFill>
                <a:latin typeface="Times New Roman"/>
                <a:cs typeface="Times New Roman"/>
              </a:rPr>
              <a:t> 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bob</a:t>
            </a:r>
            <a:endParaRPr sz="120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Ciphertext: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cqe</a:t>
            </a:r>
            <a:endParaRPr sz="1200">
              <a:latin typeface="Times New Roman"/>
              <a:cs typeface="Times New Roman"/>
            </a:endParaRPr>
          </a:p>
          <a:p>
            <a:pPr marL="477520" marR="145415" indent="-342900">
              <a:lnSpc>
                <a:spcPct val="100000"/>
              </a:lnSpc>
              <a:buFont typeface="Wingdings"/>
              <a:buChar char=""/>
              <a:tabLst>
                <a:tab pos="477520" algn="l"/>
              </a:tabLst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monoalphabetic, 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letter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substituted,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encryption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substitution.</a:t>
            </a:r>
            <a:endParaRPr sz="120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secret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table.</a:t>
            </a:r>
            <a:endParaRPr sz="1200">
              <a:latin typeface="Times New Roman"/>
              <a:cs typeface="Times New Roman"/>
            </a:endParaRPr>
          </a:p>
          <a:p>
            <a:pPr marL="477520" marR="18542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77520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polyalphabetic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encrypted messages?</a:t>
            </a:r>
            <a:endParaRPr sz="120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above.</a:t>
            </a:r>
            <a:endParaRPr sz="1200">
              <a:latin typeface="Times New Roman"/>
              <a:cs typeface="Times New Roman"/>
            </a:endParaRPr>
          </a:p>
          <a:p>
            <a:pPr marL="477520" marR="334645" indent="-342900" algn="just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77520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polyalphabetic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substitution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rather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letter,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multiple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substitution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rules?</a:t>
            </a:r>
            <a:endParaRPr sz="1200">
              <a:latin typeface="Times New Roman"/>
              <a:cs typeface="Times New Roman"/>
            </a:endParaRPr>
          </a:p>
          <a:p>
            <a:pPr marL="134620" marR="230504" algn="just">
              <a:lnSpc>
                <a:spcPct val="100000"/>
              </a:lnSpc>
              <a:spcBef>
                <a:spcPts val="285"/>
              </a:spcBef>
            </a:pP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Word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make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tables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shorter.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example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first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question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above.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328422"/>
            <a:ext cx="6617207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Secret</a:t>
            </a:r>
            <a:r>
              <a:rPr spc="-45" dirty="0"/>
              <a:t> </a:t>
            </a:r>
            <a:r>
              <a:rPr dirty="0"/>
              <a:t>Key: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Simple</a:t>
            </a:r>
            <a:r>
              <a:rPr spc="-6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4754626"/>
            <a:ext cx="7564755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35305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Polyalphabetic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substitutions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C1,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C2,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depends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387" y="1243330"/>
            <a:ext cx="6932295" cy="13804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Substitution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Substituting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another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b="1" dirty="0">
                <a:solidFill>
                  <a:srgbClr val="063DE8"/>
                </a:solidFill>
                <a:latin typeface="Times New Roman"/>
                <a:cs typeface="Times New Roman"/>
              </a:rPr>
              <a:t>Monoalphabetic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substitute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letter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another</a:t>
            </a:r>
            <a:endParaRPr sz="2400">
              <a:latin typeface="Times New Roman"/>
              <a:cs typeface="Times New Roman"/>
            </a:endParaRPr>
          </a:p>
          <a:p>
            <a:pPr marL="1979930">
              <a:lnSpc>
                <a:spcPct val="100000"/>
              </a:lnSpc>
              <a:spcBef>
                <a:spcPts val="875"/>
              </a:spcBef>
              <a:tabLst>
                <a:tab pos="3279775" algn="l"/>
              </a:tabLst>
            </a:pPr>
            <a:r>
              <a:rPr sz="2400" spc="-10" dirty="0">
                <a:latin typeface="Times New Roman"/>
                <a:cs typeface="Times New Roman"/>
              </a:rPr>
              <a:t>plaintext: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abcdefghijklmnopqrstuvwxyz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653" y="3011474"/>
            <a:ext cx="5116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4310" algn="l"/>
              </a:tabLst>
            </a:pPr>
            <a:r>
              <a:rPr sz="2400" spc="-10" dirty="0">
                <a:latin typeface="Times New Roman"/>
                <a:cs typeface="Times New Roman"/>
              </a:rPr>
              <a:t>ciphertext: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mnbvcxzasdfghjklpoiuytrewq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1586" y="2620136"/>
            <a:ext cx="76200" cy="493395"/>
            <a:chOff x="3521586" y="2620136"/>
            <a:chExt cx="76200" cy="493395"/>
          </a:xfrm>
        </p:grpSpPr>
        <p:sp>
          <p:nvSpPr>
            <p:cNvPr id="10" name="object 10"/>
            <p:cNvSpPr/>
            <p:nvPr/>
          </p:nvSpPr>
          <p:spPr>
            <a:xfrm>
              <a:off x="3559683" y="2620136"/>
              <a:ext cx="0" cy="429895"/>
            </a:xfrm>
            <a:custGeom>
              <a:avLst/>
              <a:gdLst/>
              <a:ahLst/>
              <a:cxnLst/>
              <a:rect l="l" t="t" r="r" b="b"/>
              <a:pathLst>
                <a:path h="429894">
                  <a:moveTo>
                    <a:pt x="0" y="0"/>
                  </a:moveTo>
                  <a:lnTo>
                    <a:pt x="0" y="42951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1586" y="30369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256910" y="2623185"/>
            <a:ext cx="76200" cy="494030"/>
            <a:chOff x="7256910" y="2623185"/>
            <a:chExt cx="76200" cy="494030"/>
          </a:xfrm>
        </p:grpSpPr>
        <p:sp>
          <p:nvSpPr>
            <p:cNvPr id="13" name="object 13"/>
            <p:cNvSpPr/>
            <p:nvPr/>
          </p:nvSpPr>
          <p:spPr>
            <a:xfrm>
              <a:off x="7295006" y="2623185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30">
                  <a:moveTo>
                    <a:pt x="0" y="0"/>
                  </a:moveTo>
                  <a:lnTo>
                    <a:pt x="0" y="430276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910" y="304076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71546" y="3723398"/>
            <a:ext cx="426085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163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Plaintext: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bob.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you.</a:t>
            </a:r>
            <a:r>
              <a:rPr sz="2400" spc="-10" dirty="0">
                <a:latin typeface="Times New Roman"/>
                <a:cs typeface="Times New Roman"/>
              </a:rPr>
              <a:t> alice </a:t>
            </a:r>
            <a:r>
              <a:rPr sz="2400" dirty="0">
                <a:latin typeface="Times New Roman"/>
                <a:cs typeface="Times New Roman"/>
              </a:rPr>
              <a:t>ciphertext: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nkn.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gktc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wky.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mgsbc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6987" y="3718052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0" dirty="0">
                <a:solidFill>
                  <a:srgbClr val="063DE8"/>
                </a:solidFill>
                <a:uFill>
                  <a:solidFill>
                    <a:srgbClr val="063DE8"/>
                  </a:solidFill>
                </a:uFill>
                <a:latin typeface="Times New Roman"/>
                <a:cs typeface="Times New Roman"/>
              </a:rPr>
              <a:t>E.g.: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981" y="99098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39581" y="5258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1" name="object 21"/>
          <p:cNvSpPr txBox="1"/>
          <p:nvPr/>
        </p:nvSpPr>
        <p:spPr>
          <a:xfrm>
            <a:off x="154939" y="6369248"/>
            <a:ext cx="2336165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75">
              <a:lnSpc>
                <a:spcPts val="1290"/>
              </a:lnSpc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39"/>
              </a:lnSpc>
            </a:pPr>
            <a:r>
              <a:rPr sz="1800" spc="-25" dirty="0">
                <a:latin typeface="Times New Roman"/>
                <a:cs typeface="Times New Roman"/>
              </a:rPr>
              <a:t>8.6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5389" y="6304978"/>
            <a:ext cx="981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3047" y="6490022"/>
            <a:ext cx="2612390" cy="7620"/>
          </a:xfrm>
          <a:custGeom>
            <a:avLst/>
            <a:gdLst/>
            <a:ahLst/>
            <a:cxnLst/>
            <a:rect l="l" t="t" r="r" b="b"/>
            <a:pathLst>
              <a:path w="2612390" h="7620">
                <a:moveTo>
                  <a:pt x="2612148" y="0"/>
                </a:moveTo>
                <a:lnTo>
                  <a:pt x="1959102" y="0"/>
                </a:lnTo>
                <a:lnTo>
                  <a:pt x="0" y="0"/>
                </a:lnTo>
                <a:lnTo>
                  <a:pt x="0" y="7607"/>
                </a:lnTo>
                <a:lnTo>
                  <a:pt x="2612148" y="7607"/>
                </a:lnTo>
                <a:lnTo>
                  <a:pt x="2612148" y="0"/>
                </a:lnTo>
                <a:close/>
              </a:path>
            </a:pathLst>
          </a:custGeom>
          <a:solidFill>
            <a:srgbClr val="00DF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38455" indent="-342900">
              <a:lnSpc>
                <a:spcPct val="100000"/>
              </a:lnSpc>
              <a:spcBef>
                <a:spcPts val="8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overlapping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header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original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IP </a:t>
            </a:r>
            <a:r>
              <a:rPr sz="1200" dirty="0">
                <a:latin typeface="Times New Roman"/>
                <a:cs typeface="Times New Roman"/>
              </a:rPr>
              <a:t>header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exist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simultaneously?</a:t>
            </a:r>
            <a:endParaRPr sz="1200">
              <a:latin typeface="Times New Roman"/>
              <a:cs typeface="Times New Roman"/>
            </a:endParaRPr>
          </a:p>
          <a:p>
            <a:pPr marL="118745" marR="16319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Routers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look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header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only.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50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Inner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header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payload.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looked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destination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IPsec.</a:t>
            </a:r>
            <a:endParaRPr sz="1200">
              <a:latin typeface="Times New Roman"/>
              <a:cs typeface="Times New Roman"/>
            </a:endParaRPr>
          </a:p>
          <a:p>
            <a:pPr marL="461645" marR="33337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choose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20" dirty="0">
                <a:latin typeface="Times New Roman"/>
                <a:cs typeface="Times New Roman"/>
              </a:rPr>
              <a:t> not?</a:t>
            </a:r>
            <a:endParaRPr sz="1200">
              <a:latin typeface="Times New Roman"/>
              <a:cs typeface="Times New Roman"/>
            </a:endParaRPr>
          </a:p>
          <a:p>
            <a:pPr marL="118745" marR="20066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Each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chooses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security.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want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applications,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use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IPsec.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want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just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one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application,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say,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HTTP,</a:t>
            </a:r>
            <a:r>
              <a:rPr sz="1200" i="1" spc="204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HTTPS.</a:t>
            </a:r>
            <a:endParaRPr sz="1200">
              <a:latin typeface="Times New Roman"/>
              <a:cs typeface="Times New Roman"/>
            </a:endParaRPr>
          </a:p>
          <a:p>
            <a:pPr marL="461645" marR="50165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UDP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related</a:t>
            </a:r>
            <a:r>
              <a:rPr sz="1200" spc="-10" dirty="0">
                <a:latin typeface="Times New Roman"/>
                <a:cs typeface="Times New Roman"/>
              </a:rPr>
              <a:t> encryption protocol?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DTLS.</a:t>
            </a:r>
            <a:endParaRPr sz="1200">
              <a:latin typeface="Times New Roman"/>
              <a:cs typeface="Times New Roman"/>
            </a:endParaRPr>
          </a:p>
          <a:p>
            <a:pPr marL="461645" marR="29210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UDP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IPsec?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UDP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+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IPsec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security?</a:t>
            </a:r>
            <a:endParaRPr sz="1200">
              <a:latin typeface="Times New Roman"/>
              <a:cs typeface="Times New Roman"/>
            </a:endParaRPr>
          </a:p>
          <a:p>
            <a:pPr marL="118745" marR="155575">
              <a:lnSpc>
                <a:spcPct val="100000"/>
              </a:lnSpc>
              <a:spcBef>
                <a:spcPts val="28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UDP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protected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IPsec,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example,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VPNs.</a:t>
            </a:r>
            <a:endParaRPr sz="1200">
              <a:latin typeface="Times New Roman"/>
              <a:cs typeface="Times New Roman"/>
            </a:endParaRPr>
          </a:p>
          <a:p>
            <a:pPr marL="461645" marR="15049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ways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security?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5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AH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ESP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covered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next.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6828" y="328422"/>
            <a:ext cx="1637537" cy="100888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28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IPsec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Secure</a:t>
            </a:r>
            <a:r>
              <a:rPr spc="-45" dirty="0"/>
              <a:t> </a:t>
            </a:r>
            <a:r>
              <a:rPr dirty="0"/>
              <a:t>IP: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series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proposals</a:t>
            </a:r>
            <a:r>
              <a:rPr spc="-4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20" dirty="0"/>
              <a:t>IETF</a:t>
            </a: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Separate</a:t>
            </a:r>
            <a:r>
              <a:rPr spc="-50" dirty="0"/>
              <a:t> </a:t>
            </a:r>
            <a:r>
              <a:rPr dirty="0"/>
              <a:t>authentication</a:t>
            </a:r>
            <a:r>
              <a:rPr spc="-4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privacy</a:t>
            </a:r>
          </a:p>
          <a:p>
            <a:pPr marL="354965" marR="33464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Authentication</a:t>
            </a:r>
            <a:r>
              <a:rPr spc="-55" dirty="0"/>
              <a:t> </a:t>
            </a:r>
            <a:r>
              <a:rPr dirty="0"/>
              <a:t>Header</a:t>
            </a:r>
            <a:r>
              <a:rPr spc="-45" dirty="0"/>
              <a:t> </a:t>
            </a:r>
            <a:r>
              <a:rPr dirty="0"/>
              <a:t>(AH)</a:t>
            </a:r>
            <a:r>
              <a:rPr spc="-25" dirty="0"/>
              <a:t> </a:t>
            </a:r>
            <a:r>
              <a:rPr dirty="0"/>
              <a:t>ensures</a:t>
            </a:r>
            <a:r>
              <a:rPr spc="-4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i="1" dirty="0">
                <a:latin typeface="Times New Roman"/>
                <a:cs typeface="Times New Roman"/>
              </a:rPr>
              <a:t>integrity</a:t>
            </a:r>
            <a:r>
              <a:rPr i="1" spc="-55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data </a:t>
            </a:r>
            <a:r>
              <a:rPr i="1" dirty="0">
                <a:latin typeface="Times New Roman"/>
                <a:cs typeface="Times New Roman"/>
              </a:rPr>
              <a:t>origin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spc="-10" dirty="0">
                <a:latin typeface="Times New Roman"/>
                <a:cs typeface="Times New Roman"/>
              </a:rPr>
              <a:t>authentication.</a:t>
            </a: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dirty="0"/>
              <a:t>Encapsulating</a:t>
            </a:r>
            <a:r>
              <a:rPr spc="-70" dirty="0"/>
              <a:t> </a:t>
            </a: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Protocol</a:t>
            </a:r>
            <a:r>
              <a:rPr spc="-65" dirty="0"/>
              <a:t> </a:t>
            </a:r>
            <a:r>
              <a:rPr dirty="0"/>
              <a:t>(ESP)</a:t>
            </a:r>
            <a:r>
              <a:rPr spc="-40" dirty="0"/>
              <a:t> </a:t>
            </a:r>
            <a:r>
              <a:rPr dirty="0"/>
              <a:t>ensures</a:t>
            </a:r>
            <a:r>
              <a:rPr spc="-50" dirty="0"/>
              <a:t> </a:t>
            </a:r>
            <a:r>
              <a:rPr i="1" spc="-10" dirty="0">
                <a:latin typeface="Times New Roman"/>
                <a:cs typeface="Times New Roman"/>
              </a:rPr>
              <a:t>confidentiality, </a:t>
            </a:r>
            <a:r>
              <a:rPr i="1" dirty="0">
                <a:latin typeface="Times New Roman"/>
                <a:cs typeface="Times New Roman"/>
              </a:rPr>
              <a:t>data</a:t>
            </a:r>
            <a:r>
              <a:rPr i="1" spc="-4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origin</a:t>
            </a:r>
            <a:r>
              <a:rPr i="1" spc="-3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authentication,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connectionless</a:t>
            </a:r>
            <a:r>
              <a:rPr i="1" spc="-4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integrity,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and</a:t>
            </a:r>
            <a:r>
              <a:rPr i="1" spc="-30" dirty="0">
                <a:latin typeface="Times New Roman"/>
                <a:cs typeface="Times New Roman"/>
              </a:rPr>
              <a:t> </a:t>
            </a:r>
            <a:r>
              <a:rPr i="1" spc="-25" dirty="0">
                <a:latin typeface="Times New Roman"/>
                <a:cs typeface="Times New Roman"/>
              </a:rPr>
              <a:t>an </a:t>
            </a:r>
            <a:r>
              <a:rPr i="1" spc="-10" dirty="0">
                <a:latin typeface="Times New Roman"/>
                <a:cs typeface="Times New Roman"/>
              </a:rPr>
              <a:t>anti-</a:t>
            </a:r>
            <a:r>
              <a:rPr i="1" dirty="0">
                <a:latin typeface="Times New Roman"/>
                <a:cs typeface="Times New Roman"/>
              </a:rPr>
              <a:t>replay</a:t>
            </a:r>
            <a:r>
              <a:rPr i="1" spc="-25" dirty="0">
                <a:latin typeface="Times New Roman"/>
                <a:cs typeface="Times New Roman"/>
              </a:rPr>
              <a:t> </a:t>
            </a:r>
            <a:r>
              <a:rPr i="1" spc="-10" dirty="0">
                <a:latin typeface="Times New Roman"/>
                <a:cs typeface="Times New Roman"/>
              </a:rPr>
              <a:t>service.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368681" y="5558409"/>
            <a:ext cx="2527300" cy="304800"/>
            <a:chOff x="368681" y="5558409"/>
            <a:chExt cx="2527300" cy="304800"/>
          </a:xfrm>
        </p:grpSpPr>
        <p:sp>
          <p:nvSpPr>
            <p:cNvPr id="13" name="object 13"/>
            <p:cNvSpPr/>
            <p:nvPr/>
          </p:nvSpPr>
          <p:spPr>
            <a:xfrm>
              <a:off x="456311" y="5710809"/>
              <a:ext cx="2439670" cy="0"/>
            </a:xfrm>
            <a:custGeom>
              <a:avLst/>
              <a:gdLst/>
              <a:ahLst/>
              <a:cxnLst/>
              <a:rect l="l" t="t" r="r" b="b"/>
              <a:pathLst>
                <a:path w="2439670">
                  <a:moveTo>
                    <a:pt x="0" y="0"/>
                  </a:moveTo>
                  <a:lnTo>
                    <a:pt x="243928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812" y="56727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381" y="5558409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070347" y="5253609"/>
            <a:ext cx="3401060" cy="609600"/>
            <a:chOff x="5070347" y="5253609"/>
            <a:chExt cx="3401060" cy="609600"/>
          </a:xfrm>
        </p:grpSpPr>
        <p:sp>
          <p:nvSpPr>
            <p:cNvPr id="17" name="object 17"/>
            <p:cNvSpPr/>
            <p:nvPr/>
          </p:nvSpPr>
          <p:spPr>
            <a:xfrm>
              <a:off x="5070347" y="5710809"/>
              <a:ext cx="3324860" cy="0"/>
            </a:xfrm>
            <a:custGeom>
              <a:avLst/>
              <a:gdLst/>
              <a:ahLst/>
              <a:cxnLst/>
              <a:rect l="l" t="t" r="r" b="b"/>
              <a:pathLst>
                <a:path w="3324859">
                  <a:moveTo>
                    <a:pt x="0" y="0"/>
                  </a:moveTo>
                  <a:lnTo>
                    <a:pt x="332473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383" y="56727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3155" y="5406009"/>
              <a:ext cx="1431925" cy="0"/>
            </a:xfrm>
            <a:custGeom>
              <a:avLst/>
              <a:gdLst/>
              <a:ahLst/>
              <a:cxnLst/>
              <a:rect l="l" t="t" r="r" b="b"/>
              <a:pathLst>
                <a:path w="1431925">
                  <a:moveTo>
                    <a:pt x="0" y="0"/>
                  </a:moveTo>
                  <a:lnTo>
                    <a:pt x="14319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383" y="53679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58580" y="5253609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609600">
                  <a:moveTo>
                    <a:pt x="0" y="0"/>
                  </a:moveTo>
                  <a:lnTo>
                    <a:pt x="0" y="6095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74339" y="5426265"/>
            <a:ext cx="2018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Authenticated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26280" y="5253609"/>
            <a:ext cx="1292225" cy="304800"/>
            <a:chOff x="4026280" y="5253609"/>
            <a:chExt cx="1292225" cy="304800"/>
          </a:xfrm>
        </p:grpSpPr>
        <p:sp>
          <p:nvSpPr>
            <p:cNvPr id="24" name="object 24"/>
            <p:cNvSpPr/>
            <p:nvPr/>
          </p:nvSpPr>
          <p:spPr>
            <a:xfrm>
              <a:off x="4102480" y="5406009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0" y="0"/>
                  </a:moveTo>
                  <a:lnTo>
                    <a:pt x="121551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8983" y="53679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38980" y="5253609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396865" y="5121465"/>
            <a:ext cx="1487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Encrypted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38980" y="4263009"/>
            <a:ext cx="4419600" cy="914400"/>
            <a:chOff x="4038980" y="4263009"/>
            <a:chExt cx="4419600" cy="91440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980" y="4263009"/>
              <a:ext cx="1905000" cy="914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980" y="4263009"/>
              <a:ext cx="2514600" cy="914400"/>
            </a:xfrm>
            <a:prstGeom prst="rect">
              <a:avLst/>
            </a:prstGeom>
          </p:spPr>
        </p:pic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80111" y="4250309"/>
          <a:ext cx="8067674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5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IP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Header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[AH]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11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[ESP]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114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146050" indent="20510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Original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28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Header*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0" marR="656590" indent="-2578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Original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4070351" y="5873994"/>
            <a:ext cx="278828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01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Optional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spc="-10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spc="-25" dirty="0">
                <a:solidFill>
                  <a:srgbClr val="00DFCA"/>
                </a:solid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4939" y="6352654"/>
            <a:ext cx="2336165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55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75"/>
              </a:lnSpc>
            </a:pPr>
            <a:r>
              <a:rPr sz="1800" spc="-10" dirty="0">
                <a:latin typeface="Times New Roman"/>
                <a:cs typeface="Times New Roman"/>
              </a:rPr>
              <a:t>8.72a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63381" y="6468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81" y="241934"/>
            <a:ext cx="8395335" cy="6299200"/>
          </a:xfrm>
          <a:custGeom>
            <a:avLst/>
            <a:gdLst/>
            <a:ahLst/>
            <a:cxnLst/>
            <a:rect l="l" t="t" r="r" b="b"/>
            <a:pathLst>
              <a:path w="8395335" h="6299200">
                <a:moveTo>
                  <a:pt x="0" y="0"/>
                </a:moveTo>
                <a:lnTo>
                  <a:pt x="8394954" y="0"/>
                </a:lnTo>
                <a:lnTo>
                  <a:pt x="8394954" y="6298692"/>
                </a:lnTo>
                <a:lnTo>
                  <a:pt x="0" y="629869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5389" y="6304978"/>
            <a:ext cx="981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©2024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Raj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Jain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96703" y="38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5503" y="380"/>
            <a:ext cx="167005" cy="152400"/>
          </a:xfrm>
          <a:custGeom>
            <a:avLst/>
            <a:gdLst/>
            <a:ahLst/>
            <a:cxnLst/>
            <a:rect l="l" t="t" r="r" b="b"/>
            <a:pathLst>
              <a:path w="167004" h="152400">
                <a:moveTo>
                  <a:pt x="0" y="152400"/>
                </a:moveTo>
                <a:lnTo>
                  <a:pt x="166687" y="152400"/>
                </a:lnTo>
              </a:path>
              <a:path w="167004"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5503" y="152438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87" y="0"/>
                </a:lnTo>
              </a:path>
            </a:pathLst>
          </a:custGeom>
          <a:ln w="952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172085" indent="-343535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Quiz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050" spc="-10" dirty="0">
                <a:latin typeface="Times New Roman"/>
                <a:cs typeface="Times New Roman"/>
              </a:rPr>
              <a:t>IPSec </a:t>
            </a:r>
            <a:r>
              <a:rPr sz="1050" dirty="0">
                <a:latin typeface="Times New Roman"/>
                <a:cs typeface="Times New Roman"/>
              </a:rPr>
              <a:t>secures</a:t>
            </a:r>
            <a:r>
              <a:rPr sz="1050" spc="-2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all</a:t>
            </a:r>
            <a:r>
              <a:rPr sz="1050" spc="-25" dirty="0">
                <a:latin typeface="Times New Roman"/>
                <a:cs typeface="Times New Roman"/>
              </a:rPr>
              <a:t> </a:t>
            </a:r>
            <a:r>
              <a:rPr sz="1050" dirty="0">
                <a:latin typeface="Times New Roman"/>
                <a:cs typeface="Times New Roman"/>
              </a:rPr>
              <a:t>Ethernet</a:t>
            </a:r>
            <a:r>
              <a:rPr sz="1050" spc="-35" dirty="0">
                <a:latin typeface="Times New Roman"/>
                <a:cs typeface="Times New Roman"/>
              </a:rPr>
              <a:t> </a:t>
            </a:r>
            <a:r>
              <a:rPr sz="1050" spc="-10" dirty="0">
                <a:latin typeface="Times New Roman"/>
                <a:cs typeface="Times New Roman"/>
              </a:rPr>
              <a:t>applications?</a:t>
            </a:r>
            <a:endParaRPr sz="1050">
              <a:latin typeface="Times New Roman"/>
              <a:cs typeface="Times New Roman"/>
            </a:endParaRPr>
          </a:p>
          <a:p>
            <a:pPr marL="118745" marR="232410">
              <a:lnSpc>
                <a:spcPct val="100000"/>
              </a:lnSpc>
              <a:spcBef>
                <a:spcPts val="5"/>
              </a:spcBef>
            </a:pP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Ethernet</a:t>
            </a:r>
            <a:r>
              <a:rPr sz="105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2,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IP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Layer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3.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05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IP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cannot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secure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things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does</a:t>
            </a:r>
            <a:r>
              <a:rPr sz="105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05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05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050" spc="-20" dirty="0"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  <a:p>
            <a:pPr marL="461645" marR="358140" indent="-342900">
              <a:lnSpc>
                <a:spcPts val="1440"/>
              </a:lnSpc>
              <a:spcBef>
                <a:spcPts val="45"/>
              </a:spcBef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question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quiz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Canvas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choices.</a:t>
            </a:r>
            <a:endParaRPr sz="1200">
              <a:latin typeface="Times New Roman"/>
              <a:cs typeface="Times New Roman"/>
            </a:endParaRPr>
          </a:p>
          <a:p>
            <a:pPr marL="118745" marR="210185">
              <a:lnSpc>
                <a:spcPts val="144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Sorry.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Canvas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does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correct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mistake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now.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55" dirty="0">
                <a:solidFill>
                  <a:srgbClr val="063DE8"/>
                </a:solidFill>
                <a:latin typeface="Times New Roman"/>
                <a:cs typeface="Times New Roman"/>
              </a:rPr>
              <a:t>We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add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2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points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everyone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took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quiz.</a:t>
            </a:r>
            <a:endParaRPr sz="1200">
              <a:latin typeface="Times New Roman"/>
              <a:cs typeface="Times New Roman"/>
            </a:endParaRPr>
          </a:p>
          <a:p>
            <a:pPr marL="461645" marR="479425" indent="-342900">
              <a:lnSpc>
                <a:spcPct val="100000"/>
              </a:lnSpc>
              <a:spcBef>
                <a:spcPts val="24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transport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20" dirty="0">
                <a:latin typeface="Times New Roman"/>
                <a:cs typeface="Times New Roman"/>
              </a:rPr>
              <a:t> some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protocol?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e.g.,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TCP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w/o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SSL.</a:t>
            </a:r>
            <a:endParaRPr sz="1200">
              <a:latin typeface="Times New Roman"/>
              <a:cs typeface="Times New Roman"/>
            </a:endParaRPr>
          </a:p>
          <a:p>
            <a:pPr marL="461645" marR="237490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SSL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" dirty="0">
                <a:latin typeface="Times New Roman"/>
                <a:cs typeface="Times New Roman"/>
              </a:rPr>
              <a:t> different </a:t>
            </a:r>
            <a:r>
              <a:rPr sz="1200" dirty="0">
                <a:latin typeface="Times New Roman"/>
                <a:cs typeface="Times New Roman"/>
              </a:rPr>
              <a:t>situations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simultaneously?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e.g.,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HTTPS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VPN.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6828" y="328422"/>
            <a:ext cx="1637537" cy="10088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28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IPsec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Secure</a:t>
            </a:r>
            <a:r>
              <a:rPr spc="-45" dirty="0"/>
              <a:t> </a:t>
            </a:r>
            <a:r>
              <a:rPr dirty="0"/>
              <a:t>IP: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series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proposals</a:t>
            </a:r>
            <a:r>
              <a:rPr spc="-40" dirty="0"/>
              <a:t> </a:t>
            </a:r>
            <a:r>
              <a:rPr dirty="0"/>
              <a:t>from</a:t>
            </a:r>
            <a:r>
              <a:rPr spc="-40" dirty="0"/>
              <a:t> </a:t>
            </a:r>
            <a:r>
              <a:rPr spc="-20" dirty="0"/>
              <a:t>IETF</a:t>
            </a: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Separate</a:t>
            </a:r>
            <a:r>
              <a:rPr spc="-50" dirty="0"/>
              <a:t> </a:t>
            </a:r>
            <a:r>
              <a:rPr dirty="0"/>
              <a:t>authentication</a:t>
            </a:r>
            <a:r>
              <a:rPr spc="-4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privacy</a:t>
            </a:r>
          </a:p>
          <a:p>
            <a:pPr marL="354965" marR="33464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dirty="0"/>
              <a:t>Authentication</a:t>
            </a:r>
            <a:r>
              <a:rPr spc="-55" dirty="0"/>
              <a:t> </a:t>
            </a:r>
            <a:r>
              <a:rPr dirty="0"/>
              <a:t>Header</a:t>
            </a:r>
            <a:r>
              <a:rPr spc="-45" dirty="0"/>
              <a:t> </a:t>
            </a:r>
            <a:r>
              <a:rPr dirty="0"/>
              <a:t>(AH)</a:t>
            </a:r>
            <a:r>
              <a:rPr spc="-25" dirty="0"/>
              <a:t> </a:t>
            </a:r>
            <a:r>
              <a:rPr dirty="0"/>
              <a:t>ensures</a:t>
            </a:r>
            <a:r>
              <a:rPr spc="-4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i="1" dirty="0">
                <a:latin typeface="Times New Roman"/>
                <a:cs typeface="Times New Roman"/>
              </a:rPr>
              <a:t>integrity</a:t>
            </a:r>
            <a:r>
              <a:rPr i="1" spc="-55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data </a:t>
            </a:r>
            <a:r>
              <a:rPr i="1" dirty="0">
                <a:latin typeface="Times New Roman"/>
                <a:cs typeface="Times New Roman"/>
              </a:rPr>
              <a:t>origin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spc="-10" dirty="0">
                <a:latin typeface="Times New Roman"/>
                <a:cs typeface="Times New Roman"/>
              </a:rPr>
              <a:t>authentication.</a:t>
            </a: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dirty="0"/>
              <a:t>Encapsulating</a:t>
            </a:r>
            <a:r>
              <a:rPr spc="-70" dirty="0"/>
              <a:t> </a:t>
            </a:r>
            <a:r>
              <a:rPr dirty="0"/>
              <a:t>Security</a:t>
            </a:r>
            <a:r>
              <a:rPr spc="-65" dirty="0"/>
              <a:t> </a:t>
            </a:r>
            <a:r>
              <a:rPr dirty="0"/>
              <a:t>Protocol</a:t>
            </a:r>
            <a:r>
              <a:rPr spc="-65" dirty="0"/>
              <a:t> </a:t>
            </a:r>
            <a:r>
              <a:rPr dirty="0"/>
              <a:t>(ESP)</a:t>
            </a:r>
            <a:r>
              <a:rPr spc="-40" dirty="0"/>
              <a:t> </a:t>
            </a:r>
            <a:r>
              <a:rPr dirty="0"/>
              <a:t>ensures</a:t>
            </a:r>
            <a:r>
              <a:rPr spc="-50" dirty="0"/>
              <a:t> </a:t>
            </a:r>
            <a:r>
              <a:rPr i="1" spc="-10" dirty="0">
                <a:latin typeface="Times New Roman"/>
                <a:cs typeface="Times New Roman"/>
              </a:rPr>
              <a:t>confidentiality, </a:t>
            </a:r>
            <a:r>
              <a:rPr i="1" dirty="0">
                <a:latin typeface="Times New Roman"/>
                <a:cs typeface="Times New Roman"/>
              </a:rPr>
              <a:t>data</a:t>
            </a:r>
            <a:r>
              <a:rPr i="1" spc="-4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origin</a:t>
            </a:r>
            <a:r>
              <a:rPr i="1" spc="-3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authentication,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connectionless</a:t>
            </a:r>
            <a:r>
              <a:rPr i="1" spc="-40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integrity,</a:t>
            </a:r>
            <a:r>
              <a:rPr i="1" spc="-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Times New Roman"/>
                <a:cs typeface="Times New Roman"/>
              </a:rPr>
              <a:t>and</a:t>
            </a:r>
            <a:r>
              <a:rPr i="1" spc="-30" dirty="0">
                <a:latin typeface="Times New Roman"/>
                <a:cs typeface="Times New Roman"/>
              </a:rPr>
              <a:t> </a:t>
            </a:r>
            <a:r>
              <a:rPr i="1" spc="-25" dirty="0">
                <a:latin typeface="Times New Roman"/>
                <a:cs typeface="Times New Roman"/>
              </a:rPr>
              <a:t>an </a:t>
            </a:r>
            <a:r>
              <a:rPr i="1" spc="-10" dirty="0">
                <a:latin typeface="Times New Roman"/>
                <a:cs typeface="Times New Roman"/>
              </a:rPr>
              <a:t>anti-</a:t>
            </a:r>
            <a:r>
              <a:rPr i="1" dirty="0">
                <a:latin typeface="Times New Roman"/>
                <a:cs typeface="Times New Roman"/>
              </a:rPr>
              <a:t>replay</a:t>
            </a:r>
            <a:r>
              <a:rPr i="1" spc="-25" dirty="0">
                <a:latin typeface="Times New Roman"/>
                <a:cs typeface="Times New Roman"/>
              </a:rPr>
              <a:t> </a:t>
            </a:r>
            <a:r>
              <a:rPr i="1" spc="-10" dirty="0">
                <a:latin typeface="Times New Roman"/>
                <a:cs typeface="Times New Roman"/>
              </a:rPr>
              <a:t>service.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68681" y="5558409"/>
            <a:ext cx="2527300" cy="304800"/>
            <a:chOff x="368681" y="5558409"/>
            <a:chExt cx="2527300" cy="304800"/>
          </a:xfrm>
        </p:grpSpPr>
        <p:sp>
          <p:nvSpPr>
            <p:cNvPr id="12" name="object 12"/>
            <p:cNvSpPr/>
            <p:nvPr/>
          </p:nvSpPr>
          <p:spPr>
            <a:xfrm>
              <a:off x="456311" y="5710809"/>
              <a:ext cx="2439670" cy="0"/>
            </a:xfrm>
            <a:custGeom>
              <a:avLst/>
              <a:gdLst/>
              <a:ahLst/>
              <a:cxnLst/>
              <a:rect l="l" t="t" r="r" b="b"/>
              <a:pathLst>
                <a:path w="2439670">
                  <a:moveTo>
                    <a:pt x="0" y="0"/>
                  </a:moveTo>
                  <a:lnTo>
                    <a:pt x="243928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2812" y="56727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381" y="5558409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070347" y="5253609"/>
            <a:ext cx="3401060" cy="609600"/>
            <a:chOff x="5070347" y="5253609"/>
            <a:chExt cx="3401060" cy="609600"/>
          </a:xfrm>
        </p:grpSpPr>
        <p:sp>
          <p:nvSpPr>
            <p:cNvPr id="16" name="object 16"/>
            <p:cNvSpPr/>
            <p:nvPr/>
          </p:nvSpPr>
          <p:spPr>
            <a:xfrm>
              <a:off x="5070347" y="5710809"/>
              <a:ext cx="3324860" cy="0"/>
            </a:xfrm>
            <a:custGeom>
              <a:avLst/>
              <a:gdLst/>
              <a:ahLst/>
              <a:cxnLst/>
              <a:rect l="l" t="t" r="r" b="b"/>
              <a:pathLst>
                <a:path w="3324859">
                  <a:moveTo>
                    <a:pt x="0" y="0"/>
                  </a:moveTo>
                  <a:lnTo>
                    <a:pt x="332473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383" y="56727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63155" y="5406009"/>
              <a:ext cx="1431925" cy="0"/>
            </a:xfrm>
            <a:custGeom>
              <a:avLst/>
              <a:gdLst/>
              <a:ahLst/>
              <a:cxnLst/>
              <a:rect l="l" t="t" r="r" b="b"/>
              <a:pathLst>
                <a:path w="1431925">
                  <a:moveTo>
                    <a:pt x="0" y="0"/>
                  </a:moveTo>
                  <a:lnTo>
                    <a:pt x="14319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383" y="536790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58580" y="5253609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609600">
                  <a:moveTo>
                    <a:pt x="0" y="0"/>
                  </a:moveTo>
                  <a:lnTo>
                    <a:pt x="0" y="6095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74339" y="5426265"/>
            <a:ext cx="2018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Authenticated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26280" y="5253609"/>
            <a:ext cx="1292225" cy="304800"/>
            <a:chOff x="4026280" y="5253609"/>
            <a:chExt cx="1292225" cy="304800"/>
          </a:xfrm>
        </p:grpSpPr>
        <p:sp>
          <p:nvSpPr>
            <p:cNvPr id="23" name="object 23"/>
            <p:cNvSpPr/>
            <p:nvPr/>
          </p:nvSpPr>
          <p:spPr>
            <a:xfrm>
              <a:off x="4102480" y="5406009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0" y="0"/>
                  </a:moveTo>
                  <a:lnTo>
                    <a:pt x="121551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38983" y="53679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8980" y="5253609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7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396865" y="5121465"/>
            <a:ext cx="1487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Times New Roman"/>
                <a:cs typeface="Times New Roman"/>
              </a:rPr>
              <a:t>Encrypted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38980" y="4263009"/>
            <a:ext cx="4419600" cy="914400"/>
            <a:chOff x="4038980" y="4263009"/>
            <a:chExt cx="4419600" cy="91440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980" y="4263009"/>
              <a:ext cx="1905000" cy="914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980" y="4263009"/>
              <a:ext cx="2514600" cy="914400"/>
            </a:xfrm>
            <a:prstGeom prst="rect">
              <a:avLst/>
            </a:prstGeom>
          </p:spPr>
        </p:pic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380111" y="4250309"/>
          <a:ext cx="8067674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5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IP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Header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[AH]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11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[ESP]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3114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 marR="146050" indent="20510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Original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28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Header*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0" marR="656590" indent="-2578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Original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4070351" y="5873994"/>
            <a:ext cx="278828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01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*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Optional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5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4939" y="6352654"/>
            <a:ext cx="2336165" cy="45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345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Washington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University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Louis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8.72b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39581" y="4877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239395" indent="-34290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pick those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end- </a:t>
            </a:r>
            <a:r>
              <a:rPr sz="1200" spc="-10" dirty="0">
                <a:latin typeface="Times New Roman"/>
                <a:cs typeface="Times New Roman"/>
              </a:rPr>
              <a:t>to-</a:t>
            </a:r>
            <a:r>
              <a:rPr sz="1200" dirty="0">
                <a:latin typeface="Times New Roman"/>
                <a:cs typeface="Times New Roman"/>
              </a:rPr>
              <a:t>end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WUSTL?</a:t>
            </a:r>
            <a:endParaRPr sz="1200">
              <a:latin typeface="Times New Roman"/>
              <a:cs typeface="Times New Roman"/>
            </a:endParaRPr>
          </a:p>
          <a:p>
            <a:pPr marL="118745" marR="24765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browse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connect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medical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campus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from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Danforth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campus,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are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tunnel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mode.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HTTPS,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you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using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transport</a:t>
            </a:r>
            <a:r>
              <a:rPr sz="1200" i="1" spc="-4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mode.</a:t>
            </a:r>
            <a:endParaRPr sz="1200">
              <a:latin typeface="Times New Roman"/>
              <a:cs typeface="Times New Roman"/>
            </a:endParaRPr>
          </a:p>
          <a:p>
            <a:pPr marL="461645" marR="14351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decryption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transport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Yes,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routers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encryption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decryption.</a:t>
            </a:r>
            <a:endParaRPr sz="1200">
              <a:latin typeface="Times New Roman"/>
              <a:cs typeface="Times New Roman"/>
            </a:endParaRPr>
          </a:p>
          <a:p>
            <a:pPr marL="461645" marR="259079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advantages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transport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mode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tunnel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mode?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Transport</a:t>
            </a:r>
            <a:r>
              <a:rPr sz="1200" i="1" spc="-4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mode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protects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against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insider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attacks.</a:t>
            </a:r>
            <a:endParaRPr sz="1200">
              <a:latin typeface="Times New Roman"/>
              <a:cs typeface="Times New Roman"/>
            </a:endParaRPr>
          </a:p>
          <a:p>
            <a:pPr marL="461645" marR="184150" indent="-342900" algn="just">
              <a:lnSpc>
                <a:spcPct val="100000"/>
              </a:lnSpc>
              <a:spcBef>
                <a:spcPts val="290"/>
              </a:spcBef>
              <a:buSzPct val="75000"/>
              <a:buFont typeface="Wingdings"/>
              <a:buChar char=""/>
              <a:tabLst>
                <a:tab pos="461645" algn="l"/>
                <a:tab pos="495934" algn="l"/>
              </a:tabLst>
            </a:pP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latin typeface="Times New Roman"/>
                <a:cs typeface="Times New Roman"/>
              </a:rPr>
              <a:t>Transport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mode’s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datagram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header?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destination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change?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328422"/>
            <a:ext cx="5981700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1125">
              <a:lnSpc>
                <a:spcPct val="100000"/>
              </a:lnSpc>
              <a:spcBef>
                <a:spcPts val="100"/>
              </a:spcBef>
            </a:pPr>
            <a:r>
              <a:rPr dirty="0"/>
              <a:t>Tunnel</a:t>
            </a:r>
            <a:r>
              <a:rPr spc="-60" dirty="0"/>
              <a:t> </a:t>
            </a:r>
            <a:r>
              <a:rPr dirty="0"/>
              <a:t>vs.</a:t>
            </a:r>
            <a:r>
              <a:rPr spc="-35" dirty="0"/>
              <a:t> </a:t>
            </a:r>
            <a:r>
              <a:rPr dirty="0"/>
              <a:t>Transport</a:t>
            </a:r>
            <a:r>
              <a:rPr spc="-45" dirty="0"/>
              <a:t> </a:t>
            </a:r>
            <a:r>
              <a:rPr spc="-20" dirty="0"/>
              <a:t>Mode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316482"/>
            <a:ext cx="472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Gateway-to-</a:t>
            </a:r>
            <a:r>
              <a:rPr sz="2400" dirty="0">
                <a:latin typeface="Times New Roman"/>
                <a:cs typeface="Times New Roman"/>
              </a:rPr>
              <a:t>gateway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vs. </a:t>
            </a:r>
            <a:r>
              <a:rPr sz="2400" spc="-10" dirty="0">
                <a:latin typeface="Times New Roman"/>
                <a:cs typeface="Times New Roman"/>
              </a:rPr>
              <a:t>end-to-</a:t>
            </a:r>
            <a:r>
              <a:rPr sz="2400" spc="-25" dirty="0">
                <a:latin typeface="Times New Roman"/>
                <a:cs typeface="Times New Roman"/>
              </a:rPr>
              <a:t>end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8600" y="2008575"/>
            <a:ext cx="8172450" cy="4211955"/>
            <a:chOff x="228600" y="2008575"/>
            <a:chExt cx="8172450" cy="42119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4495800"/>
              <a:ext cx="8172449" cy="17244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499" y="2072584"/>
              <a:ext cx="2205281" cy="11907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993" y="2008575"/>
              <a:ext cx="1139846" cy="13442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53181" y="2591181"/>
              <a:ext cx="3962400" cy="0"/>
            </a:xfrm>
            <a:custGeom>
              <a:avLst/>
              <a:gdLst/>
              <a:ahLst/>
              <a:cxnLst/>
              <a:rect l="l" t="t" r="r" b="b"/>
              <a:pathLst>
                <a:path w="3962400">
                  <a:moveTo>
                    <a:pt x="0" y="0"/>
                  </a:moveTo>
                  <a:lnTo>
                    <a:pt x="2438400" y="0"/>
                  </a:lnTo>
                </a:path>
                <a:path w="3962400">
                  <a:moveTo>
                    <a:pt x="3352800" y="0"/>
                  </a:moveTo>
                  <a:lnTo>
                    <a:pt x="39624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8781" y="2362581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0"/>
                  </a:moveTo>
                  <a:lnTo>
                    <a:pt x="914399" y="0"/>
                  </a:lnTo>
                  <a:lnTo>
                    <a:pt x="914399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51480" y="2422652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Router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580" y="2400680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0"/>
                </a:moveTo>
                <a:lnTo>
                  <a:pt x="914400" y="0"/>
                </a:lnTo>
                <a:lnTo>
                  <a:pt x="914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04280" y="2460752"/>
            <a:ext cx="88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Router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9680" y="2819400"/>
            <a:ext cx="6883400" cy="1080135"/>
            <a:chOff x="749680" y="2819400"/>
            <a:chExt cx="6883400" cy="1080135"/>
          </a:xfrm>
        </p:grpSpPr>
        <p:sp>
          <p:nvSpPr>
            <p:cNvPr id="16" name="object 16"/>
            <p:cNvSpPr/>
            <p:nvPr/>
          </p:nvSpPr>
          <p:spPr>
            <a:xfrm>
              <a:off x="2895980" y="297218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8780" y="297218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2380" y="3353180"/>
              <a:ext cx="0" cy="533400"/>
            </a:xfrm>
            <a:custGeom>
              <a:avLst/>
              <a:gdLst/>
              <a:ahLst/>
              <a:cxnLst/>
              <a:rect l="l" t="t" r="r" b="b"/>
              <a:pathLst>
                <a:path h="533400">
                  <a:moveTo>
                    <a:pt x="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20380" y="335318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59480" y="3124581"/>
              <a:ext cx="3225800" cy="0"/>
            </a:xfrm>
            <a:custGeom>
              <a:avLst/>
              <a:gdLst/>
              <a:ahLst/>
              <a:cxnLst/>
              <a:rect l="l" t="t" r="r" b="b"/>
              <a:pathLst>
                <a:path w="3225800">
                  <a:moveTo>
                    <a:pt x="0" y="0"/>
                  </a:moveTo>
                  <a:lnTo>
                    <a:pt x="240919" y="0"/>
                  </a:lnTo>
                </a:path>
                <a:path w="3225800">
                  <a:moveTo>
                    <a:pt x="3029839" y="0"/>
                  </a:moveTo>
                  <a:lnTo>
                    <a:pt x="32257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95981" y="3086480"/>
              <a:ext cx="3352800" cy="76200"/>
            </a:xfrm>
            <a:custGeom>
              <a:avLst/>
              <a:gdLst/>
              <a:ahLst/>
              <a:cxnLst/>
              <a:rect l="l" t="t" r="r" b="b"/>
              <a:pathLst>
                <a:path w="3352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352800" h="76200">
                  <a:moveTo>
                    <a:pt x="3352800" y="38100"/>
                  </a:moveTo>
                  <a:lnTo>
                    <a:pt x="3276600" y="0"/>
                  </a:lnTo>
                  <a:lnTo>
                    <a:pt x="3276600" y="76200"/>
                  </a:lnTo>
                  <a:lnTo>
                    <a:pt x="33528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00400" y="2819400"/>
              <a:ext cx="2788920" cy="457200"/>
            </a:xfrm>
            <a:custGeom>
              <a:avLst/>
              <a:gdLst/>
              <a:ahLst/>
              <a:cxnLst/>
              <a:rect l="l" t="t" r="r" b="b"/>
              <a:pathLst>
                <a:path w="2788920" h="457200">
                  <a:moveTo>
                    <a:pt x="27889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788920" y="457200"/>
                  </a:lnTo>
                  <a:lnTo>
                    <a:pt x="2788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79140" y="2841752"/>
            <a:ext cx="2632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Gateway-to-Gateway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6182" y="3619877"/>
            <a:ext cx="6934200" cy="76200"/>
            <a:chOff x="686182" y="3619877"/>
            <a:chExt cx="6934200" cy="76200"/>
          </a:xfrm>
        </p:grpSpPr>
        <p:sp>
          <p:nvSpPr>
            <p:cNvPr id="25" name="object 25"/>
            <p:cNvSpPr/>
            <p:nvPr/>
          </p:nvSpPr>
          <p:spPr>
            <a:xfrm>
              <a:off x="749681" y="3657980"/>
              <a:ext cx="6807200" cy="0"/>
            </a:xfrm>
            <a:custGeom>
              <a:avLst/>
              <a:gdLst/>
              <a:ahLst/>
              <a:cxnLst/>
              <a:rect l="l" t="t" r="r" b="b"/>
              <a:pathLst>
                <a:path w="6807200">
                  <a:moveTo>
                    <a:pt x="0" y="0"/>
                  </a:moveTo>
                  <a:lnTo>
                    <a:pt x="2626741" y="0"/>
                  </a:lnTo>
                </a:path>
                <a:path w="6807200">
                  <a:moveTo>
                    <a:pt x="4181221" y="0"/>
                  </a:moveTo>
                  <a:lnTo>
                    <a:pt x="68072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6181" y="3619880"/>
              <a:ext cx="6934200" cy="76200"/>
            </a:xfrm>
            <a:custGeom>
              <a:avLst/>
              <a:gdLst/>
              <a:ahLst/>
              <a:cxnLst/>
              <a:rect l="l" t="t" r="r" b="b"/>
              <a:pathLst>
                <a:path w="6934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6934200" h="76200">
                  <a:moveTo>
                    <a:pt x="6934200" y="38100"/>
                  </a:moveTo>
                  <a:lnTo>
                    <a:pt x="6858000" y="0"/>
                  </a:lnTo>
                  <a:lnTo>
                    <a:pt x="6858000" y="76200"/>
                  </a:lnTo>
                  <a:lnTo>
                    <a:pt x="69342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55352" y="3416427"/>
            <a:ext cx="1396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End-to-</a:t>
            </a:r>
            <a:r>
              <a:rPr sz="2400" spc="-25" dirty="0">
                <a:latin typeface="Times New Roman"/>
                <a:cs typeface="Times New Roman"/>
              </a:rPr>
              <a:t>end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587880" y="3256658"/>
            <a:ext cx="4414520" cy="1252855"/>
            <a:chOff x="1587880" y="3256658"/>
            <a:chExt cx="4414520" cy="1252855"/>
          </a:xfrm>
        </p:grpSpPr>
        <p:sp>
          <p:nvSpPr>
            <p:cNvPr id="29" name="object 29"/>
            <p:cNvSpPr/>
            <p:nvPr/>
          </p:nvSpPr>
          <p:spPr>
            <a:xfrm>
              <a:off x="5791580" y="3269358"/>
              <a:ext cx="198120" cy="1096645"/>
            </a:xfrm>
            <a:custGeom>
              <a:avLst/>
              <a:gdLst/>
              <a:ahLst/>
              <a:cxnLst/>
              <a:rect l="l" t="t" r="r" b="b"/>
              <a:pathLst>
                <a:path w="198120" h="1096645">
                  <a:moveTo>
                    <a:pt x="0" y="997394"/>
                  </a:moveTo>
                  <a:lnTo>
                    <a:pt x="49530" y="997394"/>
                  </a:lnTo>
                  <a:lnTo>
                    <a:pt x="49530" y="0"/>
                  </a:lnTo>
                  <a:lnTo>
                    <a:pt x="148590" y="0"/>
                  </a:lnTo>
                  <a:lnTo>
                    <a:pt x="148590" y="997394"/>
                  </a:lnTo>
                  <a:lnTo>
                    <a:pt x="198120" y="997394"/>
                  </a:lnTo>
                  <a:lnTo>
                    <a:pt x="99060" y="1096518"/>
                  </a:lnTo>
                  <a:lnTo>
                    <a:pt x="0" y="99739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00580" y="3810387"/>
              <a:ext cx="222885" cy="685800"/>
            </a:xfrm>
            <a:custGeom>
              <a:avLst/>
              <a:gdLst/>
              <a:ahLst/>
              <a:cxnLst/>
              <a:rect l="l" t="t" r="r" b="b"/>
              <a:pathLst>
                <a:path w="222885" h="685800">
                  <a:moveTo>
                    <a:pt x="0" y="574192"/>
                  </a:moveTo>
                  <a:lnTo>
                    <a:pt x="55626" y="574192"/>
                  </a:lnTo>
                  <a:lnTo>
                    <a:pt x="55626" y="0"/>
                  </a:lnTo>
                  <a:lnTo>
                    <a:pt x="166878" y="0"/>
                  </a:lnTo>
                  <a:lnTo>
                    <a:pt x="166878" y="574192"/>
                  </a:lnTo>
                  <a:lnTo>
                    <a:pt x="222504" y="574192"/>
                  </a:lnTo>
                  <a:lnTo>
                    <a:pt x="111252" y="685799"/>
                  </a:lnTo>
                  <a:lnTo>
                    <a:pt x="0" y="57419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39581" y="52581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6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92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09880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Since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associated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packet,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ICV?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itself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could </a:t>
            </a:r>
            <a:r>
              <a:rPr sz="1200" dirty="0">
                <a:latin typeface="Times New Roman"/>
                <a:cs typeface="Times New Roman"/>
              </a:rPr>
              <a:t>ensure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integrity.</a:t>
            </a:r>
            <a:endParaRPr sz="1200">
              <a:latin typeface="Times New Roman"/>
              <a:cs typeface="Times New Roman"/>
            </a:endParaRPr>
          </a:p>
          <a:p>
            <a:pPr marL="118745" marR="33972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ICV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simple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hash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include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digital signature.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includes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signature,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called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MAC.</a:t>
            </a:r>
            <a:endParaRPr sz="1200">
              <a:latin typeface="Times New Roman"/>
              <a:cs typeface="Times New Roman"/>
            </a:endParaRPr>
          </a:p>
          <a:p>
            <a:pPr marL="461645" marR="18415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AH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doesn't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confidentiality.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ESP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does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leave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unimplemented?</a:t>
            </a:r>
            <a:endParaRPr sz="1200">
              <a:latin typeface="Times New Roman"/>
              <a:cs typeface="Times New Roman"/>
            </a:endParaRPr>
          </a:p>
          <a:p>
            <a:pPr marL="118745" marR="16446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AH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when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confidentiality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required.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similar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signing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message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not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encrypting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461645" marR="30099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needed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confidentiality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another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for </a:t>
            </a:r>
            <a:r>
              <a:rPr sz="1200" spc="-10" dirty="0">
                <a:latin typeface="Times New Roman"/>
                <a:cs typeface="Times New Roman"/>
              </a:rPr>
              <a:t>integrity?</a:t>
            </a:r>
            <a:endParaRPr sz="1200">
              <a:latin typeface="Times New Roman"/>
              <a:cs typeface="Times New Roman"/>
            </a:endParaRPr>
          </a:p>
          <a:p>
            <a:pPr marL="118745" marR="264160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Integrity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shared</a:t>
            </a:r>
            <a:r>
              <a:rPr sz="1200" i="1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more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widely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than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confidentiality</a:t>
            </a:r>
            <a:r>
              <a:rPr sz="1200" i="1" spc="-6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keys.</a:t>
            </a:r>
            <a:endParaRPr sz="1200">
              <a:latin typeface="Times New Roman"/>
              <a:cs typeface="Times New Roman"/>
            </a:endParaRPr>
          </a:p>
          <a:p>
            <a:pPr marL="461645" marR="573405" indent="-342900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Authentication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header </a:t>
            </a:r>
            <a:r>
              <a:rPr sz="1200" dirty="0">
                <a:latin typeface="Times New Roman"/>
                <a:cs typeface="Times New Roman"/>
              </a:rPr>
              <a:t>inserted?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contain?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Slide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8.72.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28422"/>
            <a:ext cx="6185153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8260">
              <a:lnSpc>
                <a:spcPct val="100000"/>
              </a:lnSpc>
              <a:spcBef>
                <a:spcPts val="100"/>
              </a:spcBef>
            </a:pPr>
            <a:r>
              <a:rPr dirty="0"/>
              <a:t>Authentication</a:t>
            </a:r>
            <a:r>
              <a:rPr spc="-85" dirty="0"/>
              <a:t> </a:t>
            </a:r>
            <a:r>
              <a:rPr dirty="0"/>
              <a:t>Header</a:t>
            </a:r>
            <a:r>
              <a:rPr spc="-75" dirty="0"/>
              <a:t> </a:t>
            </a:r>
            <a:r>
              <a:rPr spc="-20" dirty="0"/>
              <a:t>(AH)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87" y="1316482"/>
            <a:ext cx="781050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connectionless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shared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secret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key.</a:t>
            </a:r>
            <a:endParaRPr sz="2400">
              <a:latin typeface="Times New Roman"/>
              <a:cs typeface="Times New Roman"/>
            </a:endParaRPr>
          </a:p>
          <a:p>
            <a:pPr marL="355600" marR="106680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(ICV)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covers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fields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datagram.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Guarantees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(using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MAC).</a:t>
            </a:r>
            <a:endParaRPr sz="2400">
              <a:latin typeface="Times New Roman"/>
              <a:cs typeface="Times New Roman"/>
            </a:endParaRPr>
          </a:p>
          <a:p>
            <a:pPr marL="355600" marR="183515" indent="-342900">
              <a:lnSpc>
                <a:spcPct val="100000"/>
              </a:lnSpc>
              <a:spcBef>
                <a:spcPts val="57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Optionally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sequence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numbers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protect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replay attacks.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59439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93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1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TFC?</a:t>
            </a:r>
            <a:endParaRPr sz="1200">
              <a:latin typeface="Times New Roman"/>
              <a:cs typeface="Times New Roman"/>
            </a:endParaRPr>
          </a:p>
          <a:p>
            <a:pPr marL="118745" marR="332740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TFC=You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cannot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figure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out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if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how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much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information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been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transmitted.</a:t>
            </a:r>
            <a:endParaRPr sz="1200">
              <a:latin typeface="Times New Roman"/>
              <a:cs typeface="Times New Roman"/>
            </a:endParaRPr>
          </a:p>
          <a:p>
            <a:pPr marL="118745" marR="775335" indent="342900">
              <a:lnSpc>
                <a:spcPct val="120000"/>
              </a:lnSpc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 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anti-</a:t>
            </a:r>
            <a:r>
              <a:rPr sz="1200" dirty="0">
                <a:latin typeface="Times New Roman"/>
                <a:cs typeface="Times New Roman"/>
              </a:rPr>
              <a:t>replay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service? </a:t>
            </a:r>
            <a:r>
              <a:rPr sz="1200" spc="-25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spc="-3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can’t</a:t>
            </a:r>
            <a:r>
              <a:rPr sz="1200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use</a:t>
            </a:r>
            <a:r>
              <a:rPr sz="12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old</a:t>
            </a:r>
            <a:r>
              <a:rPr sz="1200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63DE8"/>
                </a:solidFill>
                <a:latin typeface="Times New Roman"/>
                <a:cs typeface="Times New Roman"/>
              </a:rPr>
              <a:t>captured</a:t>
            </a:r>
            <a:r>
              <a:rPr sz="1200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063DE8"/>
                </a:solidFill>
                <a:latin typeface="Times New Roman"/>
                <a:cs typeface="Times New Roman"/>
              </a:rPr>
              <a:t>responses.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768" y="275081"/>
            <a:ext cx="7178039" cy="897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829" y="377444"/>
            <a:ext cx="66732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/>
              <a:t>Encapsulating</a:t>
            </a:r>
            <a:r>
              <a:rPr sz="3200" spc="-85" dirty="0"/>
              <a:t> </a:t>
            </a:r>
            <a:r>
              <a:rPr sz="3200" dirty="0"/>
              <a:t>Security</a:t>
            </a:r>
            <a:r>
              <a:rPr sz="3200" spc="-85" dirty="0"/>
              <a:t> </a:t>
            </a:r>
            <a:r>
              <a:rPr sz="3200" dirty="0"/>
              <a:t>Payload</a:t>
            </a:r>
            <a:r>
              <a:rPr sz="3200" spc="-110" dirty="0"/>
              <a:t> </a:t>
            </a:r>
            <a:r>
              <a:rPr sz="3200" spc="-10" dirty="0"/>
              <a:t>(ESP)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8124190" cy="357377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spc="-10" dirty="0">
                <a:latin typeface="Times New Roman"/>
                <a:cs typeface="Times New Roman"/>
              </a:rPr>
              <a:t>Provides: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Message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content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confidentiality,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authentication,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Connectionless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integrity,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Anti-</a:t>
            </a:r>
            <a:r>
              <a:rPr sz="2400" dirty="0">
                <a:latin typeface="Times New Roman"/>
                <a:cs typeface="Times New Roman"/>
              </a:rPr>
              <a:t>replay </a:t>
            </a:r>
            <a:r>
              <a:rPr sz="2400" spc="-10" dirty="0">
                <a:latin typeface="Times New Roman"/>
                <a:cs typeface="Times New Roman"/>
              </a:rPr>
              <a:t>service,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Limited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raffic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onfidentiality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(TFC)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depend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establishing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Security </a:t>
            </a:r>
            <a:r>
              <a:rPr sz="2400" dirty="0">
                <a:latin typeface="Times New Roman"/>
                <a:cs typeface="Times New Roman"/>
              </a:rPr>
              <a:t>Association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(SA),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variety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authentication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581" y="3039236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94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16865" indent="-34290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integrity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similar 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CRC?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241935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already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shared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secret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key,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requires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pairs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then?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No.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IKE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used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to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get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keys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across.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716" y="227838"/>
            <a:ext cx="6477761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6591" y="344678"/>
            <a:ext cx="5904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IPsec</a:t>
            </a:r>
            <a:r>
              <a:rPr spc="-90" dirty="0"/>
              <a:t> </a:t>
            </a:r>
            <a:r>
              <a:rPr dirty="0"/>
              <a:t>Key</a:t>
            </a:r>
            <a:r>
              <a:rPr spc="-90" dirty="0"/>
              <a:t> </a:t>
            </a:r>
            <a:r>
              <a:rPr dirty="0"/>
              <a:t>Management</a:t>
            </a:r>
            <a:r>
              <a:rPr spc="-90" dirty="0"/>
              <a:t> </a:t>
            </a:r>
            <a:r>
              <a:rPr spc="-10" dirty="0"/>
              <a:t>(IKE)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244600"/>
            <a:ext cx="7958455" cy="31711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Handles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distribution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Typically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keys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85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confidentiality.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Manual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administrator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manually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configures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Automated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590"/>
              </a:lnSpc>
              <a:spcBef>
                <a:spcPts val="615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Automated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on-</a:t>
            </a:r>
            <a:r>
              <a:rPr sz="2400" dirty="0">
                <a:latin typeface="Times New Roman"/>
                <a:cs typeface="Times New Roman"/>
              </a:rPr>
              <a:t>demand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keys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SAs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large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5876099"/>
            <a:ext cx="47383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Ref: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3"/>
              </a:rPr>
              <a:t>http://en.wikipedia.org/wiki/Internet_Key_Exchange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342938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95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1537" y="305981"/>
            <a:ext cx="1497330" cy="1312545"/>
            <a:chOff x="231537" y="305981"/>
            <a:chExt cx="1497330" cy="1312545"/>
          </a:xfrm>
        </p:grpSpPr>
        <p:sp>
          <p:nvSpPr>
            <p:cNvPr id="4" name="object 4"/>
            <p:cNvSpPr/>
            <p:nvPr/>
          </p:nvSpPr>
          <p:spPr>
            <a:xfrm>
              <a:off x="858946" y="305981"/>
              <a:ext cx="869950" cy="574675"/>
            </a:xfrm>
            <a:custGeom>
              <a:avLst/>
              <a:gdLst/>
              <a:ahLst/>
              <a:cxnLst/>
              <a:rect l="l" t="t" r="r" b="b"/>
              <a:pathLst>
                <a:path w="869950" h="574675">
                  <a:moveTo>
                    <a:pt x="869445" y="574256"/>
                  </a:moveTo>
                  <a:lnTo>
                    <a:pt x="0" y="574256"/>
                  </a:lnTo>
                  <a:lnTo>
                    <a:pt x="0" y="0"/>
                  </a:lnTo>
                  <a:lnTo>
                    <a:pt x="869445" y="0"/>
                  </a:lnTo>
                  <a:lnTo>
                    <a:pt x="869445" y="574256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1271" y="327706"/>
              <a:ext cx="815975" cy="526415"/>
            </a:xfrm>
            <a:custGeom>
              <a:avLst/>
              <a:gdLst/>
              <a:ahLst/>
              <a:cxnLst/>
              <a:rect l="l" t="t" r="r" b="b"/>
              <a:pathLst>
                <a:path w="815975" h="526415">
                  <a:moveTo>
                    <a:pt x="815398" y="526110"/>
                  </a:moveTo>
                  <a:lnTo>
                    <a:pt x="0" y="526110"/>
                  </a:lnTo>
                  <a:lnTo>
                    <a:pt x="0" y="0"/>
                  </a:lnTo>
                  <a:lnTo>
                    <a:pt x="815398" y="0"/>
                  </a:lnTo>
                  <a:lnTo>
                    <a:pt x="815398" y="526110"/>
                  </a:lnTo>
                  <a:close/>
                </a:path>
              </a:pathLst>
            </a:custGeom>
            <a:solidFill>
              <a:srgbClr val="818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083" y="390535"/>
              <a:ext cx="356870" cy="485775"/>
            </a:xfrm>
            <a:custGeom>
              <a:avLst/>
              <a:gdLst/>
              <a:ahLst/>
              <a:cxnLst/>
              <a:rect l="l" t="t" r="r" b="b"/>
              <a:pathLst>
                <a:path w="356869" h="485775">
                  <a:moveTo>
                    <a:pt x="0" y="485594"/>
                  </a:moveTo>
                  <a:lnTo>
                    <a:pt x="356589" y="0"/>
                  </a:lnTo>
                </a:path>
              </a:pathLst>
            </a:custGeom>
            <a:ln w="23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324" y="506796"/>
              <a:ext cx="227348" cy="2272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4461" y="728162"/>
              <a:ext cx="791845" cy="714375"/>
            </a:xfrm>
            <a:custGeom>
              <a:avLst/>
              <a:gdLst/>
              <a:ahLst/>
              <a:cxnLst/>
              <a:rect l="l" t="t" r="r" b="b"/>
              <a:pathLst>
                <a:path w="791844" h="714375">
                  <a:moveTo>
                    <a:pt x="491118" y="714005"/>
                  </a:moveTo>
                  <a:lnTo>
                    <a:pt x="113967" y="714005"/>
                  </a:lnTo>
                  <a:lnTo>
                    <a:pt x="113967" y="558991"/>
                  </a:lnTo>
                  <a:lnTo>
                    <a:pt x="89294" y="558991"/>
                  </a:lnTo>
                  <a:lnTo>
                    <a:pt x="89294" y="417481"/>
                  </a:lnTo>
                  <a:lnTo>
                    <a:pt x="252021" y="533742"/>
                  </a:lnTo>
                  <a:lnTo>
                    <a:pt x="417685" y="306505"/>
                  </a:lnTo>
                  <a:lnTo>
                    <a:pt x="247321" y="190832"/>
                  </a:lnTo>
                  <a:lnTo>
                    <a:pt x="189750" y="282431"/>
                  </a:lnTo>
                  <a:lnTo>
                    <a:pt x="215598" y="307680"/>
                  </a:lnTo>
                  <a:lnTo>
                    <a:pt x="250259" y="335277"/>
                  </a:lnTo>
                  <a:lnTo>
                    <a:pt x="163314" y="442143"/>
                  </a:lnTo>
                  <a:lnTo>
                    <a:pt x="92819" y="395169"/>
                  </a:lnTo>
                  <a:lnTo>
                    <a:pt x="5874" y="329992"/>
                  </a:lnTo>
                  <a:lnTo>
                    <a:pt x="0" y="246026"/>
                  </a:lnTo>
                  <a:lnTo>
                    <a:pt x="128066" y="62827"/>
                  </a:lnTo>
                  <a:lnTo>
                    <a:pt x="188575" y="28184"/>
                  </a:lnTo>
                  <a:lnTo>
                    <a:pt x="234397" y="28184"/>
                  </a:lnTo>
                  <a:lnTo>
                    <a:pt x="277282" y="113912"/>
                  </a:lnTo>
                  <a:lnTo>
                    <a:pt x="296081" y="80443"/>
                  </a:lnTo>
                  <a:lnTo>
                    <a:pt x="277282" y="27010"/>
                  </a:lnTo>
                  <a:lnTo>
                    <a:pt x="332503" y="27010"/>
                  </a:lnTo>
                  <a:lnTo>
                    <a:pt x="313705" y="79855"/>
                  </a:lnTo>
                  <a:lnTo>
                    <a:pt x="331328" y="113912"/>
                  </a:lnTo>
                  <a:lnTo>
                    <a:pt x="369513" y="28184"/>
                  </a:lnTo>
                  <a:lnTo>
                    <a:pt x="430022" y="28184"/>
                  </a:lnTo>
                  <a:lnTo>
                    <a:pt x="581000" y="118022"/>
                  </a:lnTo>
                  <a:lnTo>
                    <a:pt x="599799" y="98058"/>
                  </a:lnTo>
                  <a:lnTo>
                    <a:pt x="673819" y="0"/>
                  </a:lnTo>
                  <a:lnTo>
                    <a:pt x="791312" y="78681"/>
                  </a:lnTo>
                  <a:lnTo>
                    <a:pt x="687918" y="209621"/>
                  </a:lnTo>
                  <a:lnTo>
                    <a:pt x="633872" y="285367"/>
                  </a:lnTo>
                  <a:lnTo>
                    <a:pt x="625647" y="295936"/>
                  </a:lnTo>
                  <a:lnTo>
                    <a:pt x="553389" y="295936"/>
                  </a:lnTo>
                  <a:lnTo>
                    <a:pt x="519904" y="271275"/>
                  </a:lnTo>
                  <a:lnTo>
                    <a:pt x="519904" y="560165"/>
                  </a:lnTo>
                  <a:lnTo>
                    <a:pt x="491118" y="559578"/>
                  </a:lnTo>
                  <a:lnTo>
                    <a:pt x="491118" y="7140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91" y="756934"/>
              <a:ext cx="111376" cy="849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37" y="960097"/>
              <a:ext cx="89881" cy="106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339" y="954226"/>
              <a:ext cx="99868" cy="822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6543" y="1213179"/>
              <a:ext cx="368935" cy="405765"/>
            </a:xfrm>
            <a:custGeom>
              <a:avLst/>
              <a:gdLst/>
              <a:ahLst/>
              <a:cxnLst/>
              <a:rect l="l" t="t" r="r" b="b"/>
              <a:pathLst>
                <a:path w="368934" h="405765">
                  <a:moveTo>
                    <a:pt x="368338" y="75742"/>
                  </a:moveTo>
                  <a:lnTo>
                    <a:pt x="304304" y="75742"/>
                  </a:lnTo>
                  <a:lnTo>
                    <a:pt x="304304" y="0"/>
                  </a:lnTo>
                  <a:lnTo>
                    <a:pt x="59918" y="0"/>
                  </a:lnTo>
                  <a:lnTo>
                    <a:pt x="59918" y="75742"/>
                  </a:lnTo>
                  <a:lnTo>
                    <a:pt x="0" y="75742"/>
                  </a:lnTo>
                  <a:lnTo>
                    <a:pt x="0" y="405142"/>
                  </a:lnTo>
                  <a:lnTo>
                    <a:pt x="368338" y="405142"/>
                  </a:lnTo>
                  <a:lnTo>
                    <a:pt x="368338" y="75742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545" y="1212584"/>
              <a:ext cx="129829" cy="1514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592" y="1212585"/>
              <a:ext cx="135116" cy="1462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803" y="963035"/>
              <a:ext cx="226760" cy="2266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927" y="963036"/>
              <a:ext cx="226760" cy="2266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93660" y="1213179"/>
              <a:ext cx="368935" cy="405765"/>
            </a:xfrm>
            <a:custGeom>
              <a:avLst/>
              <a:gdLst/>
              <a:ahLst/>
              <a:cxnLst/>
              <a:rect l="l" t="t" r="r" b="b"/>
              <a:pathLst>
                <a:path w="368935" h="405765">
                  <a:moveTo>
                    <a:pt x="368338" y="75742"/>
                  </a:moveTo>
                  <a:lnTo>
                    <a:pt x="304304" y="75742"/>
                  </a:lnTo>
                  <a:lnTo>
                    <a:pt x="304304" y="0"/>
                  </a:lnTo>
                  <a:lnTo>
                    <a:pt x="59334" y="0"/>
                  </a:lnTo>
                  <a:lnTo>
                    <a:pt x="59334" y="75742"/>
                  </a:lnTo>
                  <a:lnTo>
                    <a:pt x="0" y="75742"/>
                  </a:lnTo>
                  <a:lnTo>
                    <a:pt x="0" y="405155"/>
                  </a:lnTo>
                  <a:lnTo>
                    <a:pt x="368338" y="405155"/>
                  </a:lnTo>
                  <a:lnTo>
                    <a:pt x="368338" y="75742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669" y="1212587"/>
              <a:ext cx="129829" cy="1514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717" y="1212587"/>
              <a:ext cx="135703" cy="14620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78785" y="328422"/>
            <a:ext cx="3834383" cy="100888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4910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Summary:</a:t>
            </a:r>
            <a:r>
              <a:rPr spc="-140" dirty="0"/>
              <a:t> </a:t>
            </a:r>
            <a:r>
              <a:rPr spc="-20" dirty="0"/>
              <a:t>IPsec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6387" y="1551876"/>
            <a:ext cx="76028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800" spc="-25" dirty="0">
                <a:solidFill>
                  <a:srgbClr val="063DE8"/>
                </a:solidFill>
                <a:latin typeface="Times New Roman"/>
                <a:cs typeface="Times New Roman"/>
              </a:rPr>
              <a:t>1.</a:t>
            </a:r>
            <a:r>
              <a:rPr sz="2800" dirty="0">
                <a:solidFill>
                  <a:srgbClr val="063DE8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IPsec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provides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authentication,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confidentiality,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6387" y="1893140"/>
            <a:ext cx="8147684" cy="38665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69900" marR="678180" algn="just">
              <a:lnSpc>
                <a:spcPct val="80000"/>
              </a:lnSpc>
              <a:spcBef>
                <a:spcPts val="775"/>
              </a:spcBef>
            </a:pPr>
            <a:r>
              <a:rPr sz="2800" dirty="0">
                <a:latin typeface="Times New Roman"/>
                <a:cs typeface="Times New Roman"/>
              </a:rPr>
              <a:t>key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management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Layer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3.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Applies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traffic </a:t>
            </a:r>
            <a:r>
              <a:rPr sz="2800" dirty="0">
                <a:latin typeface="Times New Roman"/>
                <a:cs typeface="Times New Roman"/>
              </a:rPr>
              <a:t>passing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through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IP.</a:t>
            </a:r>
            <a:endParaRPr sz="2800">
              <a:latin typeface="Times New Roman"/>
              <a:cs typeface="Times New Roman"/>
            </a:endParaRPr>
          </a:p>
          <a:p>
            <a:pPr marL="469265" marR="5080" indent="-457200" algn="just">
              <a:lnSpc>
                <a:spcPct val="80000"/>
              </a:lnSpc>
              <a:spcBef>
                <a:spcPts val="670"/>
              </a:spcBef>
              <a:buClr>
                <a:srgbClr val="063DE8"/>
              </a:buClr>
              <a:buAutoNum type="arabicPeriod" startAt="2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Security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associations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one-</a:t>
            </a:r>
            <a:r>
              <a:rPr sz="2800" dirty="0">
                <a:latin typeface="Times New Roman"/>
                <a:cs typeface="Times New Roman"/>
              </a:rPr>
              <a:t>way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bundled together.</a:t>
            </a:r>
            <a:endParaRPr sz="2800">
              <a:latin typeface="Times New Roman"/>
              <a:cs typeface="Times New Roman"/>
            </a:endParaRPr>
          </a:p>
          <a:p>
            <a:pPr marL="469265" indent="-456565" algn="just">
              <a:lnSpc>
                <a:spcPct val="100000"/>
              </a:lnSpc>
              <a:buClr>
                <a:srgbClr val="063DE8"/>
              </a:buClr>
              <a:buAutoNum type="arabicPeriod" startAt="2"/>
              <a:tabLst>
                <a:tab pos="469265" algn="l"/>
              </a:tabLst>
            </a:pPr>
            <a:r>
              <a:rPr sz="2800" dirty="0">
                <a:latin typeface="Times New Roman"/>
                <a:cs typeface="Times New Roman"/>
              </a:rPr>
              <a:t>Authentication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header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message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authentication</a:t>
            </a:r>
            <a:endParaRPr sz="2800">
              <a:latin typeface="Times New Roman"/>
              <a:cs typeface="Times New Roman"/>
            </a:endParaRPr>
          </a:p>
          <a:p>
            <a:pPr marL="469900" marR="1726564" indent="-457200" algn="just">
              <a:lnSpc>
                <a:spcPct val="80000"/>
              </a:lnSpc>
              <a:spcBef>
                <a:spcPts val="675"/>
              </a:spcBef>
              <a:buClr>
                <a:srgbClr val="063DE8"/>
              </a:buClr>
              <a:buAutoNum type="arabicPeriod" startAt="2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Encapsulating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security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protocol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(ESP)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for </a:t>
            </a:r>
            <a:r>
              <a:rPr sz="2800" dirty="0">
                <a:latin typeface="Times New Roman"/>
                <a:cs typeface="Times New Roman"/>
              </a:rPr>
              <a:t>confidentiality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integrity</a:t>
            </a:r>
            <a:endParaRPr sz="2800">
              <a:latin typeface="Times New Roman"/>
              <a:cs typeface="Times New Roman"/>
            </a:endParaRPr>
          </a:p>
          <a:p>
            <a:pPr marL="469900" marR="763270" indent="-457200" algn="just">
              <a:lnSpc>
                <a:spcPct val="80000"/>
              </a:lnSpc>
              <a:spcBef>
                <a:spcPts val="670"/>
              </a:spcBef>
              <a:buClr>
                <a:srgbClr val="063DE8"/>
              </a:buClr>
              <a:buAutoNum type="arabicPeriod" startAt="2"/>
              <a:tabLst>
                <a:tab pos="469900" algn="l"/>
              </a:tabLst>
            </a:pPr>
            <a:r>
              <a:rPr sz="2800" dirty="0">
                <a:latin typeface="Times New Roman"/>
                <a:cs typeface="Times New Roman"/>
              </a:rPr>
              <a:t>Both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end-to-</a:t>
            </a:r>
            <a:r>
              <a:rPr sz="2800" dirty="0">
                <a:latin typeface="Times New Roman"/>
                <a:cs typeface="Times New Roman"/>
              </a:rPr>
              <a:t>end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original</a:t>
            </a:r>
            <a:r>
              <a:rPr sz="2800" spc="-25" dirty="0">
                <a:latin typeface="Times New Roman"/>
                <a:cs typeface="Times New Roman"/>
              </a:rPr>
              <a:t> IP </a:t>
            </a:r>
            <a:r>
              <a:rPr sz="2800" dirty="0">
                <a:latin typeface="Times New Roman"/>
                <a:cs typeface="Times New Roman"/>
              </a:rPr>
              <a:t>header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inside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(Tunnel)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without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original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IP </a:t>
            </a:r>
            <a:r>
              <a:rPr sz="2800" dirty="0">
                <a:latin typeface="Times New Roman"/>
                <a:cs typeface="Times New Roman"/>
              </a:rPr>
              <a:t>header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(Transport)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mode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9740" y="6154610"/>
            <a:ext cx="23774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Ref: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Read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Section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8.7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Exercises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imes New Roman"/>
                <a:cs typeface="Times New Roman"/>
              </a:rPr>
              <a:t>R24-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R26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13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96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6" y="200532"/>
            <a:ext cx="1381564" cy="643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3244" y="304800"/>
            <a:ext cx="4127753" cy="10088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886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</a:t>
            </a:r>
            <a:r>
              <a:rPr spc="-4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25" dirty="0"/>
              <a:t>IDS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6387" y="1215592"/>
            <a:ext cx="5165090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865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3200" dirty="0">
                <a:latin typeface="Times New Roman"/>
                <a:cs typeface="Times New Roman"/>
              </a:rPr>
              <a:t>What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Firewall?</a:t>
            </a:r>
            <a:endParaRPr sz="32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770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3200" dirty="0">
                <a:latin typeface="Times New Roman"/>
                <a:cs typeface="Times New Roman"/>
              </a:rPr>
              <a:t>Types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Firewalls</a:t>
            </a:r>
            <a:endParaRPr sz="32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770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3200" dirty="0">
                <a:latin typeface="Times New Roman"/>
                <a:cs typeface="Times New Roman"/>
              </a:rPr>
              <a:t>Intrusion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Detection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  <a:p>
            <a:pPr marL="545465" indent="-532765">
              <a:lnSpc>
                <a:spcPct val="100000"/>
              </a:lnSpc>
              <a:spcBef>
                <a:spcPts val="765"/>
              </a:spcBef>
              <a:buClr>
                <a:srgbClr val="063DE8"/>
              </a:buClr>
              <a:buSzPct val="75000"/>
              <a:buAutoNum type="arabicPeriod"/>
              <a:tabLst>
                <a:tab pos="545465" algn="l"/>
              </a:tabLst>
            </a:pPr>
            <a:r>
              <a:rPr sz="3200" spc="-10" dirty="0">
                <a:latin typeface="Times New Roman"/>
                <a:cs typeface="Times New Roman"/>
              </a:rPr>
              <a:t>Honeypots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97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marR="387985" indent="-342900">
              <a:lnSpc>
                <a:spcPct val="100000"/>
              </a:lnSpc>
              <a:spcBef>
                <a:spcPts val="285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false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sense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designed</a:t>
            </a:r>
            <a:r>
              <a:rPr sz="1200" spc="-10" dirty="0">
                <a:latin typeface="Times New Roman"/>
                <a:cs typeface="Times New Roman"/>
              </a:rPr>
              <a:t> correctly?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marR="313690" indent="-342900">
              <a:lnSpc>
                <a:spcPct val="100000"/>
              </a:lnSpc>
              <a:spcBef>
                <a:spcPts val="285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slides,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blocks </a:t>
            </a:r>
            <a:r>
              <a:rPr sz="1200" dirty="0">
                <a:latin typeface="Times New Roman"/>
                <a:cs typeface="Times New Roman"/>
              </a:rPr>
              <a:t>packets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identifying</a:t>
            </a:r>
            <a:r>
              <a:rPr sz="1200" spc="-20" dirty="0">
                <a:latin typeface="Times New Roman"/>
                <a:cs typeface="Times New Roman"/>
              </a:rPr>
              <a:t> their </a:t>
            </a:r>
            <a:r>
              <a:rPr sz="1200" dirty="0">
                <a:latin typeface="Times New Roman"/>
                <a:cs typeface="Times New Roman"/>
              </a:rPr>
              <a:t>sender/receiver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hosts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ports.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there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blocking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contents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packet?</a:t>
            </a:r>
            <a:endParaRPr sz="1200">
              <a:latin typeface="Times New Roman"/>
              <a:cs typeface="Times New Roman"/>
            </a:endParaRPr>
          </a:p>
          <a:p>
            <a:pPr marL="118745" marR="373380">
              <a:lnSpc>
                <a:spcPct val="100000"/>
              </a:lnSpc>
              <a:spcBef>
                <a:spcPts val="290"/>
              </a:spcBef>
            </a:pP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See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Application-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Level</a:t>
            </a:r>
            <a:r>
              <a:rPr sz="1200" i="1" spc="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Gateway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in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Slide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8.85.</a:t>
            </a:r>
            <a:endParaRPr sz="1200">
              <a:latin typeface="Times New Roman"/>
              <a:cs typeface="Times New Roman"/>
            </a:endParaRPr>
          </a:p>
          <a:p>
            <a:pPr marL="461645" marR="502284" indent="-342900">
              <a:lnSpc>
                <a:spcPct val="100000"/>
              </a:lnSpc>
              <a:spcBef>
                <a:spcPts val="285"/>
              </a:spcBef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drops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datagrams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untrusted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IP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addresses?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Yes.</a:t>
            </a:r>
            <a:endParaRPr sz="12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behaviors?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By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having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different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rules</a:t>
            </a:r>
            <a:endParaRPr sz="1200">
              <a:latin typeface="Times New Roman"/>
              <a:cs typeface="Times New Roman"/>
            </a:endParaRPr>
          </a:p>
          <a:p>
            <a:pPr marL="461645" marR="545465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firewalls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websites?</a:t>
            </a:r>
            <a:endParaRPr sz="12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will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be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hacked,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and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data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leaked.</a:t>
            </a:r>
            <a:endParaRPr sz="1200">
              <a:latin typeface="Times New Roman"/>
              <a:cs typeface="Times New Roman"/>
            </a:endParaRPr>
          </a:p>
          <a:p>
            <a:pPr marL="461645" marR="345440" indent="-342900">
              <a:lnSpc>
                <a:spcPct val="100000"/>
              </a:lnSpc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 </a:t>
            </a:r>
            <a:r>
              <a:rPr sz="1200" dirty="0">
                <a:latin typeface="Times New Roman"/>
                <a:cs typeface="Times New Roman"/>
              </a:rPr>
              <a:t>implements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VPN?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firewall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VPN?</a:t>
            </a:r>
            <a:endParaRPr sz="1200">
              <a:latin typeface="Times New Roman"/>
              <a:cs typeface="Times New Roman"/>
            </a:endParaRPr>
          </a:p>
          <a:p>
            <a:pPr marL="118745" marR="480059">
              <a:lnSpc>
                <a:spcPct val="100000"/>
              </a:lnSpc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Firewalls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may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allow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only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certain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traffic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to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enter/exit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0" y="227838"/>
            <a:ext cx="4419599" cy="10088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0815" y="344678"/>
            <a:ext cx="38468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Firewall?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8927" y="1244600"/>
            <a:ext cx="7054215" cy="27686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Interconnects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trust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authorized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traffic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allowed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Auditing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controlling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access</a:t>
            </a:r>
            <a:endParaRPr sz="2400">
              <a:latin typeface="Times New Roman"/>
              <a:cs typeface="Times New Roman"/>
            </a:endParaRPr>
          </a:p>
          <a:p>
            <a:pPr marL="755015" lvl="1" indent="-285115">
              <a:lnSpc>
                <a:spcPct val="100000"/>
              </a:lnSpc>
              <a:spcBef>
                <a:spcPts val="290"/>
              </a:spcBef>
              <a:buSzPct val="64583"/>
              <a:buFont typeface="Wingdings"/>
              <a:buChar char=""/>
              <a:tabLst>
                <a:tab pos="755015" algn="l"/>
              </a:tabLst>
            </a:pP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alarms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abnormal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behavior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address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translation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(NAT)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usage monitoring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Implements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VPNs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865" y="4462718"/>
            <a:ext cx="6540960" cy="16124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9581" y="6215253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4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98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5186" y="1575435"/>
            <a:ext cx="3200400" cy="4956175"/>
          </a:xfrm>
          <a:prstGeom prst="rect">
            <a:avLst/>
          </a:prstGeom>
          <a:ln w="25400">
            <a:solidFill>
              <a:srgbClr val="063DE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750"/>
              </a:lnSpc>
            </a:pPr>
            <a:r>
              <a:rPr sz="2400" b="1" dirty="0">
                <a:latin typeface="Times New Roman"/>
                <a:cs typeface="Times New Roman"/>
              </a:rPr>
              <a:t>Student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Questions</a:t>
            </a:r>
            <a:endParaRPr sz="2400">
              <a:latin typeface="Times New Roman"/>
              <a:cs typeface="Times New Roman"/>
            </a:endParaRPr>
          </a:p>
          <a:p>
            <a:pPr marL="461645" indent="-342900">
              <a:lnSpc>
                <a:spcPct val="100000"/>
              </a:lnSpc>
              <a:spcBef>
                <a:spcPts val="76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rules?</a:t>
            </a:r>
            <a:endParaRPr sz="1200">
              <a:latin typeface="Times New Roman"/>
              <a:cs typeface="Times New Roman"/>
            </a:endParaRPr>
          </a:p>
          <a:p>
            <a:pPr marL="118745" marR="257810">
              <a:lnSpc>
                <a:spcPct val="100000"/>
              </a:lnSpc>
              <a:spcBef>
                <a:spcPts val="290"/>
              </a:spcBef>
            </a:pP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Administrator.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For</a:t>
            </a:r>
            <a:r>
              <a:rPr sz="1200" i="1" spc="-1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your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computer,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you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are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the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admin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1645" marR="173990" indent="-342900">
              <a:lnSpc>
                <a:spcPct val="100000"/>
              </a:lnSpc>
              <a:spcBef>
                <a:spcPts val="285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461645" algn="l"/>
              </a:tabLst>
            </a:pP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after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firewall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out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packet?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sender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packet?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happens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recipient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receive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packet?</a:t>
            </a:r>
            <a:endParaRPr sz="1200">
              <a:latin typeface="Times New Roman"/>
              <a:cs typeface="Times New Roman"/>
            </a:endParaRPr>
          </a:p>
          <a:p>
            <a:pPr marL="118745" marR="455295">
              <a:lnSpc>
                <a:spcPct val="100000"/>
              </a:lnSpc>
              <a:spcBef>
                <a:spcPts val="290"/>
              </a:spcBef>
            </a:pP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The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application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disconnects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after</a:t>
            </a:r>
            <a:r>
              <a:rPr sz="1200" i="1" spc="-3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a</a:t>
            </a:r>
            <a:r>
              <a:rPr sz="1200" i="1" spc="-2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limited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number</a:t>
            </a:r>
            <a:r>
              <a:rPr sz="1200" i="1" spc="-20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063DE8"/>
                </a:solidFill>
                <a:latin typeface="Times New Roman"/>
                <a:cs typeface="Times New Roman"/>
              </a:rPr>
              <a:t>of</a:t>
            </a:r>
            <a:r>
              <a:rPr sz="1200" i="1" spc="-5" dirty="0">
                <a:solidFill>
                  <a:srgbClr val="063DE8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063DE8"/>
                </a:solidFill>
                <a:latin typeface="Times New Roman"/>
                <a:cs typeface="Times New Roman"/>
              </a:rPr>
              <a:t>retries.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9250" y="227838"/>
            <a:ext cx="5562600" cy="1009015"/>
            <a:chOff x="1619250" y="227838"/>
            <a:chExt cx="5562600" cy="1009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0" y="227838"/>
              <a:ext cx="2515361" cy="10088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7204" y="227838"/>
              <a:ext cx="826007" cy="1008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104" y="227838"/>
              <a:ext cx="3301745" cy="10088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89315" y="344678"/>
            <a:ext cx="4990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Firewalls</a:t>
            </a:r>
            <a:r>
              <a:rPr spc="-5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dirty="0"/>
              <a:t>Packet</a:t>
            </a:r>
            <a:r>
              <a:rPr spc="-55" dirty="0"/>
              <a:t> </a:t>
            </a:r>
            <a:r>
              <a:rPr spc="-10" dirty="0"/>
              <a:t>Filters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976" y="1316482"/>
            <a:ext cx="7240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63DE8"/>
              </a:buClr>
              <a:buSzPct val="75000"/>
              <a:buFont typeface="Wingdings"/>
              <a:buChar char="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Examine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context)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permit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deny </a:t>
            </a:r>
            <a:r>
              <a:rPr sz="2400" dirty="0">
                <a:latin typeface="Times New Roman"/>
                <a:cs typeface="Times New Roman"/>
              </a:rPr>
              <a:t>according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3825" y="1773173"/>
            <a:ext cx="7051675" cy="4622165"/>
            <a:chOff x="893825" y="1773173"/>
            <a:chExt cx="7051675" cy="462216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825" y="3716273"/>
              <a:ext cx="7051548" cy="26784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3074" y="1773173"/>
              <a:ext cx="2881121" cy="2199131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228981" y="6553581"/>
            <a:ext cx="8382000" cy="0"/>
          </a:xfrm>
          <a:custGeom>
            <a:avLst/>
            <a:gdLst/>
            <a:ahLst/>
            <a:cxnLst/>
            <a:rect l="l" t="t" r="r" b="b"/>
            <a:pathLst>
              <a:path w="8382000">
                <a:moveTo>
                  <a:pt x="0" y="0"/>
                </a:moveTo>
                <a:lnTo>
                  <a:pt x="8382000" y="0"/>
                </a:lnTo>
              </a:path>
            </a:pathLst>
          </a:custGeom>
          <a:ln w="25400">
            <a:solidFill>
              <a:srgbClr val="063D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39581" y="4027551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70351" y="6324747"/>
            <a:ext cx="26377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u="sng" spc="-10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http://www.cse.wustl.edu/~jain/cse473-</a:t>
            </a:r>
            <a:r>
              <a:rPr sz="1200" u="sng" spc="-25" dirty="0">
                <a:solidFill>
                  <a:srgbClr val="00DFCA"/>
                </a:solidFill>
                <a:uFill>
                  <a:solidFill>
                    <a:srgbClr val="00DFCA"/>
                  </a:solidFill>
                </a:uFill>
                <a:latin typeface="Times New Roman"/>
                <a:cs typeface="Times New Roman"/>
                <a:hlinkClick r:id="rId7"/>
              </a:rPr>
              <a:t>24/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545389" y="6321572"/>
            <a:ext cx="981075" cy="194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GB"/>
              <a:t>©2024</a:t>
            </a:r>
            <a:r>
              <a:rPr lang="en-GB" spc="-25"/>
              <a:t> </a:t>
            </a:r>
            <a:r>
              <a:rPr lang="en-GB"/>
              <a:t>Raj</a:t>
            </a:r>
            <a:r>
              <a:rPr lang="en-GB" spc="-25"/>
              <a:t> </a:t>
            </a:r>
            <a:r>
              <a:rPr lang="en-GB" spc="-20"/>
              <a:t>Jain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54939" y="5906815"/>
            <a:ext cx="3025140" cy="91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68275">
              <a:lnSpc>
                <a:spcPts val="1290"/>
              </a:lnSpc>
            </a:pPr>
            <a:r>
              <a:rPr lang="en-GB" spc="-10"/>
              <a:t>Washington</a:t>
            </a:r>
            <a:r>
              <a:rPr lang="en-GB" spc="-15"/>
              <a:t> </a:t>
            </a:r>
            <a:r>
              <a:rPr lang="en-GB"/>
              <a:t>University</a:t>
            </a:r>
            <a:r>
              <a:rPr lang="en-GB" spc="-30"/>
              <a:t> </a:t>
            </a:r>
            <a:r>
              <a:rPr lang="en-GB"/>
              <a:t>in</a:t>
            </a:r>
            <a:r>
              <a:rPr lang="en-GB" spc="-30"/>
              <a:t> </a:t>
            </a:r>
            <a:r>
              <a:rPr lang="en-GB"/>
              <a:t>St.</a:t>
            </a:r>
            <a:r>
              <a:rPr lang="en-GB" spc="-25"/>
              <a:t> </a:t>
            </a:r>
            <a:r>
              <a:rPr lang="en-GB" spc="-10"/>
              <a:t>Louis</a:t>
            </a:r>
          </a:p>
          <a:p>
            <a:pPr marL="12700">
              <a:lnSpc>
                <a:spcPts val="2039"/>
              </a:lnSpc>
            </a:pPr>
            <a:r>
              <a:rPr lang="en-GB" sz="1800" spc="-25"/>
              <a:t>8.</a:t>
            </a:r>
            <a:fld id="{81D60167-4931-47E6-BA6A-407CBD079E47}" type="slidenum">
              <a:rPr lang="en-GB" sz="1800" spc="-25" smtClean="0"/>
              <a:pPr marL="12700">
                <a:lnSpc>
                  <a:spcPts val="2039"/>
                </a:lnSpc>
              </a:pPr>
              <a:t>99</a:t>
            </a:fld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31106</TotalTime>
  <Words>24799</Words>
  <Application>Microsoft Office PowerPoint</Application>
  <PresentationFormat>Widescreen</PresentationFormat>
  <Paragraphs>2944</Paragraphs>
  <Slides>162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4" baseType="lpstr">
      <vt:lpstr>MS Gothic</vt:lpstr>
      <vt:lpstr>ＭＳ Ｐゴシック</vt:lpstr>
      <vt:lpstr>ZapfDingbats</vt:lpstr>
      <vt:lpstr>Arial</vt:lpstr>
      <vt:lpstr>Calibri</vt:lpstr>
      <vt:lpstr>Calibri Light</vt:lpstr>
      <vt:lpstr>Courier New</vt:lpstr>
      <vt:lpstr>Gill Sans MT</vt:lpstr>
      <vt:lpstr>Symbol</vt:lpstr>
      <vt:lpstr>Times New Roman</vt:lpstr>
      <vt:lpstr>Wingdings</vt:lpstr>
      <vt:lpstr>Office Theme</vt:lpstr>
      <vt:lpstr>PowerPoint Presentation</vt:lpstr>
      <vt:lpstr>Security in Computer Networks</vt:lpstr>
      <vt:lpstr>Overview</vt:lpstr>
      <vt:lpstr>Security Requirements</vt:lpstr>
      <vt:lpstr>Security Requirements</vt:lpstr>
      <vt:lpstr>Secret Key Encryption: Overview</vt:lpstr>
      <vt:lpstr>Secret Key Encryption</vt:lpstr>
      <vt:lpstr>Secret Key Encryption</vt:lpstr>
      <vt:lpstr>Secret Key: A Simple Example</vt:lpstr>
      <vt:lpstr>Block Encryption</vt:lpstr>
      <vt:lpstr>Block Encryption</vt:lpstr>
      <vt:lpstr>Block Encryption (Cont)</vt:lpstr>
      <vt:lpstr>Cipher Block Chaining (CBC)</vt:lpstr>
      <vt:lpstr>CBC (Cont)</vt:lpstr>
      <vt:lpstr>CBC (Cont)</vt:lpstr>
      <vt:lpstr>Data Encryption Standard (DES)</vt:lpstr>
      <vt:lpstr>Advanced Encryption Standard (AES)</vt:lpstr>
      <vt:lpstr>Secret Key Encryption: Review</vt:lpstr>
      <vt:lpstr>Homework 8A</vt:lpstr>
      <vt:lpstr>Public Key Encryption</vt:lpstr>
      <vt:lpstr>Public Key Encryption</vt:lpstr>
      <vt:lpstr>Public Key (Cont)</vt:lpstr>
      <vt:lpstr>Public Key (Cont)</vt:lpstr>
      <vt:lpstr>Public Key Encryption Method</vt:lpstr>
      <vt:lpstr>Modular Arithmetic</vt:lpstr>
      <vt:lpstr>RSA Public Key Encryption</vt:lpstr>
      <vt:lpstr>RSA Algorithm: Example</vt:lpstr>
      <vt:lpstr>Confidentiality and Non-Repudiation</vt:lpstr>
      <vt:lpstr>Public Key Encryption: Review</vt:lpstr>
      <vt:lpstr>Homework 8B</vt:lpstr>
      <vt:lpstr>Hash, Signatures, Certificates</vt:lpstr>
      <vt:lpstr>Hash Functions</vt:lpstr>
      <vt:lpstr>MD5 Hash</vt:lpstr>
      <vt:lpstr>SHA-1 Algorithm</vt:lpstr>
      <vt:lpstr>Message Authentication Code (MAC)</vt:lpstr>
      <vt:lpstr>HMAC Overview</vt:lpstr>
      <vt:lpstr>Digital Signature</vt:lpstr>
      <vt:lpstr>Digital Certificates</vt:lpstr>
      <vt:lpstr>Oligarchy Example</vt:lpstr>
      <vt:lpstr>Sample X.509 Certificate</vt:lpstr>
      <vt:lpstr>X.509 Sample (Cont)</vt:lpstr>
      <vt:lpstr>End Point Authentication</vt:lpstr>
      <vt:lpstr>End Point Authentication</vt:lpstr>
      <vt:lpstr>End Point Authentication</vt:lpstr>
      <vt:lpstr>End Point Authentication</vt:lpstr>
      <vt:lpstr>Hashes, Signatures, Certificates</vt:lpstr>
      <vt:lpstr>Hashes, Signatures, Certificates</vt:lpstr>
      <vt:lpstr>Secure E-mail</vt:lpstr>
      <vt:lpstr>Secure E-Mail</vt:lpstr>
      <vt:lpstr>Secure E-Mail</vt:lpstr>
      <vt:lpstr>Secure E-Mail</vt:lpstr>
      <vt:lpstr>Signed Secure E-Mail</vt:lpstr>
      <vt:lpstr>Signed Secure E-Mail</vt:lpstr>
      <vt:lpstr>Signed Secure E-Mail</vt:lpstr>
      <vt:lpstr>Pretty Good Privacy (PGP)</vt:lpstr>
      <vt:lpstr>Pretty Good Privacy (PGP)</vt:lpstr>
      <vt:lpstr>Lab 8: Secure e-mail</vt:lpstr>
      <vt:lpstr>Lab 8 (Cont)</vt:lpstr>
      <vt:lpstr>1. Getting Your Certificate</vt:lpstr>
      <vt:lpstr>2. Installing your Certificate in Outlook (Windows)</vt:lpstr>
      <vt:lpstr>2. Installing Certificate in Outlook (Mac)</vt:lpstr>
      <vt:lpstr>3. Sending Secure e-mail Using Outlook</vt:lpstr>
      <vt:lpstr>4. Importing Contacts’ Certificates in Outlook</vt:lpstr>
      <vt:lpstr>4. Sending Encrypted E-mails</vt:lpstr>
      <vt:lpstr>5. Examining your Certificate</vt:lpstr>
      <vt:lpstr>Secure e-mail: Review</vt:lpstr>
      <vt:lpstr>Summary: So Far</vt:lpstr>
      <vt:lpstr>Transport Layer Security (TLS)</vt:lpstr>
      <vt:lpstr>Web Traffic Security Approaches</vt:lpstr>
      <vt:lpstr>History</vt:lpstr>
      <vt:lpstr>SSL/TLS Architecture</vt:lpstr>
      <vt:lpstr>SSL/TLS Handshake Protocol</vt:lpstr>
      <vt:lpstr>SSL/TLS Handshake Protocol Actions</vt:lpstr>
      <vt:lpstr>SSL/TLS Handshake Protocol Actions</vt:lpstr>
      <vt:lpstr>Cryptographic Computations</vt:lpstr>
      <vt:lpstr>SSL/TLS Change Cipher Spec Protocol</vt:lpstr>
      <vt:lpstr>SSL/TLS Alert Protocol</vt:lpstr>
      <vt:lpstr>SSL/TLS Record Protocol Services</vt:lpstr>
      <vt:lpstr>SSL/TLS Record Protocol Operation</vt:lpstr>
      <vt:lpstr>Secure HTTP (HTTPS)</vt:lpstr>
      <vt:lpstr>Secure HTTP (HTTPS)</vt:lpstr>
      <vt:lpstr>TLS: Summary</vt:lpstr>
      <vt:lpstr>IP Security (IPsec) and VPNs</vt:lpstr>
      <vt:lpstr>IP Security</vt:lpstr>
      <vt:lpstr>IP Security Applications</vt:lpstr>
      <vt:lpstr>IP Security Applications</vt:lpstr>
      <vt:lpstr>IP Security Architecture</vt:lpstr>
      <vt:lpstr>Security Association Database (SAD)</vt:lpstr>
      <vt:lpstr>Security Policy Database (SPD)</vt:lpstr>
      <vt:lpstr>IPsec</vt:lpstr>
      <vt:lpstr>IPsec</vt:lpstr>
      <vt:lpstr>Tunnel vs. Transport Mode</vt:lpstr>
      <vt:lpstr>Authentication Header (AH)</vt:lpstr>
      <vt:lpstr>Encapsulating Security Payload (ESP)</vt:lpstr>
      <vt:lpstr>IPsec Key Management (IKE)</vt:lpstr>
      <vt:lpstr>Summary: IPsec</vt:lpstr>
      <vt:lpstr>Firewalls and IDS</vt:lpstr>
      <vt:lpstr>What is a Firewall?</vt:lpstr>
      <vt:lpstr>Firewalls – Packet Filters</vt:lpstr>
      <vt:lpstr>Firewalls – Packet Filters</vt:lpstr>
      <vt:lpstr>Packet Filter Example: Windows Firewall</vt:lpstr>
      <vt:lpstr>Firewalls – Stateful Packet Filters</vt:lpstr>
      <vt:lpstr>Proxy Servers</vt:lpstr>
      <vt:lpstr>Application Level Gateway (Cont)</vt:lpstr>
      <vt:lpstr>DMZ Networks</vt:lpstr>
      <vt:lpstr>Firewall Limitations</vt:lpstr>
      <vt:lpstr>Intrusion vs. Extrusion Detection</vt:lpstr>
      <vt:lpstr>Types of IDS</vt:lpstr>
      <vt:lpstr>Honeypots</vt:lpstr>
      <vt:lpstr>Firewalls and IDS: Summary</vt:lpstr>
      <vt:lpstr>Summary</vt:lpstr>
      <vt:lpstr>Wireless Security</vt:lpstr>
      <vt:lpstr>Ron's Cipher 4 (RC4)</vt:lpstr>
      <vt:lpstr>Extensible Authentication Protocol (EAP)</vt:lpstr>
      <vt:lpstr>EAP over LAN (EAPOL)</vt:lpstr>
      <vt:lpstr>RADIUS</vt:lpstr>
      <vt:lpstr>Wi-Fi Operation</vt:lpstr>
      <vt:lpstr>Wired Equivalent Privacy (WEP)</vt:lpstr>
      <vt:lpstr>Problems with WEP Authentication</vt:lpstr>
      <vt:lpstr>WEP Problems</vt:lpstr>
      <vt:lpstr>802.11i Wireless LAN Security</vt:lpstr>
      <vt:lpstr>Authentication and Key Derivation</vt:lpstr>
      <vt:lpstr>WPA2 Four-Way Handshake</vt:lpstr>
      <vt:lpstr>Authentication and Key Management in 4G</vt:lpstr>
      <vt:lpstr>Authentication and Key Management in 5G</vt:lpstr>
      <vt:lpstr>Review: Wireless Security</vt:lpstr>
      <vt:lpstr>Acronyms</vt:lpstr>
      <vt:lpstr>Acronyms (Cont)</vt:lpstr>
      <vt:lpstr>Acronyms (Cont)</vt:lpstr>
      <vt:lpstr>Acronyms (Cont)</vt:lpstr>
      <vt:lpstr>Scan This to Download These Slides</vt:lpstr>
      <vt:lpstr>Related Modules</vt:lpstr>
      <vt:lpstr>PowerPoint Presentation</vt:lpstr>
      <vt:lpstr>PowerPoint Presentation</vt:lpstr>
      <vt:lpstr>PowerPoint Presentation</vt:lpstr>
      <vt:lpstr>Security: overview</vt:lpstr>
      <vt:lpstr>Chapter 8 outline</vt:lpstr>
      <vt:lpstr>What is network security?</vt:lpstr>
      <vt:lpstr>Friends and enemies: Alice, Bob, Trudy</vt:lpstr>
      <vt:lpstr>Friends and enemies: Alice, Bob, Trudy</vt:lpstr>
      <vt:lpstr>There are bad guys (and girls) out there!</vt:lpstr>
      <vt:lpstr>Chapter 8 outline</vt:lpstr>
      <vt:lpstr>The language of cryptography</vt:lpstr>
      <vt:lpstr>Breaking an encryption scheme</vt:lpstr>
      <vt:lpstr>Symmetric key cryptography</vt:lpstr>
      <vt:lpstr>Simple encryption scheme</vt:lpstr>
      <vt:lpstr>A more sophisticated encryption approach</vt:lpstr>
      <vt:lpstr>Symmetric key crypto: DES</vt:lpstr>
      <vt:lpstr>AES: Advanced Encryption Standard</vt:lpstr>
      <vt:lpstr>Public Key Cryptography</vt:lpstr>
      <vt:lpstr>Public Key Cryptography</vt:lpstr>
      <vt:lpstr>Public key encryption algorithms</vt:lpstr>
      <vt:lpstr>Prerequisite: modular arithmetic</vt:lpstr>
      <vt:lpstr>RSA: getting ready</vt:lpstr>
      <vt:lpstr>RSA: Creating public/private key pair</vt:lpstr>
      <vt:lpstr>RSA: encryption, decryption</vt:lpstr>
      <vt:lpstr>RSA example:</vt:lpstr>
      <vt:lpstr>Why does RSA work?</vt:lpstr>
      <vt:lpstr>RSA: another important property</vt:lpstr>
      <vt:lpstr>PowerPoint Presentation</vt:lpstr>
      <vt:lpstr>Why is RSA secure?</vt:lpstr>
      <vt:lpstr>RSA in practice: session keys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1079</cp:revision>
  <dcterms:created xsi:type="dcterms:W3CDTF">2020-01-18T07:24:59Z</dcterms:created>
  <dcterms:modified xsi:type="dcterms:W3CDTF">2024-11-08T02:05:33Z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Theme:6</vt:lpwstr>
  </property>
  <property fmtid="{D5CDD505-2E9C-101B-9397-08002B2CF9AE}" pid="3" name="ClassificationContentMarkingHeaderText">
    <vt:lpwstr>Begränsad delning</vt:lpwstr>
  </property>
</Properties>
</file>